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5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6E085-1C17-4C64-9A16-D243CA0F1C41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F19AF71-DFCF-4CCE-B14B-73780C934123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666E085-1C17-4C64-9A16-D243CA0F1C41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F19AF71-DFCF-4CCE-B14B-73780C934123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6E085-1C17-4C64-9A16-D243CA0F1C41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9AF71-DFCF-4CCE-B14B-73780C93412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6E085-1C17-4C64-9A16-D243CA0F1C41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9AF71-DFCF-4CCE-B14B-73780C93412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9AF71-DFCF-4CCE-B14B-73780C93412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6E085-1C17-4C64-9A16-D243CA0F1C41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6E085-1C17-4C64-9A16-D243CA0F1C41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9AF71-DFCF-4CCE-B14B-73780C93412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6E085-1C17-4C64-9A16-D243CA0F1C41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9AF71-DFCF-4CCE-B14B-73780C9341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666E085-1C17-4C64-9A16-D243CA0F1C41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F19AF71-DFCF-4CCE-B14B-73780C934123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6E085-1C17-4C64-9A16-D243CA0F1C41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F19AF71-DFCF-4CCE-B14B-73780C934123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6E085-1C17-4C64-9A16-D243CA0F1C41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9AF71-DFCF-4CCE-B14B-73780C9341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6E085-1C17-4C64-9A16-D243CA0F1C41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9AF71-DFCF-4CCE-B14B-73780C9341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666E085-1C17-4C64-9A16-D243CA0F1C41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F19AF71-DFCF-4CCE-B14B-73780C934123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Подготовила: </a:t>
            </a:r>
            <a:r>
              <a:rPr lang="ru-RU" dirty="0" err="1"/>
              <a:t>Халикова</a:t>
            </a:r>
            <a:r>
              <a:rPr lang="ru-RU" dirty="0"/>
              <a:t> Х.М.</a:t>
            </a:r>
          </a:p>
          <a:p>
            <a:r>
              <a:rPr lang="ru-RU" dirty="0"/>
              <a:t>учитель истории и обществознания</a:t>
            </a:r>
          </a:p>
          <a:p>
            <a:r>
              <a:rPr lang="ru-RU" dirty="0"/>
              <a:t>МКОУ «МПЛ №2»</a:t>
            </a:r>
          </a:p>
          <a:p>
            <a:r>
              <a:rPr lang="ru-RU" dirty="0" err="1"/>
              <a:t>г.Кизляр</a:t>
            </a:r>
            <a:r>
              <a:rPr lang="ru-RU" dirty="0"/>
              <a:t>, 2019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85728"/>
            <a:ext cx="8305800" cy="2286016"/>
          </a:xfrm>
        </p:spPr>
        <p:txBody>
          <a:bodyPr/>
          <a:lstStyle/>
          <a:p>
            <a:r>
              <a:rPr lang="ru-RU" dirty="0"/>
              <a:t> </a:t>
            </a:r>
            <a:r>
              <a:rPr lang="ru-RU" b="1" dirty="0">
                <a:solidFill>
                  <a:srgbClr val="FFFF00"/>
                </a:solidFill>
              </a:rPr>
              <a:t>Урок -игра </a:t>
            </a:r>
            <a:br>
              <a:rPr lang="ru-RU" b="1" dirty="0">
                <a:solidFill>
                  <a:srgbClr val="FFFF00"/>
                </a:solidFill>
              </a:rPr>
            </a:br>
            <a:r>
              <a:rPr lang="ru-RU" b="1" dirty="0">
                <a:solidFill>
                  <a:srgbClr val="FFFF00"/>
                </a:solidFill>
              </a:rPr>
              <a:t>«Путешествие </a:t>
            </a:r>
            <a:br>
              <a:rPr lang="ru-RU" b="1" dirty="0">
                <a:solidFill>
                  <a:srgbClr val="FFFF00"/>
                </a:solidFill>
              </a:rPr>
            </a:br>
            <a:r>
              <a:rPr lang="ru-RU" b="1" dirty="0">
                <a:solidFill>
                  <a:srgbClr val="FFFF00"/>
                </a:solidFill>
              </a:rPr>
              <a:t>в Древний мир»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48272"/>
          </a:xfrm>
        </p:spPr>
        <p:txBody>
          <a:bodyPr/>
          <a:lstStyle/>
          <a:p>
            <a:pPr>
              <a:buNone/>
            </a:pPr>
            <a:endParaRPr lang="ru-RU" dirty="0"/>
          </a:p>
          <a:p>
            <a:r>
              <a:rPr lang="ru-RU" b="1" dirty="0">
                <a:solidFill>
                  <a:srgbClr val="FFFF00"/>
                </a:solidFill>
              </a:rPr>
              <a:t>- закрепить и систематизировать знания обучающихся о Древнем мире, выдающихся личностях и событиях;</a:t>
            </a:r>
          </a:p>
          <a:p>
            <a:r>
              <a:rPr lang="ru-RU" b="1" dirty="0">
                <a:solidFill>
                  <a:srgbClr val="FFFF00"/>
                </a:solidFill>
              </a:rPr>
              <a:t>- способствовать развитию коммуникативных навыков, при работе в группах – командах;</a:t>
            </a:r>
          </a:p>
          <a:p>
            <a:r>
              <a:rPr lang="ru-RU" b="1" dirty="0">
                <a:solidFill>
                  <a:srgbClr val="FFFF00"/>
                </a:solidFill>
              </a:rPr>
              <a:t>- способствовать привитию интереса к историческому прошлому, воспитанию культуры.</a:t>
            </a:r>
          </a:p>
          <a:p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214446"/>
          </a:xfrm>
        </p:spPr>
        <p:txBody>
          <a:bodyPr>
            <a:normAutofit fontScale="90000"/>
          </a:bodyPr>
          <a:lstStyle/>
          <a:p>
            <a:pPr algn="ctr"/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r>
              <a:rPr lang="ru-RU" b="1" dirty="0">
                <a:solidFill>
                  <a:srgbClr val="FFFF00"/>
                </a:solidFill>
              </a:rPr>
              <a:t>Цел ь:</a:t>
            </a:r>
            <a:br>
              <a:rPr lang="ru-RU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ru-RU" dirty="0"/>
          </a:p>
          <a:p>
            <a:pPr algn="ctr"/>
            <a:r>
              <a:rPr lang="ru-RU" sz="4000" b="1" dirty="0">
                <a:solidFill>
                  <a:srgbClr val="002060"/>
                </a:solidFill>
                <a:cs typeface="Aharoni" pitchFamily="2" charset="-79"/>
              </a:rPr>
              <a:t>Команда «Цезарь» </a:t>
            </a:r>
          </a:p>
          <a:p>
            <a:pPr algn="ctr"/>
            <a:r>
              <a:rPr lang="ru-RU" sz="4000" b="1" dirty="0">
                <a:solidFill>
                  <a:srgbClr val="002060"/>
                </a:solidFill>
                <a:cs typeface="Aharoni" pitchFamily="2" charset="-79"/>
              </a:rPr>
              <a:t> </a:t>
            </a:r>
          </a:p>
          <a:p>
            <a:pPr algn="ctr"/>
            <a:r>
              <a:rPr lang="ru-RU" sz="4000" b="1" dirty="0">
                <a:solidFill>
                  <a:srgbClr val="002060"/>
                </a:solidFill>
                <a:cs typeface="Aharoni" pitchFamily="2" charset="-79"/>
              </a:rPr>
              <a:t>Команда «Спартак» </a:t>
            </a:r>
          </a:p>
          <a:p>
            <a:pPr algn="ctr"/>
            <a:r>
              <a:rPr lang="ru-RU" sz="4000" b="1" dirty="0">
                <a:solidFill>
                  <a:srgbClr val="002060"/>
                </a:solidFill>
                <a:cs typeface="Aharoni" pitchFamily="2" charset="-79"/>
              </a:rPr>
              <a:t> </a:t>
            </a:r>
          </a:p>
          <a:p>
            <a:pPr algn="ctr"/>
            <a:r>
              <a:rPr lang="ru-RU" sz="4000" b="1" dirty="0">
                <a:solidFill>
                  <a:srgbClr val="002060"/>
                </a:solidFill>
                <a:cs typeface="Aharoni" pitchFamily="2" charset="-79"/>
              </a:rPr>
              <a:t>Команда «Римляне» </a:t>
            </a:r>
          </a:p>
          <a:p>
            <a:pPr algn="ctr"/>
            <a:r>
              <a:rPr lang="ru-RU" sz="4000" b="1" dirty="0">
                <a:solidFill>
                  <a:srgbClr val="002060"/>
                </a:solidFill>
                <a:cs typeface="Aharoni" pitchFamily="2" charset="-79"/>
              </a:rPr>
              <a:t> </a:t>
            </a:r>
          </a:p>
          <a:p>
            <a:pPr algn="ctr"/>
            <a:r>
              <a:rPr lang="ru-RU" sz="4000" b="1" dirty="0">
                <a:solidFill>
                  <a:srgbClr val="002060"/>
                </a:solidFill>
                <a:cs typeface="Aharoni" pitchFamily="2" charset="-79"/>
              </a:rPr>
              <a:t>Команда «Историки»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2858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00B0F0"/>
                </a:solidFill>
              </a:rPr>
              <a:t>1. Представление   команд  </a:t>
            </a:r>
            <a:br>
              <a:rPr lang="ru-RU" dirty="0">
                <a:solidFill>
                  <a:srgbClr val="00B0F0"/>
                </a:solidFill>
              </a:rPr>
            </a:br>
            <a:endParaRPr lang="ru-RU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3870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dirty="0"/>
          </a:p>
          <a:p>
            <a:r>
              <a:rPr lang="ru-RU" dirty="0">
                <a:solidFill>
                  <a:srgbClr val="002060"/>
                </a:solidFill>
              </a:rPr>
              <a:t>1</a:t>
            </a:r>
            <a:r>
              <a:rPr lang="ru-RU" dirty="0"/>
              <a:t>.</a:t>
            </a:r>
            <a:r>
              <a:rPr lang="ru-RU" sz="2900" b="1" dirty="0">
                <a:solidFill>
                  <a:srgbClr val="002060"/>
                </a:solidFill>
              </a:rPr>
              <a:t>Бог торговли в Древнем Риме  </a:t>
            </a:r>
          </a:p>
          <a:p>
            <a:r>
              <a:rPr lang="ru-RU" sz="2900" b="1" dirty="0">
                <a:solidFill>
                  <a:srgbClr val="002060"/>
                </a:solidFill>
              </a:rPr>
              <a:t>2.Верховный владыка богов в Древнем Риме  </a:t>
            </a:r>
          </a:p>
          <a:p>
            <a:r>
              <a:rPr lang="ru-RU" sz="2900" b="1" dirty="0">
                <a:solidFill>
                  <a:srgbClr val="002060"/>
                </a:solidFill>
              </a:rPr>
              <a:t>3 Кем был Вулкан в древнеримской мифологии?  </a:t>
            </a:r>
          </a:p>
          <a:p>
            <a:r>
              <a:rPr lang="ru-RU" sz="2900" b="1" dirty="0">
                <a:solidFill>
                  <a:srgbClr val="002060"/>
                </a:solidFill>
              </a:rPr>
              <a:t>4.Богиня – хранительница семьи у римлян   </a:t>
            </a:r>
          </a:p>
          <a:p>
            <a:r>
              <a:rPr lang="ru-RU" sz="2900" b="1" dirty="0">
                <a:solidFill>
                  <a:srgbClr val="002060"/>
                </a:solidFill>
              </a:rPr>
              <a:t>5.Как звали первого царя Древнего Рима?  </a:t>
            </a:r>
          </a:p>
          <a:p>
            <a:r>
              <a:rPr lang="ru-RU" sz="2900" b="1" dirty="0">
                <a:solidFill>
                  <a:srgbClr val="002060"/>
                </a:solidFill>
              </a:rPr>
              <a:t>6.Главная площадь Рима  </a:t>
            </a:r>
          </a:p>
          <a:p>
            <a:r>
              <a:rPr lang="ru-RU" sz="2900" b="1" dirty="0">
                <a:solidFill>
                  <a:srgbClr val="002060"/>
                </a:solidFill>
              </a:rPr>
              <a:t>7. Сооружение, где устраивались гладиаторские бои  </a:t>
            </a:r>
          </a:p>
          <a:p>
            <a:r>
              <a:rPr lang="ru-RU" sz="2900" b="1" dirty="0">
                <a:solidFill>
                  <a:srgbClr val="002060"/>
                </a:solidFill>
              </a:rPr>
              <a:t>8. Торжественный въезд в Рим полководца – победителя и его войска  </a:t>
            </a:r>
          </a:p>
          <a:p>
            <a:r>
              <a:rPr lang="ru-RU" sz="2900" b="1" dirty="0">
                <a:solidFill>
                  <a:srgbClr val="002060"/>
                </a:solidFill>
              </a:rPr>
              <a:t>9. Кто впервые продемонстрировал римлянам слонов?  </a:t>
            </a:r>
          </a:p>
          <a:p>
            <a:r>
              <a:rPr lang="ru-RU" sz="2900" b="1" dirty="0">
                <a:solidFill>
                  <a:srgbClr val="002060"/>
                </a:solidFill>
              </a:rPr>
              <a:t>10.По представлению римлян, «говорящее орудие» - это…</a:t>
            </a:r>
          </a:p>
          <a:p>
            <a:r>
              <a:rPr lang="ru-RU" sz="2900" b="1" dirty="0">
                <a:solidFill>
                  <a:srgbClr val="002060"/>
                </a:solidFill>
              </a:rPr>
              <a:t>11. Богиня цветов в древнеримской мифологии </a:t>
            </a:r>
          </a:p>
          <a:p>
            <a:r>
              <a:rPr lang="ru-RU" sz="2900" b="1" dirty="0">
                <a:solidFill>
                  <a:srgbClr val="002060"/>
                </a:solidFill>
              </a:rPr>
              <a:t>12. Древнеримская одежда, шерстяная или льняная рубаха с короткими рукавами 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2700" b="1" dirty="0"/>
            </a:br>
            <a:br>
              <a:rPr lang="ru-RU" sz="2700" b="1" dirty="0"/>
            </a:br>
            <a:r>
              <a:rPr lang="ru-RU" sz="3600" b="1" dirty="0">
                <a:solidFill>
                  <a:srgbClr val="002060"/>
                </a:solidFill>
              </a:rPr>
              <a:t>Конкурс          капитанов</a:t>
            </a:r>
            <a:r>
              <a:rPr lang="ru-RU" dirty="0">
                <a:solidFill>
                  <a:srgbClr val="002060"/>
                </a:solidFill>
              </a:rPr>
              <a:t> 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53016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/>
              <a:t> </a:t>
            </a:r>
            <a:r>
              <a:rPr lang="ru-RU" b="1" dirty="0">
                <a:solidFill>
                  <a:srgbClr val="92D050"/>
                </a:solidFill>
              </a:rPr>
              <a:t>Приложение 9 </a:t>
            </a:r>
            <a:r>
              <a:rPr lang="ru-RU" dirty="0">
                <a:solidFill>
                  <a:srgbClr val="92D050"/>
                </a:solidFill>
              </a:rPr>
              <a:t>(предлагаем карточки с терминами и значение этих термин. Нужно правильно соотнести)</a:t>
            </a:r>
          </a:p>
          <a:p>
            <a:pPr lvl="0"/>
            <a:r>
              <a:rPr lang="ru-RU" b="1" i="1" dirty="0">
                <a:solidFill>
                  <a:srgbClr val="FFFF00"/>
                </a:solidFill>
              </a:rPr>
              <a:t>Мумия, статуя, сфинкс, саркофаг</a:t>
            </a:r>
            <a:r>
              <a:rPr lang="ru-RU" dirty="0">
                <a:solidFill>
                  <a:srgbClr val="FFFF00"/>
                </a:solidFill>
              </a:rPr>
              <a:t>.</a:t>
            </a:r>
          </a:p>
          <a:p>
            <a:r>
              <a:rPr lang="ru-RU" dirty="0">
                <a:solidFill>
                  <a:srgbClr val="FFFF00"/>
                </a:solidFill>
              </a:rPr>
              <a:t>Высохшее тело; статуя льва с головой человека; гроб в Древнем Египте; скульптурное изображение человеческой фигуры.</a:t>
            </a:r>
          </a:p>
          <a:p>
            <a:pPr lvl="0"/>
            <a:endParaRPr lang="ru-RU" b="1" i="1" dirty="0">
              <a:solidFill>
                <a:schemeClr val="bg1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ru-RU" b="1" i="1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Иероглифы, клинопись, алфавит, папирус.</a:t>
            </a:r>
            <a:endParaRPr lang="ru-RU" dirty="0">
              <a:solidFill>
                <a:schemeClr val="bg1">
                  <a:lumMod val="75000"/>
                  <a:lumOff val="25000"/>
                </a:schemeClr>
              </a:solidFill>
            </a:endParaRPr>
          </a:p>
          <a:p>
            <a:r>
              <a:rPr lang="ru-RU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Древнеегипетское рисуночное письмо; материал для письма в Древнем Египте; система письма в Финикии; форма письменности, основанная на стандартном наборе букв.</a:t>
            </a:r>
          </a:p>
          <a:p>
            <a:pPr lvl="0"/>
            <a:endParaRPr lang="ru-RU" b="1" i="1" dirty="0">
              <a:solidFill>
                <a:srgbClr val="002060"/>
              </a:solidFill>
            </a:endParaRPr>
          </a:p>
          <a:p>
            <a:pPr lvl="0"/>
            <a:r>
              <a:rPr lang="ru-RU" b="1" i="1" dirty="0">
                <a:solidFill>
                  <a:srgbClr val="002060"/>
                </a:solidFill>
              </a:rPr>
              <a:t>Законы, заповеди, налоги, обряды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r>
              <a:rPr lang="ru-RU" dirty="0">
                <a:solidFill>
                  <a:srgbClr val="002060"/>
                </a:solidFill>
              </a:rPr>
              <a:t>Правила, обязательные для исполнения; плата в казну государства; правила, по которым должны жить верующие люди; традиционные действия, связанные с важными моментами жизни человека.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9146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B050"/>
                </a:solidFill>
              </a:rPr>
              <a:t> Задание  болельщикам</a:t>
            </a:r>
            <a:endParaRPr lang="ru-RU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214422"/>
            <a:ext cx="3543296" cy="5429288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>
                <a:solidFill>
                  <a:srgbClr val="00B0F0"/>
                </a:solidFill>
              </a:rPr>
              <a:t> </a:t>
            </a:r>
            <a:r>
              <a:rPr lang="ru-RU" dirty="0">
                <a:solidFill>
                  <a:srgbClr val="00B0F0"/>
                </a:solidFill>
              </a:rPr>
              <a:t> </a:t>
            </a:r>
            <a:r>
              <a:rPr lang="ru-RU" b="1" dirty="0">
                <a:solidFill>
                  <a:srgbClr val="00B0F0"/>
                </a:solidFill>
              </a:rPr>
              <a:t>Карточка № 1</a:t>
            </a:r>
            <a:endParaRPr lang="ru-RU" dirty="0">
              <a:solidFill>
                <a:srgbClr val="00B0F0"/>
              </a:solidFill>
            </a:endParaRPr>
          </a:p>
          <a:p>
            <a:endParaRPr lang="ru-RU" sz="3600" b="1" dirty="0">
              <a:solidFill>
                <a:srgbClr val="00B0F0"/>
              </a:solidFill>
            </a:endParaRPr>
          </a:p>
          <a:p>
            <a:r>
              <a:rPr lang="ru-RU" sz="3600" b="1" dirty="0">
                <a:solidFill>
                  <a:srgbClr val="7030A0"/>
                </a:solidFill>
              </a:rPr>
              <a:t>Лабиринт</a:t>
            </a:r>
            <a:endParaRPr lang="ru-RU" sz="3600" dirty="0">
              <a:solidFill>
                <a:srgbClr val="7030A0"/>
              </a:solidFill>
            </a:endParaRPr>
          </a:p>
          <a:p>
            <a:r>
              <a:rPr lang="ru-RU" sz="3600" b="1" dirty="0">
                <a:solidFill>
                  <a:srgbClr val="7030A0"/>
                </a:solidFill>
              </a:rPr>
              <a:t>Полис</a:t>
            </a:r>
            <a:endParaRPr lang="ru-RU" sz="3600" dirty="0">
              <a:solidFill>
                <a:srgbClr val="7030A0"/>
              </a:solidFill>
            </a:endParaRPr>
          </a:p>
          <a:p>
            <a:r>
              <a:rPr lang="ru-RU" sz="3600" b="1" dirty="0">
                <a:solidFill>
                  <a:srgbClr val="7030A0"/>
                </a:solidFill>
              </a:rPr>
              <a:t>Ареопаг</a:t>
            </a:r>
            <a:endParaRPr lang="ru-RU" sz="3600" dirty="0">
              <a:solidFill>
                <a:srgbClr val="7030A0"/>
              </a:solidFill>
            </a:endParaRPr>
          </a:p>
          <a:p>
            <a:r>
              <a:rPr lang="ru-RU" sz="3600" b="1" dirty="0">
                <a:solidFill>
                  <a:srgbClr val="7030A0"/>
                </a:solidFill>
              </a:rPr>
              <a:t>Архонты</a:t>
            </a:r>
            <a:endParaRPr lang="ru-RU" sz="3600" dirty="0">
              <a:solidFill>
                <a:srgbClr val="7030A0"/>
              </a:solidFill>
            </a:endParaRPr>
          </a:p>
          <a:p>
            <a:r>
              <a:rPr lang="ru-RU" sz="3600" b="1" dirty="0">
                <a:solidFill>
                  <a:srgbClr val="7030A0"/>
                </a:solidFill>
              </a:rPr>
              <a:t>Народное собрание</a:t>
            </a:r>
            <a:endParaRPr lang="ru-RU" sz="3600" dirty="0">
              <a:solidFill>
                <a:srgbClr val="7030A0"/>
              </a:solidFill>
            </a:endParaRPr>
          </a:p>
          <a:p>
            <a:r>
              <a:rPr lang="ru-RU" sz="3600" b="1" dirty="0">
                <a:solidFill>
                  <a:srgbClr val="7030A0"/>
                </a:solidFill>
              </a:rPr>
              <a:t>Драхма</a:t>
            </a:r>
            <a:endParaRPr lang="ru-RU" sz="3600" dirty="0">
              <a:solidFill>
                <a:srgbClr val="7030A0"/>
              </a:solidFill>
            </a:endParaRPr>
          </a:p>
          <a:p>
            <a:r>
              <a:rPr lang="ru-RU" sz="3600" b="1" dirty="0">
                <a:solidFill>
                  <a:srgbClr val="7030A0"/>
                </a:solidFill>
              </a:rPr>
              <a:t>Демократия</a:t>
            </a:r>
            <a:endParaRPr lang="ru-RU" sz="3600" dirty="0">
              <a:solidFill>
                <a:srgbClr val="7030A0"/>
              </a:solidFill>
            </a:endParaRPr>
          </a:p>
          <a:p>
            <a:r>
              <a:rPr lang="ru-RU" sz="3600" b="1" dirty="0">
                <a:solidFill>
                  <a:srgbClr val="7030A0"/>
                </a:solidFill>
              </a:rPr>
              <a:t>Илоты</a:t>
            </a:r>
            <a:endParaRPr lang="ru-RU" sz="3600" dirty="0">
              <a:solidFill>
                <a:srgbClr val="7030A0"/>
              </a:solidFill>
            </a:endParaRPr>
          </a:p>
          <a:p>
            <a:r>
              <a:rPr lang="ru-RU" sz="3600" b="1" dirty="0">
                <a:solidFill>
                  <a:srgbClr val="7030A0"/>
                </a:solidFill>
              </a:rPr>
              <a:t>Пираты</a:t>
            </a:r>
            <a:endParaRPr lang="ru-RU" sz="3600" dirty="0">
              <a:solidFill>
                <a:srgbClr val="7030A0"/>
              </a:solidFill>
            </a:endParaRPr>
          </a:p>
          <a:p>
            <a:r>
              <a:rPr lang="ru-RU" sz="3600" b="1" dirty="0">
                <a:solidFill>
                  <a:srgbClr val="7030A0"/>
                </a:solidFill>
              </a:rPr>
              <a:t>Хитон</a:t>
            </a:r>
            <a:endParaRPr lang="ru-RU" sz="3000" dirty="0">
              <a:solidFill>
                <a:srgbClr val="7030A0"/>
              </a:solidFill>
            </a:endParaRPr>
          </a:p>
          <a:p>
            <a:r>
              <a:rPr lang="ru-RU" sz="3000" b="1" dirty="0">
                <a:solidFill>
                  <a:srgbClr val="7030A0"/>
                </a:solidFill>
              </a:rPr>
              <a:t> </a:t>
            </a:r>
            <a:endParaRPr lang="ru-RU" sz="3000" dirty="0">
              <a:solidFill>
                <a:srgbClr val="7030A0"/>
              </a:solidFill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14290"/>
            <a:ext cx="8401080" cy="12144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</a:rPr>
              <a:t> </a:t>
            </a:r>
            <a:br>
              <a:rPr lang="ru-RU" sz="2400" b="1" dirty="0">
                <a:solidFill>
                  <a:srgbClr val="FFFF00"/>
                </a:solidFill>
              </a:rPr>
            </a:br>
            <a:br>
              <a:rPr lang="ru-RU" sz="2400" b="1" dirty="0">
                <a:solidFill>
                  <a:srgbClr val="FFFF00"/>
                </a:solidFill>
              </a:rPr>
            </a:br>
            <a:br>
              <a:rPr lang="ru-RU" sz="2400" b="1" dirty="0">
                <a:solidFill>
                  <a:srgbClr val="FFFF00"/>
                </a:solidFill>
              </a:rPr>
            </a:br>
            <a:br>
              <a:rPr lang="ru-RU" sz="2400" b="1" dirty="0">
                <a:solidFill>
                  <a:srgbClr val="FFFF00"/>
                </a:solidFill>
              </a:rPr>
            </a:br>
            <a:br>
              <a:rPr lang="ru-RU" sz="2400" b="1" dirty="0">
                <a:solidFill>
                  <a:srgbClr val="FFFF00"/>
                </a:solidFill>
              </a:rPr>
            </a:br>
            <a:br>
              <a:rPr lang="ru-RU" sz="2400" b="1" dirty="0">
                <a:solidFill>
                  <a:srgbClr val="FFFF00"/>
                </a:solidFill>
              </a:rPr>
            </a:br>
            <a:br>
              <a:rPr lang="ru-RU" sz="2400" b="1" dirty="0">
                <a:solidFill>
                  <a:srgbClr val="FFFF00"/>
                </a:solidFill>
              </a:rPr>
            </a:br>
            <a:br>
              <a:rPr lang="ru-RU" sz="2400" b="1" dirty="0">
                <a:solidFill>
                  <a:srgbClr val="FFFF00"/>
                </a:solidFill>
              </a:rPr>
            </a:br>
            <a:r>
              <a:rPr lang="ru-RU" sz="3100" b="1" dirty="0">
                <a:solidFill>
                  <a:srgbClr val="FFFF00"/>
                </a:solidFill>
              </a:rPr>
              <a:t>Задание     </a:t>
            </a:r>
            <a:r>
              <a:rPr lang="ru-RU" sz="3100" b="1" dirty="0" err="1">
                <a:solidFill>
                  <a:srgbClr val="FFFF00"/>
                </a:solidFill>
              </a:rPr>
              <a:t>болельшикам</a:t>
            </a:r>
            <a:r>
              <a:rPr lang="ru-RU" sz="2400" b="1" dirty="0"/>
              <a:t>. </a:t>
            </a:r>
            <a:r>
              <a:rPr lang="ru-RU" sz="2700" b="1" dirty="0"/>
              <a:t>  </a:t>
            </a:r>
            <a:r>
              <a:rPr lang="ru-RU" sz="2000" b="1" dirty="0"/>
              <a:t>Приложение   </a:t>
            </a:r>
            <a:r>
              <a:rPr lang="ru-RU" sz="2400" b="1" dirty="0"/>
              <a:t>9</a:t>
            </a:r>
            <a:br>
              <a:rPr lang="ru-RU" sz="2400" b="1" dirty="0"/>
            </a:br>
            <a:r>
              <a:rPr lang="ru-RU" sz="2400" dirty="0"/>
              <a:t>(участники   должны    составить    соответствующие     пары)</a:t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6248" y="1071546"/>
            <a:ext cx="4000528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B0F0"/>
                </a:solidFill>
              </a:rPr>
              <a:t>Карточка № 2</a:t>
            </a:r>
            <a:endParaRPr lang="ru-RU" sz="2000" dirty="0">
              <a:solidFill>
                <a:srgbClr val="00B0F0"/>
              </a:solidFill>
            </a:endParaRPr>
          </a:p>
          <a:p>
            <a:endParaRPr lang="ru-RU" sz="2800" b="1" dirty="0"/>
          </a:p>
          <a:p>
            <a:r>
              <a:rPr lang="ru-RU" sz="2800" b="1" dirty="0" err="1">
                <a:solidFill>
                  <a:srgbClr val="7030A0"/>
                </a:solidFill>
              </a:rPr>
              <a:t>Гиматий</a:t>
            </a:r>
            <a:endParaRPr lang="ru-RU" sz="2800" dirty="0">
              <a:solidFill>
                <a:srgbClr val="7030A0"/>
              </a:solidFill>
            </a:endParaRPr>
          </a:p>
          <a:p>
            <a:r>
              <a:rPr lang="ru-RU" sz="2800" b="1" dirty="0">
                <a:solidFill>
                  <a:srgbClr val="7030A0"/>
                </a:solidFill>
              </a:rPr>
              <a:t>Ипподром</a:t>
            </a:r>
            <a:endParaRPr lang="ru-RU" sz="2800" dirty="0">
              <a:solidFill>
                <a:srgbClr val="7030A0"/>
              </a:solidFill>
            </a:endParaRPr>
          </a:p>
          <a:p>
            <a:r>
              <a:rPr lang="ru-RU" sz="2800" b="1" dirty="0">
                <a:solidFill>
                  <a:srgbClr val="7030A0"/>
                </a:solidFill>
              </a:rPr>
              <a:t>Стратег</a:t>
            </a:r>
            <a:endParaRPr lang="ru-RU" sz="2800" dirty="0">
              <a:solidFill>
                <a:srgbClr val="7030A0"/>
              </a:solidFill>
            </a:endParaRPr>
          </a:p>
          <a:p>
            <a:r>
              <a:rPr lang="ru-RU" sz="2800" b="1" dirty="0">
                <a:solidFill>
                  <a:srgbClr val="7030A0"/>
                </a:solidFill>
              </a:rPr>
              <a:t>Вольноотпущенник</a:t>
            </a:r>
            <a:endParaRPr lang="ru-RU" sz="2800" dirty="0">
              <a:solidFill>
                <a:srgbClr val="7030A0"/>
              </a:solidFill>
            </a:endParaRPr>
          </a:p>
          <a:p>
            <a:r>
              <a:rPr lang="ru-RU" sz="2800" b="1" dirty="0">
                <a:solidFill>
                  <a:srgbClr val="7030A0"/>
                </a:solidFill>
              </a:rPr>
              <a:t>Портик</a:t>
            </a:r>
            <a:endParaRPr lang="ru-RU" sz="2800" dirty="0">
              <a:solidFill>
                <a:srgbClr val="7030A0"/>
              </a:solidFill>
            </a:endParaRPr>
          </a:p>
          <a:p>
            <a:r>
              <a:rPr lang="ru-RU" sz="2800" b="1" dirty="0">
                <a:solidFill>
                  <a:srgbClr val="7030A0"/>
                </a:solidFill>
              </a:rPr>
              <a:t>Кариатиды</a:t>
            </a:r>
            <a:endParaRPr lang="ru-RU" sz="2800" dirty="0">
              <a:solidFill>
                <a:srgbClr val="7030A0"/>
              </a:solidFill>
            </a:endParaRPr>
          </a:p>
          <a:p>
            <a:r>
              <a:rPr lang="ru-RU" sz="2800" b="1" dirty="0">
                <a:solidFill>
                  <a:srgbClr val="7030A0"/>
                </a:solidFill>
              </a:rPr>
              <a:t>Палестра</a:t>
            </a:r>
            <a:endParaRPr lang="ru-RU" sz="2800" dirty="0">
              <a:solidFill>
                <a:srgbClr val="7030A0"/>
              </a:solidFill>
            </a:endParaRPr>
          </a:p>
          <a:p>
            <a:r>
              <a:rPr lang="ru-RU" sz="2800" b="1" dirty="0">
                <a:solidFill>
                  <a:srgbClr val="7030A0"/>
                </a:solidFill>
              </a:rPr>
              <a:t>Театр</a:t>
            </a:r>
            <a:endParaRPr lang="ru-RU" sz="2800" dirty="0">
              <a:solidFill>
                <a:srgbClr val="7030A0"/>
              </a:solidFill>
            </a:endParaRPr>
          </a:p>
          <a:p>
            <a:r>
              <a:rPr lang="ru-RU" sz="2800" b="1" dirty="0">
                <a:solidFill>
                  <a:srgbClr val="7030A0"/>
                </a:solidFill>
              </a:rPr>
              <a:t>Оратор</a:t>
            </a:r>
            <a:endParaRPr lang="ru-RU" sz="2800" dirty="0">
              <a:solidFill>
                <a:srgbClr val="7030A0"/>
              </a:solidFill>
            </a:endParaRPr>
          </a:p>
          <a:p>
            <a:r>
              <a:rPr lang="ru-RU" sz="2800" b="1" dirty="0">
                <a:solidFill>
                  <a:srgbClr val="7030A0"/>
                </a:solidFill>
              </a:rPr>
              <a:t>музей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ru-RU" b="1" i="1" dirty="0"/>
              <a:t>Мумия, статуя, сфинкс, саркофаг</a:t>
            </a:r>
            <a:r>
              <a:rPr lang="ru-RU" dirty="0"/>
              <a:t>.</a:t>
            </a:r>
          </a:p>
          <a:p>
            <a:r>
              <a:rPr lang="ru-RU" dirty="0"/>
              <a:t>Высохшее тело; статуя льва с головой человека; гроб в Древнем Египте; скульптурное изображение человеческой фигуры.</a:t>
            </a:r>
          </a:p>
          <a:p>
            <a:pPr lvl="0"/>
            <a:r>
              <a:rPr lang="ru-RU" b="1" i="1" dirty="0"/>
              <a:t>Иероглифы, клинопись, алфавит, папирус.</a:t>
            </a:r>
            <a:endParaRPr lang="ru-RU" dirty="0"/>
          </a:p>
          <a:p>
            <a:r>
              <a:rPr lang="ru-RU" dirty="0"/>
              <a:t>Древнеегипетское рисуночное письмо; материал для письма в Древнем Египте; система письма в Финикии; форма письменности, основанная на стандартном наборе букв.</a:t>
            </a:r>
          </a:p>
          <a:p>
            <a:pPr lvl="0"/>
            <a:r>
              <a:rPr lang="ru-RU" b="1" i="1" dirty="0"/>
              <a:t>Законы, заповеди, налоги, обряды</a:t>
            </a:r>
            <a:r>
              <a:rPr lang="ru-RU" dirty="0"/>
              <a:t>.</a:t>
            </a:r>
          </a:p>
          <a:p>
            <a:r>
              <a:rPr lang="ru-RU" dirty="0"/>
              <a:t>Правила, обязательные для исполнения; плата в казну государства; правила, по которым должны жить верующие люди; традиционные действия, связанные с важными моментами жизни человека.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1857388"/>
          </a:xfrm>
        </p:spPr>
        <p:txBody>
          <a:bodyPr/>
          <a:lstStyle/>
          <a:p>
            <a:r>
              <a:rPr lang="ru-RU" b="1" dirty="0"/>
              <a:t>  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357322"/>
          </a:xfrm>
        </p:spPr>
        <p:txBody>
          <a:bodyPr>
            <a:normAutofit fontScale="90000"/>
          </a:bodyPr>
          <a:lstStyle/>
          <a:p>
            <a:pPr algn="ctr"/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r>
              <a:rPr lang="ru-RU" b="1" dirty="0">
                <a:solidFill>
                  <a:srgbClr val="C00000"/>
                </a:solidFill>
              </a:rPr>
              <a:t>10. Конкурс ораторов, домашнее задание.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214289"/>
            <a:ext cx="9144000" cy="846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1285860"/>
            <a:ext cx="850112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Вождь восстания рабов 74-71 годов до н.э. (Спартак)</a:t>
            </a:r>
            <a:endParaRPr kumimoji="0" lang="ru-RU" sz="20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2.Талантливый и красноречивый полководец, который благодаря успешной военной деятельности стал правителем Рима (Гай Юлий Цезарь)</a:t>
            </a:r>
            <a:endParaRPr kumimoji="0" lang="ru-RU" sz="20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 Римский император. Получивший прозвище «Лучший», прославившийся как мудрый правитель (Траян)</a:t>
            </a:r>
            <a:endParaRPr kumimoji="0" lang="ru-RU" sz="20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4.  Знаменитый оратор Римской империи прославился своими речами в суде (Цицерон).</a:t>
            </a:r>
            <a:endParaRPr kumimoji="0" lang="ru-RU" sz="32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216</TotalTime>
  <Words>512</Words>
  <Application>Microsoft Office PowerPoint</Application>
  <PresentationFormat>Экран (4:3)</PresentationFormat>
  <Paragraphs>89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Constantia</vt:lpstr>
      <vt:lpstr>Wingdings 2</vt:lpstr>
      <vt:lpstr>Бумажная</vt:lpstr>
      <vt:lpstr> Урок -игра  «Путешествие  в Древний мир»</vt:lpstr>
      <vt:lpstr>   Цел ь: </vt:lpstr>
      <vt:lpstr>1. Представление   команд   </vt:lpstr>
      <vt:lpstr>  Конкурс          капитанов  </vt:lpstr>
      <vt:lpstr> Задание  болельщикам</vt:lpstr>
      <vt:lpstr>         Задание     болельшикам.   Приложение   9 (участники   должны    составить    соответствующие     пары) </vt:lpstr>
      <vt:lpstr>Презентация PowerPoint</vt:lpstr>
      <vt:lpstr>    10. Конкурс ораторов, домашнее задание.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-игра  «Путешествие в Древний мир»</dc:title>
  <dc:creator>user16012016</dc:creator>
  <cp:lastModifiedBy>Эталон</cp:lastModifiedBy>
  <cp:revision>24</cp:revision>
  <dcterms:created xsi:type="dcterms:W3CDTF">2019-04-22T15:48:24Z</dcterms:created>
  <dcterms:modified xsi:type="dcterms:W3CDTF">2021-06-02T18:37:36Z</dcterms:modified>
</cp:coreProperties>
</file>