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74" r:id="rId4"/>
    <p:sldId id="275" r:id="rId5"/>
    <p:sldId id="276" r:id="rId6"/>
    <p:sldId id="268" r:id="rId7"/>
    <p:sldId id="272" r:id="rId8"/>
    <p:sldId id="273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4DF95-F867-4668-A8CC-2467B1217F5D}" type="datetimeFigureOut">
              <a:rPr lang="ru-RU" smtClean="0"/>
              <a:pPr/>
              <a:t>03.10.2021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472C5-D96D-4534-9A7C-8372F48ED7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bliotekar.ru/spravochnik-48/10.htm" TargetMode="External"/><Relationship Id="rId3" Type="http://schemas.openxmlformats.org/officeDocument/2006/relationships/hyperlink" Target="http://allphoto.in.ua/foto-kedra-sibirskogo.html" TargetMode="External"/><Relationship Id="rId7" Type="http://schemas.openxmlformats.org/officeDocument/2006/relationships/hyperlink" Target="http://rsk-factory.ru/dub.php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zelengarden.ru/svojstva-duba/" TargetMode="External"/><Relationship Id="rId11" Type="http://schemas.openxmlformats.org/officeDocument/2006/relationships/image" Target="../media/image6.jpeg"/><Relationship Id="rId5" Type="http://schemas.openxmlformats.org/officeDocument/2006/relationships/hyperlink" Target="http://www.islay.ru/theory/burrel-story/" TargetMode="External"/><Relationship Id="rId10" Type="http://schemas.openxmlformats.org/officeDocument/2006/relationships/hyperlink" Target="http://vfl.ru/fotos/069dad36731500.html" TargetMode="External"/><Relationship Id="rId4" Type="http://schemas.openxmlformats.org/officeDocument/2006/relationships/hyperlink" Target="http://www.phytology.ru/derevya/dub.html" TargetMode="External"/><Relationship Id="rId9" Type="http://schemas.openxmlformats.org/officeDocument/2006/relationships/hyperlink" Target="http://gazeta.rodpomestye.info/statya/1986-zhizn-duba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://allart.biz/up/photos/album/V/Vasnetsov%20Viktor/oak_grove_in_abramtsevo_18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714356"/>
            <a:ext cx="7915276" cy="2357454"/>
          </a:xfrm>
        </p:spPr>
        <p:txBody>
          <a:bodyPr>
            <a:prstTxWarp prst="textPlain">
              <a:avLst/>
            </a:prstTxWarp>
            <a:scene3d>
              <a:camera prst="obliqueTopLef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David" pitchFamily="34" charset="-79"/>
              </a:rPr>
              <a:t>Почему дубраву называют </a:t>
            </a:r>
            <a:br>
              <a:rPr lang="ru-RU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David" pitchFamily="34" charset="-79"/>
              </a:rPr>
            </a:br>
            <a:r>
              <a:rPr lang="ru-RU" b="1" i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David" pitchFamily="34" charset="-79"/>
              </a:rPr>
              <a:t>священной рощей</a:t>
            </a:r>
            <a:endParaRPr lang="ru-RU" b="1" i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David" pitchFamily="34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480" y="4143380"/>
            <a:ext cx="6357982" cy="2500330"/>
          </a:xfrm>
        </p:spPr>
        <p:txBody>
          <a:bodyPr>
            <a:prstTxWarp prst="textPlain">
              <a:avLst>
                <a:gd name="adj" fmla="val 50255"/>
              </a:avLst>
            </a:prstTxWarp>
            <a:normAutofit fontScale="70000" lnSpcReduction="20000"/>
          </a:bodyPr>
          <a:lstStyle/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И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сследование провели: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у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чащиеся 3 «В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» класса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Shruti" pitchFamily="34" charset="0"/>
            </a:endParaRPr>
          </a:p>
          <a:p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Р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оссия, Кемеровская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обл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,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г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. Мариинск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Shruti" pitchFamily="34" charset="0"/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МБОУ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«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С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ОШ№1 им.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Героя Советского Союза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Г.В.Баламуткина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»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Учитель: </a:t>
            </a:r>
            <a:r>
              <a:rPr lang="ru-RU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Жуган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 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Shruti" pitchFamily="34" charset="0"/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Shruti" pitchFamily="34" charset="0"/>
              </a:rPr>
              <a:t>Анна Геннадьевна</a:t>
            </a:r>
          </a:p>
          <a:p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14290"/>
            <a:ext cx="7772400" cy="1470025"/>
          </a:xfrm>
        </p:spPr>
        <p:txBody>
          <a:bodyPr/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Особенности строения дуба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44" y="1643050"/>
            <a:ext cx="5286380" cy="4786346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100" b="1" dirty="0" smtClean="0">
                <a:solidFill>
                  <a:schemeClr val="tx1"/>
                </a:solidFill>
              </a:rPr>
              <a:t>Дуб</a:t>
            </a:r>
            <a:r>
              <a:rPr lang="ru-RU" sz="2100" dirty="0" smtClean="0">
                <a:solidFill>
                  <a:schemeClr val="tx1"/>
                </a:solidFill>
              </a:rPr>
              <a:t> относится к роду листопадных деревьев. Семейство буковых. Максимальный «рост»  – 55 метров. Диаметр ствола может достигать нескольких метров, у очень старых деревьев. </a:t>
            </a:r>
          </a:p>
          <a:p>
            <a:pPr algn="l"/>
            <a:r>
              <a:rPr lang="ru-RU" sz="2100" dirty="0" smtClean="0">
                <a:solidFill>
                  <a:schemeClr val="tx1"/>
                </a:solidFill>
              </a:rPr>
              <a:t>Крона дуба пирамидальная, </a:t>
            </a:r>
            <a:r>
              <a:rPr lang="ru-RU" sz="2100" dirty="0" err="1" smtClean="0">
                <a:solidFill>
                  <a:schemeClr val="tx1"/>
                </a:solidFill>
              </a:rPr>
              <a:t>шатрообразная</a:t>
            </a:r>
            <a:r>
              <a:rPr lang="ru-RU" sz="2100" dirty="0" smtClean="0">
                <a:solidFill>
                  <a:schemeClr val="tx1"/>
                </a:solidFill>
              </a:rPr>
              <a:t>, раскидистая или плакучая.</a:t>
            </a:r>
          </a:p>
          <a:p>
            <a:pPr algn="l"/>
            <a:r>
              <a:rPr lang="ru-RU" sz="2100" dirty="0" smtClean="0">
                <a:solidFill>
                  <a:schemeClr val="tx1"/>
                </a:solidFill>
              </a:rPr>
              <a:t>Чем старше дерево, тем темнее у него кора, изрезанная продольными трещинами.</a:t>
            </a:r>
          </a:p>
          <a:p>
            <a:pPr algn="l"/>
            <a:r>
              <a:rPr lang="ru-RU" sz="2100" dirty="0" smtClean="0">
                <a:solidFill>
                  <a:schemeClr val="tx1"/>
                </a:solidFill>
              </a:rPr>
              <a:t>Листья у деревьев пильчатые, </a:t>
            </a:r>
            <a:r>
              <a:rPr lang="ru-RU" sz="2100" dirty="0" err="1" smtClean="0">
                <a:solidFill>
                  <a:schemeClr val="tx1"/>
                </a:solidFill>
              </a:rPr>
              <a:t>цельнокраеные</a:t>
            </a:r>
            <a:r>
              <a:rPr lang="ru-RU" sz="2100" dirty="0" smtClean="0">
                <a:solidFill>
                  <a:schemeClr val="tx1"/>
                </a:solidFill>
              </a:rPr>
              <a:t>, зубчатые, у вечнозеленых дубов – мелкие, у листопадных – более крупные, до пятнадцати сантиметров. </a:t>
            </a:r>
          </a:p>
          <a:p>
            <a:pPr algn="l"/>
            <a:r>
              <a:rPr lang="ru-RU" sz="2100" dirty="0" smtClean="0">
                <a:solidFill>
                  <a:schemeClr val="tx1"/>
                </a:solidFill>
              </a:rPr>
              <a:t>Плоды – желуди, </a:t>
            </a:r>
            <a:r>
              <a:rPr lang="ru-RU" sz="2100" dirty="0" err="1" smtClean="0">
                <a:solidFill>
                  <a:schemeClr val="tx1"/>
                </a:solidFill>
              </a:rPr>
              <a:t>односеменные</a:t>
            </a:r>
            <a:r>
              <a:rPr lang="ru-RU" sz="2100" dirty="0" smtClean="0">
                <a:solidFill>
                  <a:schemeClr val="tx1"/>
                </a:solidFill>
              </a:rPr>
              <a:t> или </a:t>
            </a:r>
            <a:r>
              <a:rPr lang="ru-RU" sz="2100" dirty="0" err="1" smtClean="0">
                <a:solidFill>
                  <a:schemeClr val="tx1"/>
                </a:solidFill>
              </a:rPr>
              <a:t>двухсеменные</a:t>
            </a:r>
            <a:r>
              <a:rPr lang="ru-RU" sz="2100" dirty="0" smtClean="0">
                <a:solidFill>
                  <a:schemeClr val="tx1"/>
                </a:solidFill>
              </a:rPr>
              <a:t>. Покрыты кожурой, твердой и блестящей.</a:t>
            </a:r>
          </a:p>
          <a:p>
            <a:pPr algn="l"/>
            <a:r>
              <a:rPr lang="ru-RU" sz="2100" dirty="0" smtClean="0">
                <a:solidFill>
                  <a:schemeClr val="tx1"/>
                </a:solidFill>
              </a:rPr>
              <a:t>Дубы – это однодомные растения. 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5364" name="Picture 4" descr="http://zelengarden.ru/wp-content/uploads/2012/06/svojstva-duba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2000240"/>
            <a:ext cx="3143272" cy="4486280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71472" y="357166"/>
            <a:ext cx="800105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Роль дуба в природе и жизни человеческого сообщества 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1857364"/>
            <a:ext cx="557216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Дуб</a:t>
            </a:r>
            <a:r>
              <a:rPr lang="ru-RU" dirty="0" smtClean="0"/>
              <a:t> - очень популярный деревянный материал, который используется при создании большей части изысканных </a:t>
            </a:r>
            <a:r>
              <a:rPr lang="ru-RU" dirty="0" err="1" smtClean="0"/>
              <a:t>индивидульных</a:t>
            </a:r>
            <a:r>
              <a:rPr lang="ru-RU" dirty="0" smtClean="0"/>
              <a:t> интерьеров из дерева. Он очень прочен, долговечен и </a:t>
            </a:r>
            <a:r>
              <a:rPr lang="ru-RU" dirty="0" err="1" smtClean="0"/>
              <a:t>красив.Дуб</a:t>
            </a:r>
            <a:r>
              <a:rPr lang="ru-RU" dirty="0" smtClean="0"/>
              <a:t> — это отличный материал для строительства. У дуба уникальная структура древесины — чрезвычайно прочная, отсутствие в структуре древесины смольных каналов. Из дуба изготавливают мебель, бочки. Люди применяют дуб как лекарственный инструмент используется в первую очередь кора. Свойства дуба могут похвастаться противовоспалительными и противогнилостными способностями. Это существенно пресекает воспаление, а кроме того уменьшает боль. Лечением болезней «занимаются» в первую очередь кора молодых деревьев, жёлуди и листья. </a:t>
            </a:r>
          </a:p>
          <a:p>
            <a:endParaRPr lang="ru-RU" dirty="0"/>
          </a:p>
        </p:txBody>
      </p:sp>
      <p:pic>
        <p:nvPicPr>
          <p:cNvPr id="29706" name="Picture 10" descr="http://im2-tub-ru.yandex.net/i?id=30492744-66-72&amp;n=2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785926"/>
            <a:ext cx="2286016" cy="2170268"/>
          </a:xfrm>
          <a:prstGeom prst="rect">
            <a:avLst/>
          </a:prstGeom>
          <a:noFill/>
        </p:spPr>
      </p:pic>
      <p:pic>
        <p:nvPicPr>
          <p:cNvPr id="29708" name="Picture 12" descr="http://im2-tub-ru.yandex.net/i?id=47816749-19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4214818"/>
            <a:ext cx="3000396" cy="214314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285728"/>
            <a:ext cx="80724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Роль дуба в природе и жизни человеческого сообщества </a:t>
            </a:r>
            <a:endParaRPr lang="ru-RU" sz="4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785926"/>
            <a:ext cx="578647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Дуб хорошо переносит засуху и растёт даже на засоленных почвах</a:t>
            </a:r>
            <a:r>
              <a:rPr lang="ru-RU" dirty="0" smtClean="0"/>
              <a:t>. </a:t>
            </a:r>
            <a:r>
              <a:rPr lang="ru-RU" b="1" dirty="0" smtClean="0"/>
              <a:t>Мощная корневая система уходит вглубь более чем на пять метров! Это позволило широко использовать дуб при степном лесоразведении. </a:t>
            </a:r>
            <a:r>
              <a:rPr lang="ru-RU" dirty="0" smtClean="0"/>
              <a:t>Дуб занимает первое место в защите полей и оздоровлении окружающей среды. Дубовые посадки издавна используют для создания парков. Дуб и его ветки – символ мужества, силы и стойкости – украшают памятники героям и государственные гербы.</a:t>
            </a:r>
          </a:p>
          <a:p>
            <a:r>
              <a:rPr lang="ru-RU" dirty="0" smtClean="0"/>
              <a:t>Из древесины дуба делают мебель, паркет, используют в </a:t>
            </a:r>
            <a:r>
              <a:rPr lang="ru-RU" dirty="0" err="1" smtClean="0"/>
              <a:t>судо</a:t>
            </a:r>
            <a:r>
              <a:rPr lang="ru-RU" dirty="0" smtClean="0"/>
              <a:t>- и авиастроении. Кору используют в кожевенной промышленности и медицине.</a:t>
            </a:r>
          </a:p>
          <a:p>
            <a:r>
              <a:rPr lang="ru-RU" dirty="0" smtClean="0"/>
              <a:t>Листья дуба используют для приготовления солений. Жёлуди служат кормом для многих животных.</a:t>
            </a:r>
          </a:p>
          <a:p>
            <a:endParaRPr lang="ru-RU" dirty="0"/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 лукоморья дуб зеленый….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901014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		В нашей стране известно девятнадцать видов дуба, но самые распространенные из них в средней полосе — </a:t>
            </a:r>
            <a:r>
              <a:rPr lang="ru-RU" dirty="0" err="1" smtClean="0"/>
              <a:t>дуб-зимняк</a:t>
            </a:r>
            <a:r>
              <a:rPr lang="ru-RU" dirty="0" smtClean="0"/>
              <a:t> и </a:t>
            </a:r>
            <a:r>
              <a:rPr lang="ru-RU" dirty="0" err="1" smtClean="0"/>
              <a:t>дуб-летняк</a:t>
            </a:r>
            <a:r>
              <a:rPr lang="ru-RU" dirty="0" smtClean="0"/>
              <a:t>. В лесной чаще дубу тесно, поэтому ствол у него вытянутый, сравнительно тонкий и почти прямой. Но на просторе, где-нибудь на светлой поляне или среди поля, превращается он в могучее дерево с толстым коренастым стволом и мощными раскидистыми ветвями, поддерживающими густую, тучную крону. Именно о таком дереве слагались в народе песни, а поэты писали"стихи. Патриархом наших лесов называл его А. С. Пушкин.</a:t>
            </a:r>
            <a:endParaRPr lang="ru-RU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1785926"/>
            <a:ext cx="8286776" cy="4857784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000" dirty="0" smtClean="0">
                <a:solidFill>
                  <a:schemeClr val="tx1"/>
                </a:solidFill>
              </a:rPr>
              <a:t>Дубрава считается природной обителью богов. Неслучайно именно в лесу устроены </a:t>
            </a:r>
            <a:r>
              <a:rPr lang="ru-RU" sz="2000" dirty="0" err="1" smtClean="0">
                <a:solidFill>
                  <a:schemeClr val="tx1"/>
                </a:solidFill>
              </a:rPr>
              <a:t>святильницы</a:t>
            </a:r>
            <a:r>
              <a:rPr lang="ru-RU" sz="2000" dirty="0" smtClean="0">
                <a:solidFill>
                  <a:schemeClr val="tx1"/>
                </a:solidFill>
              </a:rPr>
              <a:t> многих народов. Особое значение именно дубрава как символ Священной рощи, служившей у славян основным и самым распространенным объектом поклонения. Древние князья уходили глубоко в лес, разрешать вопросы власти, чтобы разрешить их по справедливости, в присутствии богов. В такой роще существовал священный центр, где стояло древнейшее дерево, которое подчиняет себе весь лес. Священная роща – это живой храм, символ продолжения жизни, символ веры, правды, мира и добра. Издавна на Руси возле дубовых деревьев проводились свадебные обряды, считалось что семья будет счастливой и крепкой. В Древней Греции дубовыми венками награждали воинов за подвиги. В Древнем Риме дуб был посвящён богу Юпитеру. Наши предки, славяне, тоже считали дуб святым деревом и посвящали его богу Перуну.</a:t>
            </a:r>
          </a:p>
          <a:p>
            <a:pPr algn="l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1429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Дубрава – священная роща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2143116"/>
            <a:ext cx="7929586" cy="4500594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</a:p>
          <a:p>
            <a:pPr algn="l"/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2000" b="1" dirty="0" smtClean="0">
                <a:solidFill>
                  <a:schemeClr val="tx1"/>
                </a:solidFill>
              </a:rPr>
              <a:t>Подводя итог выше сказанному мы доказали гипотезу о том что, дуб - одно из величайших наследий природы человечеству, которое необходимо беречь, охранять и приумножать.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14290"/>
            <a:ext cx="7772400" cy="1470025"/>
          </a:xfrm>
        </p:spPr>
        <p:txBody>
          <a:bodyPr/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Вывод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im5-tub-ru.yandex.net/i?id=114094895-58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14290"/>
            <a:ext cx="7772400" cy="1470025"/>
          </a:xfrm>
        </p:spPr>
        <p:txBody>
          <a:bodyPr/>
          <a:lstStyle/>
          <a:p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Интернет ресурсы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1643050"/>
            <a:ext cx="5500694" cy="5000660"/>
          </a:xfrm>
        </p:spPr>
        <p:txBody>
          <a:bodyPr>
            <a:normAutofit lnSpcReduction="1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2000" b="1" dirty="0" smtClean="0">
                <a:ln/>
                <a:solidFill>
                  <a:schemeClr val="accent3"/>
                </a:solidFill>
              </a:rPr>
              <a:t>	</a:t>
            </a:r>
          </a:p>
          <a:p>
            <a:endParaRPr lang="ru-RU" sz="2000" b="1" dirty="0" smtClean="0">
              <a:ln/>
              <a:solidFill>
                <a:schemeClr val="accent3"/>
              </a:solidFill>
              <a:hlinkClick r:id="rId3"/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4"/>
              </a:rPr>
              <a:t>http://www.phytology.ru/derevya/dub.html</a:t>
            </a:r>
            <a:endParaRPr lang="ru-RU" sz="2000" dirty="0" smtClean="0"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5"/>
              </a:rPr>
              <a:t>http://www.islay.ru/theory/burrel-story/</a:t>
            </a:r>
            <a:endParaRPr lang="ru-RU" sz="2000" dirty="0" smtClean="0"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6"/>
              </a:rPr>
              <a:t>http://zelengarden.ru/svojstva-duba/</a:t>
            </a:r>
            <a:endParaRPr lang="ru-RU" sz="2000" dirty="0" smtClean="0"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7"/>
              </a:rPr>
              <a:t>http://rsk-factory.ru/dub.php</a:t>
            </a:r>
            <a:endParaRPr lang="ru-RU" sz="2000" dirty="0" smtClean="0"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8"/>
              </a:rPr>
              <a:t>http://www.bibliotekar.ru/spravochnik-48/10.htm</a:t>
            </a:r>
            <a:endParaRPr lang="ru-RU" sz="2000" i="1" dirty="0" smtClean="0">
              <a:ln/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solidFill>
                  <a:sysClr val="windowText" lastClr="000000"/>
                </a:solidFill>
                <a:hlinkClick r:id="rId9"/>
              </a:rPr>
              <a:t>http://gazeta.rodpomestye.info/statya/1986-zhizn-duba </a:t>
            </a:r>
            <a:endParaRPr lang="ru-RU" sz="2000" dirty="0" smtClean="0">
              <a:solidFill>
                <a:sysClr val="windowText" lastClr="000000"/>
              </a:solidFill>
            </a:endParaRPr>
          </a:p>
          <a:p>
            <a:r>
              <a:rPr lang="en-US" sz="2000" dirty="0" smtClean="0">
                <a:ln/>
                <a:solidFill>
                  <a:sysClr val="windowText" lastClr="000000"/>
                </a:solidFill>
                <a:hlinkClick r:id="rId10"/>
              </a:rPr>
              <a:t>http://vfl.ru/fotos/069dad36731500.html</a:t>
            </a:r>
            <a:endParaRPr lang="ru-RU" sz="2000" dirty="0" smtClean="0">
              <a:ln/>
              <a:solidFill>
                <a:sysClr val="windowText" lastClr="000000"/>
              </a:solidFill>
            </a:endParaRPr>
          </a:p>
          <a:p>
            <a:endParaRPr lang="ru-RU" sz="2000" b="1" dirty="0" smtClean="0">
              <a:ln/>
              <a:solidFill>
                <a:schemeClr val="accent3"/>
              </a:solidFill>
            </a:endParaRPr>
          </a:p>
          <a:p>
            <a:endParaRPr lang="ru-RU" sz="2000" b="1" dirty="0" smtClean="0">
              <a:ln/>
              <a:solidFill>
                <a:schemeClr val="accent3"/>
              </a:solidFill>
            </a:endParaRPr>
          </a:p>
          <a:p>
            <a:pPr algn="l"/>
            <a:r>
              <a:rPr lang="ru-RU" sz="2000" b="1" dirty="0" smtClean="0">
                <a:ln/>
                <a:solidFill>
                  <a:schemeClr val="accent3"/>
                </a:solidFill>
              </a:rPr>
              <a:t/>
            </a:r>
            <a:br>
              <a:rPr lang="ru-RU" sz="2000" b="1" dirty="0" smtClean="0">
                <a:ln/>
                <a:solidFill>
                  <a:schemeClr val="accent3"/>
                </a:solidFill>
              </a:rPr>
            </a:br>
            <a:endParaRPr lang="ru-RU" sz="2000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050" name="Picture 2" descr="http://voldemort.ru/diplom/10/grifon/images/dub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2844" y="4000504"/>
            <a:ext cx="3163350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voldemort.ru/diplom/10/grifon/images/du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9459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357430"/>
            <a:ext cx="7772400" cy="1428760"/>
          </a:xfrm>
        </p:spPr>
        <p:txBody>
          <a:bodyPr>
            <a:noAutofit/>
          </a:bodyPr>
          <a:lstStyle/>
          <a:p>
            <a:r>
              <a:rPr lang="ru-RU" sz="72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Спасибо за внимание!</a:t>
            </a:r>
            <a:endParaRPr lang="ru-RU" sz="7200" b="1" i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</TotalTime>
  <Words>75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Почему дубраву называют  священной рощей</vt:lpstr>
      <vt:lpstr>Особенности строения дуба</vt:lpstr>
      <vt:lpstr>Слайд 3</vt:lpstr>
      <vt:lpstr>Слайд 4</vt:lpstr>
      <vt:lpstr> У лукоморья дуб зеленый…. </vt:lpstr>
      <vt:lpstr> Дубрава – священная роща </vt:lpstr>
      <vt:lpstr>Вывод</vt:lpstr>
      <vt:lpstr>Интернет ресурсы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Почему кедр называют  «Хлебным деревом»</dc:title>
  <dc:creator>user</dc:creator>
  <cp:lastModifiedBy>Пользователь Windows</cp:lastModifiedBy>
  <cp:revision>58</cp:revision>
  <dcterms:created xsi:type="dcterms:W3CDTF">2013-03-30T13:12:49Z</dcterms:created>
  <dcterms:modified xsi:type="dcterms:W3CDTF">2021-10-03T08:01:51Z</dcterms:modified>
</cp:coreProperties>
</file>