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59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28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512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343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0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233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78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393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603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75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954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A4EBD-58FF-484A-891C-7707C4965621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3FC8C-AA4C-4158-8426-F806A3435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887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1993_%D0%B3%D0%BE%D0%B4" TargetMode="External"/><Relationship Id="rId3" Type="http://schemas.openxmlformats.org/officeDocument/2006/relationships/hyperlink" Target="https://ru.wikipedia.org/wiki/%D0%9A%D0%B0%D1%80%D0%B0%D1%87%D0%B0%D0%B5%D0%B2%D0%BE-%D0%A7%D0%B5%D1%80%D0%BA%D0%B5%D1%81%D1%81%D0%BA%D0%B0%D1%8F_%D0%A0%D0%B5%D1%81%D0%BF%D1%83%D0%B1%D0%BB%D0%B8%D0%BA%D0%B0" TargetMode="External"/><Relationship Id="rId7" Type="http://schemas.openxmlformats.org/officeDocument/2006/relationships/hyperlink" Target="https://ru.wikipedia.org/wiki/%D0%A4%D0%BB%D0%B0%D0%B3_%D0%A0%D0%BE%D1%81%D1%81%D0%B8%D0%B8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1994_%D0%B3%D0%BE%D0%B4" TargetMode="External"/><Relationship Id="rId5" Type="http://schemas.openxmlformats.org/officeDocument/2006/relationships/hyperlink" Target="https://ru.wikipedia.org/wiki/3_%D1%84%D0%B5%D0%B2%D1%80%D0%B0%D0%BB%D1%8F" TargetMode="External"/><Relationship Id="rId4" Type="http://schemas.openxmlformats.org/officeDocument/2006/relationships/hyperlink" Target="https://ru.wikipedia.org/wiki/%D0%A0%D0%BE%D1%81%D1%81%D0%B8%D1%8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0%D0%BE%D1%81%D1%81%D0%B8%D0%B9%D1%81%D0%BA%D0%B0%D1%8F_%D0%A4%D0%B5%D0%B4%D0%B5%D1%80%D0%B0%D1%86%D0%B8%D1%8F" TargetMode="External"/><Relationship Id="rId13" Type="http://schemas.openxmlformats.org/officeDocument/2006/relationships/hyperlink" Target="https://ru.wikipedia.org/wiki/%D0%9C%D0%BE%D0%BD%D0%B1%D0%BB%D0%B0%D0%BD" TargetMode="External"/><Relationship Id="rId3" Type="http://schemas.openxmlformats.org/officeDocument/2006/relationships/hyperlink" Target="https://ru.wikipedia.org/wiki/%D0%9A%D0%B0%D1%80%D0%B0%D1%87%D0%B0%D0%B5%D0%B2%D0%BE-%D0%B1%D0%B0%D0%BB%D0%BA%D0%B0%D1%80%D1%81%D0%BA%D0%B8%D0%B9_%D1%8F%D0%B7%D1%8B%D0%BA" TargetMode="External"/><Relationship Id="rId7" Type="http://schemas.openxmlformats.org/officeDocument/2006/relationships/hyperlink" Target="https://ru.wikipedia.org/wiki/%D0%9A%D0%B0%D0%B2%D0%BA%D0%B0%D0%B7%D1%81%D0%BA%D0%B8%D0%B5_%D0%B3%D0%BE%D1%80%D1%8B" TargetMode="External"/><Relationship Id="rId12" Type="http://schemas.openxmlformats.org/officeDocument/2006/relationships/hyperlink" Target="https://ru.wikipedia.org/wiki/%D0%90%D0%BB%D1%8C%D0%BF%D1%8B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D%D0%BB%D1%8C%D0%B1%D1%80%D1%83%D1%81#cite_note-4" TargetMode="External"/><Relationship Id="rId11" Type="http://schemas.openxmlformats.org/officeDocument/2006/relationships/hyperlink" Target="https://ru.wikipedia.org/wiki/%D0%93%D0%BB%D0%B0%D0%B2%D0%BD%D1%8B%D0%B9_%D0%9A%D0%B0%D0%B2%D0%BA%D0%B0%D0%B7%D1%81%D0%BA%D0%B8%D0%B9_%D1%85%D1%80%D0%B5%D0%B1%D0%B5%D1%82" TargetMode="External"/><Relationship Id="rId5" Type="http://schemas.openxmlformats.org/officeDocument/2006/relationships/hyperlink" Target="https://ru.wikipedia.org/wiki/%D0%A1%D1%82%D1%80%D0%B0%D1%82%D0%BE%D0%B2%D1%83%D0%BB%D0%BA%D0%B0%D0%BD" TargetMode="External"/><Relationship Id="rId10" Type="http://schemas.openxmlformats.org/officeDocument/2006/relationships/hyperlink" Target="https://ru.wikipedia.org/wiki/%D0%93%D1%80%D0%B0%D0%BD%D0%B8%D1%86%D0%B0_%D0%95%D0%B2%D1%80%D0%BE%D0%BF%D0%B0-%D0%90%D0%B7%D0%B8%D1%8F" TargetMode="External"/><Relationship Id="rId4" Type="http://schemas.openxmlformats.org/officeDocument/2006/relationships/hyperlink" Target="https://ru.wikipedia.org/wiki/%D0%9A%D0%B0%D0%B1%D0%B0%D1%80%D0%B4%D0%B8%D0%BD%D0%BE-%D1%87%D0%B5%D1%80%D0%BA%D0%B5%D1%81%D1%81%D0%BA%D0%B8%D0%B9_%D1%8F%D0%B7%D1%8B%D0%BA" TargetMode="External"/><Relationship Id="rId9" Type="http://schemas.openxmlformats.org/officeDocument/2006/relationships/hyperlink" Target="https://ru.wikipedia.org/wiki/%D0%95%D0%B2%D1%80%D0%BE%D0%BF%D0%B0" TargetMode="External"/><Relationship Id="rId14" Type="http://schemas.openxmlformats.org/officeDocument/2006/relationships/hyperlink" Target="https://ru.wikipedia.org/wiki/%D0%A1%D0%B5%D0%BC%D1%8C_%D0%B2%D0%B5%D1%80%D1%88%D0%B8%D0%BD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8%D0%BD%D1%84%D1%80%D0%B0%D1%81%D1%82%D1%80%D1%83%D0%BA%D1%82%D1%83%D1%80%D0%B0" TargetMode="External"/><Relationship Id="rId13" Type="http://schemas.openxmlformats.org/officeDocument/2006/relationships/hyperlink" Target="https://ru.wikipedia.org/wiki/%D0%90%D0%BB%D1%8C%D0%BF%D0%B8%D0%BD%D0%B8%D0%B7%D0%BC" TargetMode="External"/><Relationship Id="rId3" Type="http://schemas.openxmlformats.org/officeDocument/2006/relationships/hyperlink" Target="https://ru.wikipedia.org/wiki/%D0%9B%D0%B5%D0%B4%D0%BD%D0%B8%D0%BA" TargetMode="External"/><Relationship Id="rId7" Type="http://schemas.openxmlformats.org/officeDocument/2006/relationships/hyperlink" Target="https://ru.wikipedia.org/wiki/%D0%91%D0%B0%D0%BA%D1%81%D0%B0%D0%BD_(%D1%80%D0%B5%D0%BA%D0%B0)" TargetMode="External"/><Relationship Id="rId12" Type="http://schemas.openxmlformats.org/officeDocument/2006/relationships/hyperlink" Target="https://ru.wikipedia.org/wiki/%D0%A2%D1%83%D1%80%D0%B8%D0%B7%D0%BC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C%D0%B0%D0%BB%D0%BA%D0%B0_(%D1%80%D0%B5%D0%BA%D0%B0)" TargetMode="External"/><Relationship Id="rId11" Type="http://schemas.openxmlformats.org/officeDocument/2006/relationships/hyperlink" Target="https://ru.wikipedia.org/wiki/%D0%A1%D0%BF%D0%BE%D1%80%D1%82" TargetMode="External"/><Relationship Id="rId5" Type="http://schemas.openxmlformats.org/officeDocument/2006/relationships/hyperlink" Target="https://ru.wikipedia.org/wiki/%D0%9A%D1%83%D0%B1%D0%B0%D0%BD%D1%8C_(%D1%80%D0%B5%D0%BA%D0%B0)" TargetMode="External"/><Relationship Id="rId10" Type="http://schemas.openxmlformats.org/officeDocument/2006/relationships/hyperlink" Target="https://ru.wikipedia.org/wiki/%D0%A0%D0%B5%D0%BA%D1%80%D0%B5%D0%B0%D1%86%D0%B8%D1%8F" TargetMode="External"/><Relationship Id="rId4" Type="http://schemas.openxmlformats.org/officeDocument/2006/relationships/hyperlink" Target="https://ru.wikipedia.org/wiki/%D0%A1%D0%B5%D0%B2%D0%B5%D1%80%D0%BD%D1%8B%D0%B9_%D0%9A%D0%B0%D0%B2%D0%BA%D0%B0%D0%B7" TargetMode="External"/><Relationship Id="rId9" Type="http://schemas.openxmlformats.org/officeDocument/2006/relationships/hyperlink" Target="https://ru.wikipedia.org/wiki/%D0%9F%D1%80%D0%B8%D1%8D%D0%BB%D1%8C%D0%B1%D1%80%D1%83%D1%81%D1%8C%D0%B5" TargetMode="External"/><Relationship Id="rId14" Type="http://schemas.openxmlformats.org/officeDocument/2006/relationships/hyperlink" Target="https://ru.wikipedia.org/wiki/%D0%9F%D1%80%D0%B8%D1%8E%D1%82_%D0%BD%D0%B0_%D1%81%D0%B5%D0%B4%D0%BB%D0%BE%D0%B2%D0%B8%D0%BD%D0%B5_%D0%AD%D0%BB%D1%8C%D0%B1%D1%80%D1%83%D1%81%D0%B0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B%D0%B8%D0%B5%D0%B2,_%D0%A3%D0%BC%D0%B0%D1%80_%D0%94%D0%B6%D0%B0%D1%88%D1%83%D0%B5%D0%B2%D0%B8%D1%87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1938_%D0%B3%D0%BE%D0%B4" TargetMode="External"/><Relationship Id="rId4" Type="http://schemas.openxmlformats.org/officeDocument/2006/relationships/hyperlink" Target="https://ru.wikipedia.org/wiki/%D0%9A%D0%B0%D1%80%D0%B0%D1%87%D0%B0%D0%B5%D0%B2%D1%81%D0%BA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0%D1%80%D0%B0%D1%87%D0%B0%D0%B5%D0%B2%D0%BE-%D0%A7%D0%B5%D1%80%D0%BA%D0%B5%D1%81%D1%81%D0%BA%D0%B8%D0%B9_%D0%B3%D0%BE%D1%81%D1%83%D0%B4%D0%B0%D1%80%D1%81%D1%82%D0%B2%D0%B5%D0%BD%D0%BD%D1%8B%D0%B9_%D1%83%D0%BD%D0%B8%D0%B2%D0%B5%D1%80%D1%81%D0%B8%D1%82%D0%B5%D1%82#cite_note-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2%D0%B5%D0%BF%D0%BB%D0%B8%D1%87%D0%BD%D1%8B%D0%B9_%D0%BA%D0%BE%D0%BC%D0%B1%D0%B8%D0%BD%D0%B0%D1%82_%D0%AE%D0%B6%D0%BD%D1%8B%D0%B9#cite_note-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A%D0%B0%D1%80%D0%B0%D1%87%D0%B0%D0%B5%D0%B2%D0%BE-%D0%A7%D0%B5%D1%80%D0%BA%D0%B5%D1%81%D0%B8%D1%8F" TargetMode="External"/><Relationship Id="rId5" Type="http://schemas.openxmlformats.org/officeDocument/2006/relationships/hyperlink" Target="https://ru.wikipedia.org/wiki/%D0%A3%D1%81%D1%82%D1%8C-%D0%94%D0%B6%D0%B5%D0%B3%D1%83%D1%82%D0%B8%D0%BD%D1%81%D0%BA%D0%B8%D0%B9_%D1%80%D0%B0%D0%B9%D0%BE%D0%BD" TargetMode="External"/><Relationship Id="rId4" Type="http://schemas.openxmlformats.org/officeDocument/2006/relationships/hyperlink" Target="https://ru.wikipedia.org/wiki/%D0%A2%D0%B5%D0%BF%D0%BB%D0%B8%D1%87%D0%BD%D1%8B%D0%B9_%D0%BA%D0%BE%D0%BC%D0%B1%D0%B8%D0%BD%D0%B0%D1%82_%D0%AE%D0%B6%D0%BD%D1%8B%D0%B9#cite_note-2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57541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Моя Карачаево-Черкесия</a:t>
            </a:r>
          </a:p>
        </p:txBody>
      </p:sp>
    </p:spTree>
    <p:extLst>
      <p:ext uri="{BB962C8B-B14F-4D97-AF65-F5344CB8AC3E}">
        <p14:creationId xmlns:p14="http://schemas.microsoft.com/office/powerpoint/2010/main" val="3239450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4763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    Карта Карачаево-Черкесии</a:t>
            </a:r>
          </a:p>
        </p:txBody>
      </p:sp>
      <p:pic>
        <p:nvPicPr>
          <p:cNvPr id="7" name="Содержимое 4" descr="a1d0744a863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561240" y="1825625"/>
            <a:ext cx="5069520" cy="43513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09214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Столица Черкесск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92224"/>
            <a:ext cx="10515600" cy="4718303"/>
          </a:xfrm>
        </p:spPr>
        <p:txBody>
          <a:bodyPr/>
          <a:lstStyle/>
          <a:p>
            <a:r>
              <a:rPr lang="ru-RU" dirty="0"/>
              <a:t>Карачаево-Черкесская Республика-по </a:t>
            </a:r>
            <a:r>
              <a:rPr lang="ru-RU" dirty="0" err="1"/>
              <a:t>русски</a:t>
            </a:r>
            <a:endParaRPr lang="ru-RU" dirty="0"/>
          </a:p>
          <a:p>
            <a:r>
              <a:rPr lang="ru-RU" dirty="0" err="1"/>
              <a:t>Къарча</a:t>
            </a:r>
            <a:r>
              <a:rPr lang="ru-RU" dirty="0"/>
              <a:t>-Черкес Республика-по </a:t>
            </a:r>
            <a:r>
              <a:rPr lang="ru-RU" dirty="0" err="1"/>
              <a:t>абазински</a:t>
            </a:r>
            <a:endParaRPr lang="ru-RU" dirty="0"/>
          </a:p>
          <a:p>
            <a:r>
              <a:rPr lang="ru-RU" dirty="0" err="1">
                <a:solidFill>
                  <a:prstClr val="black"/>
                </a:solidFill>
              </a:rPr>
              <a:t>Къарачай</a:t>
            </a:r>
            <a:r>
              <a:rPr lang="ru-RU" dirty="0">
                <a:solidFill>
                  <a:prstClr val="black"/>
                </a:solidFill>
              </a:rPr>
              <a:t>-Черкес Республика-</a:t>
            </a:r>
            <a:r>
              <a:rPr lang="ru-RU" dirty="0" err="1">
                <a:solidFill>
                  <a:prstClr val="black"/>
                </a:solidFill>
              </a:rPr>
              <a:t>покарачаево</a:t>
            </a:r>
            <a:r>
              <a:rPr lang="ru-RU" dirty="0">
                <a:solidFill>
                  <a:prstClr val="black"/>
                </a:solidFill>
              </a:rPr>
              <a:t>-</a:t>
            </a:r>
            <a:r>
              <a:rPr lang="ru-RU" dirty="0" err="1">
                <a:solidFill>
                  <a:prstClr val="black"/>
                </a:solidFill>
              </a:rPr>
              <a:t>балкарски</a:t>
            </a:r>
            <a:endParaRPr lang="ru-RU" dirty="0">
              <a:solidFill>
                <a:prstClr val="black"/>
              </a:solidFill>
            </a:endParaRPr>
          </a:p>
          <a:p>
            <a:r>
              <a:rPr lang="ru-RU" dirty="0" err="1"/>
              <a:t>Карашай-Шеркеш</a:t>
            </a:r>
            <a:r>
              <a:rPr lang="ru-RU" dirty="0"/>
              <a:t> </a:t>
            </a:r>
            <a:r>
              <a:rPr lang="ru-RU" dirty="0" err="1"/>
              <a:t>Республикасы</a:t>
            </a:r>
            <a:r>
              <a:rPr lang="ru-RU" dirty="0"/>
              <a:t>-по </a:t>
            </a:r>
            <a:r>
              <a:rPr lang="ru-RU" dirty="0" err="1"/>
              <a:t>ногайски</a:t>
            </a:r>
            <a:endParaRPr lang="ru-RU" dirty="0"/>
          </a:p>
          <a:p>
            <a:r>
              <a:rPr lang="ru-RU" dirty="0" err="1"/>
              <a:t>Къэрэшэй-Шэрджэс</a:t>
            </a:r>
            <a:r>
              <a:rPr lang="ru-RU" dirty="0"/>
              <a:t> </a:t>
            </a:r>
            <a:r>
              <a:rPr lang="ru-RU" dirty="0" err="1"/>
              <a:t>Республикэ</a:t>
            </a:r>
            <a:r>
              <a:rPr lang="ru-RU" dirty="0"/>
              <a:t>-по кабардино-</a:t>
            </a:r>
            <a:r>
              <a:rPr lang="ru-RU" dirty="0" err="1"/>
              <a:t>черкесски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     КЧР входит в состав Российской Федерации, входит в состав Северокавказского </a:t>
            </a:r>
            <a:r>
              <a:rPr lang="ru-RU" dirty="0" err="1"/>
              <a:t>Федеральног</a:t>
            </a:r>
            <a:r>
              <a:rPr lang="ru-RU" dirty="0"/>
              <a:t> Округа (СКФО)</a:t>
            </a: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687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Геральдика КЧР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Флаг КЧР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296" y="1690688"/>
            <a:ext cx="6815328" cy="402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75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1467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AutoShape 4" descr="https://pbs.twimg.com/media/CXeL_-XUoAA0G-c.png:large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838200" y="1341120"/>
            <a:ext cx="10515600" cy="483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b="1" dirty="0"/>
              <a:t>Флаг </a:t>
            </a:r>
            <a:r>
              <a:rPr lang="ru-RU" b="1" dirty="0" err="1"/>
              <a:t>Карача́ево-Черке́сской</a:t>
            </a:r>
            <a:r>
              <a:rPr lang="ru-RU" b="1" dirty="0"/>
              <a:t> Республики</a:t>
            </a:r>
            <a:r>
              <a:rPr lang="ru-RU" dirty="0"/>
              <a:t> является государственным символом </a:t>
            </a:r>
            <a:r>
              <a:rPr lang="ru-RU" dirty="0">
                <a:hlinkClick r:id="rId3" tooltip="Карачаево-Черкесская Республика"/>
              </a:rPr>
              <a:t>Карачаево-Черкесской Республики</a:t>
            </a:r>
            <a:r>
              <a:rPr lang="ru-RU" dirty="0"/>
              <a:t> </a:t>
            </a:r>
            <a:r>
              <a:rPr lang="ru-RU" dirty="0">
                <a:hlinkClick r:id="rId4" tooltip="Россия"/>
              </a:rPr>
              <a:t>Российской Федерации</a:t>
            </a:r>
            <a:r>
              <a:rPr lang="ru-RU" dirty="0"/>
              <a:t>. Принят Парламентом Карачаево-Черкесии </a:t>
            </a:r>
            <a:r>
              <a:rPr lang="ru-RU" dirty="0">
                <a:hlinkClick r:id="rId5" tooltip="3 февраля"/>
              </a:rPr>
              <a:t>3 февраля</a:t>
            </a:r>
            <a:r>
              <a:rPr lang="ru-RU" dirty="0"/>
              <a:t> </a:t>
            </a:r>
            <a:r>
              <a:rPr lang="ru-RU" dirty="0">
                <a:hlinkClick r:id="rId6" tooltip="1994 год"/>
              </a:rPr>
              <a:t>1994 года</a:t>
            </a:r>
            <a:r>
              <a:rPr lang="ru-RU" dirty="0"/>
              <a:t>.</a:t>
            </a:r>
          </a:p>
          <a:p>
            <a:r>
              <a:rPr lang="ru-RU" dirty="0"/>
              <a:t>Первоначально функции флага Карачаево-Черкесской Республики выполнял </a:t>
            </a:r>
            <a:r>
              <a:rPr lang="ru-RU" dirty="0">
                <a:hlinkClick r:id="rId7" tooltip="Флаг России"/>
              </a:rPr>
              <a:t>российский </a:t>
            </a:r>
            <a:r>
              <a:rPr lang="ru-RU" dirty="0" err="1">
                <a:hlinkClick r:id="rId7" tooltip="Флаг России"/>
              </a:rPr>
              <a:t>триколор</a:t>
            </a:r>
            <a:r>
              <a:rPr lang="ru-RU" dirty="0"/>
              <a:t>, с </a:t>
            </a:r>
            <a:r>
              <a:rPr lang="ru-RU" dirty="0">
                <a:hlinkClick r:id="rId8" tooltip="1993 год"/>
              </a:rPr>
              <a:t>1993 года</a:t>
            </a:r>
            <a:r>
              <a:rPr lang="ru-RU" dirty="0"/>
              <a:t> он представлял Карачаево-Черкесию в ряду флагов автономий на фронтоне здания Верховного Совета Российской Федерации. Что дало повод зарубежным </a:t>
            </a:r>
            <a:r>
              <a:rPr lang="ru-RU" dirty="0" err="1"/>
              <a:t>флаговедам</a:t>
            </a:r>
            <a:r>
              <a:rPr lang="ru-RU" dirty="0"/>
              <a:t> говорить о бело-пурпурно-синем (или бело-фиолетово-синем флаге Карачаево-Черкесской Республики).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4943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207265"/>
            <a:ext cx="9829800" cy="804671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                  Герб КЧР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60448" y="914400"/>
            <a:ext cx="8339328" cy="560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599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География КЧР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r>
              <a:rPr lang="ru-RU" dirty="0"/>
              <a:t>Карачаево-Черкесия располагается в предгорьях северо-западного Кавказа</a:t>
            </a:r>
          </a:p>
          <a:p>
            <a:r>
              <a:rPr lang="ru-RU" dirty="0"/>
              <a:t>Граничит на западе с Краснодарским краем, на севере со Ставропольским краем, на востоке — с Кабардино-Балкарской Республикой, на юге — вдоль Главного Кавказского хребта — с Грузией, а также с Абхазией(которая является частично признанным государством; при этом, согласно административно-территориальному делению Грузии, входит в состав Грузии). Состоит из 10 муниципальных районов — Абазинского, </a:t>
            </a:r>
            <a:r>
              <a:rPr lang="ru-RU" dirty="0" err="1"/>
              <a:t>Адыге-Хабльского</a:t>
            </a:r>
            <a:r>
              <a:rPr lang="ru-RU" dirty="0"/>
              <a:t>, </a:t>
            </a:r>
            <a:r>
              <a:rPr lang="ru-RU" dirty="0" err="1"/>
              <a:t>Зеленчукского</a:t>
            </a:r>
            <a:r>
              <a:rPr lang="ru-RU" dirty="0"/>
              <a:t>, Карачаевского, </a:t>
            </a:r>
            <a:r>
              <a:rPr lang="ru-RU" dirty="0" err="1"/>
              <a:t>Малокарачаевского</a:t>
            </a:r>
            <a:r>
              <a:rPr lang="ru-RU" dirty="0"/>
              <a:t>, Ногайского, </a:t>
            </a:r>
            <a:r>
              <a:rPr lang="ru-RU" dirty="0" err="1"/>
              <a:t>Прикубанского</a:t>
            </a:r>
            <a:r>
              <a:rPr lang="ru-RU" dirty="0"/>
              <a:t>, </a:t>
            </a:r>
            <a:r>
              <a:rPr lang="ru-RU" dirty="0" err="1"/>
              <a:t>Урупского</a:t>
            </a:r>
            <a:r>
              <a:rPr lang="ru-RU" dirty="0"/>
              <a:t>, </a:t>
            </a:r>
            <a:r>
              <a:rPr lang="ru-RU" dirty="0" err="1"/>
              <a:t>Усть-Джегутинского</a:t>
            </a:r>
            <a:r>
              <a:rPr lang="ru-RU" dirty="0"/>
              <a:t>, </a:t>
            </a:r>
            <a:r>
              <a:rPr lang="ru-RU" dirty="0" err="1"/>
              <a:t>Хабезского</a:t>
            </a:r>
            <a:r>
              <a:rPr lang="ru-RU" dirty="0"/>
              <a:t> и двух городов республиканского подчинения — Карачаевска и Черкесска.</a:t>
            </a:r>
          </a:p>
          <a:p>
            <a:r>
              <a:rPr lang="ru-RU" dirty="0"/>
              <a:t>Климат умеренно тёплый, зима короткая, лето тёплое, продолжительное, достаточно увлажнённое. Для климата показательна большая продолжительность солнечного сияния. Средняя температура января −3,2 °C, июля +20,6 °C, самая высокая температура +39 °C, низкая −29 °C.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1479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19963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Гимн КЧР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926592"/>
            <a:ext cx="10515600" cy="5250371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b="1" dirty="0"/>
              <a:t>Гимн Карачаево-Черкесской Республики. Текст (слова).</a:t>
            </a:r>
          </a:p>
          <a:p>
            <a:pPr fontAlgn="base"/>
            <a:r>
              <a:rPr lang="ru-RU" b="1" dirty="0"/>
              <a:t>Текст гимна Карачаево-Черкессии на русском языке:</a:t>
            </a:r>
            <a:endParaRPr lang="ru-RU" dirty="0"/>
          </a:p>
          <a:p>
            <a:pPr fontAlgn="base"/>
            <a:r>
              <a:rPr lang="ru-RU" dirty="0"/>
              <a:t>Древней Родиной горжусь я!</a:t>
            </a:r>
            <a:br>
              <a:rPr lang="ru-RU" dirty="0"/>
            </a:br>
            <a:r>
              <a:rPr lang="ru-RU" dirty="0"/>
              <a:t>Вечен свет снегов Эльбруса</a:t>
            </a:r>
            <a:br>
              <a:rPr lang="ru-RU" dirty="0"/>
            </a:br>
            <a:r>
              <a:rPr lang="ru-RU" dirty="0"/>
              <a:t>И свята Кубани чистая струя!</a:t>
            </a:r>
            <a:br>
              <a:rPr lang="ru-RU" dirty="0"/>
            </a:br>
            <a:r>
              <a:rPr lang="ru-RU" dirty="0"/>
              <a:t>Эти степи, эти горы</a:t>
            </a:r>
            <a:br>
              <a:rPr lang="ru-RU" dirty="0"/>
            </a:br>
            <a:r>
              <a:rPr lang="ru-RU" dirty="0"/>
              <a:t>Мне — и корни и опора,</a:t>
            </a:r>
            <a:br>
              <a:rPr lang="ru-RU" dirty="0"/>
            </a:br>
            <a:r>
              <a:rPr lang="ru-RU" dirty="0"/>
              <a:t>Карачаево-Черкесия моя!</a:t>
            </a:r>
          </a:p>
          <a:p>
            <a:pPr fontAlgn="base"/>
            <a:r>
              <a:rPr lang="ru-RU" dirty="0"/>
              <a:t>Благодарен я Отчизне</a:t>
            </a:r>
            <a:br>
              <a:rPr lang="ru-RU" dirty="0"/>
            </a:br>
            <a:r>
              <a:rPr lang="ru-RU" dirty="0"/>
              <a:t>За все годы своей жизни</a:t>
            </a:r>
            <a:br>
              <a:rPr lang="ru-RU" dirty="0"/>
            </a:br>
            <a:r>
              <a:rPr lang="ru-RU" dirty="0"/>
              <a:t>Среди братских языков, родимых лиц,</a:t>
            </a:r>
            <a:br>
              <a:rPr lang="ru-RU" dirty="0"/>
            </a:br>
            <a:r>
              <a:rPr lang="ru-RU" dirty="0"/>
              <a:t>Ты дана самой природой,</a:t>
            </a:r>
            <a:br>
              <a:rPr lang="ru-RU" dirty="0"/>
            </a:br>
            <a:r>
              <a:rPr lang="ru-RU" dirty="0"/>
              <a:t>Колыбель моих народов,</a:t>
            </a:r>
            <a:br>
              <a:rPr lang="ru-RU" dirty="0"/>
            </a:br>
            <a:r>
              <a:rPr lang="ru-RU" dirty="0"/>
              <a:t>Городов моих, аулов и станиц!</a:t>
            </a:r>
          </a:p>
          <a:p>
            <a:pPr fontAlgn="base"/>
            <a:r>
              <a:rPr lang="ru-RU" dirty="0"/>
              <a:t>Ты — жемчужина России!</a:t>
            </a:r>
            <a:br>
              <a:rPr lang="ru-RU" dirty="0"/>
            </a:br>
            <a:r>
              <a:rPr lang="ru-RU" dirty="0"/>
              <a:t>Пусть под мирным небом синим</a:t>
            </a:r>
            <a:br>
              <a:rPr lang="ru-RU" dirty="0"/>
            </a:br>
            <a:r>
              <a:rPr lang="ru-RU" dirty="0"/>
              <a:t>Будет доброю всегда судьба твоя!</a:t>
            </a:r>
            <a:br>
              <a:rPr lang="ru-RU" dirty="0"/>
            </a:br>
            <a:r>
              <a:rPr lang="ru-RU" dirty="0"/>
              <a:t>И живи в веках, родная,</a:t>
            </a:r>
            <a:br>
              <a:rPr lang="ru-RU" dirty="0"/>
            </a:br>
            <a:r>
              <a:rPr lang="ru-RU" dirty="0"/>
              <a:t>Зла и горечи не зная,</a:t>
            </a:r>
          </a:p>
        </p:txBody>
      </p:sp>
    </p:spTree>
    <p:extLst>
      <p:ext uri="{BB962C8B-B14F-4D97-AF65-F5344CB8AC3E}">
        <p14:creationId xmlns:p14="http://schemas.microsoft.com/office/powerpoint/2010/main" val="1527843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1883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Красивейшие места КЧР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9967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>
                <a:solidFill>
                  <a:srgbClr val="FF0000"/>
                </a:solidFill>
                <a:latin typeface="Arial Black" panose="020B0A04020102020204" pitchFamily="34" charset="0"/>
              </a:rPr>
              <a:t>              Архыз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1295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1285"/>
            <a:ext cx="10515600" cy="1219835"/>
          </a:xfrm>
        </p:spPr>
        <p:txBody>
          <a:bodyPr/>
          <a:lstStyle/>
          <a:p>
            <a:r>
              <a:rPr lang="ru-RU" dirty="0" err="1">
                <a:solidFill>
                  <a:srgbClr val="FF0000"/>
                </a:solidFill>
                <a:latin typeface="Arial Black" panose="020B0A04020102020204" pitchFamily="34" charset="0"/>
              </a:rPr>
              <a:t>Дуккинские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озера. Архыз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3469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  Софийские озера. Архыз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5129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524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Новые трассы Архыза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2421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924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Византийские храмы по дороге в Архыз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3987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Гостиницы в Архызе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4007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0402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               </a:t>
            </a:r>
            <a:r>
              <a:rPr lang="ru-RU" dirty="0">
                <a:solidFill>
                  <a:srgbClr val="FF0000"/>
                </a:solidFill>
              </a:rPr>
              <a:t>Эльбрус </a:t>
            </a:r>
          </a:p>
        </p:txBody>
      </p:sp>
      <p:sp>
        <p:nvSpPr>
          <p:cNvPr id="35" name="Объект 3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Эльбру́с</a:t>
            </a:r>
            <a:r>
              <a:rPr lang="ru-RU" dirty="0">
                <a:solidFill>
                  <a:srgbClr val="FF0000"/>
                </a:solidFill>
              </a:rPr>
              <a:t> (</a:t>
            </a:r>
            <a:r>
              <a:rPr lang="ru-RU" u="sng" dirty="0">
                <a:solidFill>
                  <a:srgbClr val="FF0000"/>
                </a:solidFill>
                <a:hlinkClick r:id="rId3" tooltip="Карачаево-балкарский язык"/>
              </a:rPr>
              <a:t>карач.-</a:t>
            </a:r>
            <a:r>
              <a:rPr lang="ru-RU" u="sng" dirty="0" err="1">
                <a:solidFill>
                  <a:srgbClr val="FF0000"/>
                </a:solidFill>
                <a:hlinkClick r:id="rId3" tooltip="Карачаево-балкарский язык"/>
              </a:rPr>
              <a:t>балк</a:t>
            </a:r>
            <a:r>
              <a:rPr lang="ru-RU" u="sng" dirty="0">
                <a:solidFill>
                  <a:srgbClr val="FF0000"/>
                </a:solidFill>
                <a:hlinkClick r:id="rId3" tooltip="Карачаево-балкарский язык"/>
              </a:rPr>
              <a:t>.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i="1" dirty="0" err="1">
                <a:solidFill>
                  <a:srgbClr val="FF0000"/>
                </a:solidFill>
              </a:rPr>
              <a:t>Минги</a:t>
            </a:r>
            <a:r>
              <a:rPr lang="ru-RU" i="1" dirty="0">
                <a:solidFill>
                  <a:srgbClr val="FF0000"/>
                </a:solidFill>
              </a:rPr>
              <a:t>-Тау</a:t>
            </a:r>
            <a:r>
              <a:rPr lang="ru-RU" dirty="0">
                <a:solidFill>
                  <a:srgbClr val="FF0000"/>
                </a:solidFill>
              </a:rPr>
              <a:t>, </a:t>
            </a:r>
            <a:r>
              <a:rPr lang="ru-RU" u="sng" dirty="0" err="1">
                <a:solidFill>
                  <a:srgbClr val="FF0000"/>
                </a:solidFill>
                <a:hlinkClick r:id="rId4" tooltip="Кабардино-черкесский язык"/>
              </a:rPr>
              <a:t>кабард</a:t>
            </a:r>
            <a:r>
              <a:rPr lang="ru-RU" u="sng" dirty="0">
                <a:solidFill>
                  <a:srgbClr val="FF0000"/>
                </a:solidFill>
                <a:hlinkClick r:id="rId4" tooltip="Кабардино-черкесский язык"/>
              </a:rPr>
              <a:t>.-</a:t>
            </a:r>
            <a:r>
              <a:rPr lang="ru-RU" u="sng" dirty="0" err="1">
                <a:solidFill>
                  <a:srgbClr val="FF0000"/>
                </a:solidFill>
                <a:hlinkClick r:id="rId4" tooltip="Кабардино-черкесский язык"/>
              </a:rPr>
              <a:t>черк</a:t>
            </a:r>
            <a:r>
              <a:rPr lang="ru-RU" u="sng" dirty="0">
                <a:solidFill>
                  <a:srgbClr val="FF0000"/>
                </a:solidFill>
                <a:hlinkClick r:id="rId4" tooltip="Кабардино-черкесский язык"/>
              </a:rPr>
              <a:t>.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i="1" dirty="0" err="1">
                <a:solidFill>
                  <a:srgbClr val="FF0000"/>
                </a:solidFill>
              </a:rPr>
              <a:t>Iуащхьэмахуэ</a:t>
            </a:r>
            <a:r>
              <a:rPr lang="ru-RU" dirty="0">
                <a:solidFill>
                  <a:srgbClr val="FF0000"/>
                </a:solidFill>
              </a:rPr>
              <a:t>) — </a:t>
            </a:r>
            <a:r>
              <a:rPr lang="ru-RU" u="sng" dirty="0">
                <a:solidFill>
                  <a:srgbClr val="FF0000"/>
                </a:solidFill>
                <a:hlinkClick r:id="rId5" tooltip="Стратовулкан"/>
              </a:rPr>
              <a:t>стратовулкан</a:t>
            </a:r>
            <a:r>
              <a:rPr lang="ru-RU" u="sng" baseline="30000" dirty="0">
                <a:solidFill>
                  <a:srgbClr val="FF0000"/>
                </a:solidFill>
                <a:hlinkClick r:id="rId6"/>
              </a:rPr>
              <a:t>[4]</a:t>
            </a:r>
            <a:r>
              <a:rPr lang="ru-RU" dirty="0">
                <a:solidFill>
                  <a:srgbClr val="FF0000"/>
                </a:solidFill>
              </a:rPr>
              <a:t> на </a:t>
            </a:r>
            <a:r>
              <a:rPr lang="ru-RU" u="sng" dirty="0">
                <a:solidFill>
                  <a:srgbClr val="FF0000"/>
                </a:solidFill>
                <a:hlinkClick r:id="rId7" tooltip="Кавказские горы"/>
              </a:rPr>
              <a:t>Кавказе</a:t>
            </a:r>
            <a:r>
              <a:rPr lang="ru-RU" dirty="0">
                <a:solidFill>
                  <a:srgbClr val="FF0000"/>
                </a:solidFill>
              </a:rPr>
              <a:t> (5642 метра над уровнем моря) — самая высокая горная вершина </a:t>
            </a:r>
            <a:r>
              <a:rPr lang="ru-RU" u="sng" dirty="0">
                <a:solidFill>
                  <a:srgbClr val="FF0000"/>
                </a:solidFill>
                <a:hlinkClick r:id="rId8" tooltip="Российская Федерация"/>
              </a:rPr>
              <a:t>России</a:t>
            </a:r>
            <a:r>
              <a:rPr lang="ru-RU" dirty="0">
                <a:solidFill>
                  <a:srgbClr val="FF0000"/>
                </a:solidFill>
              </a:rPr>
              <a:t> и </a:t>
            </a:r>
            <a:r>
              <a:rPr lang="ru-RU" u="sng" dirty="0">
                <a:solidFill>
                  <a:srgbClr val="FF0000"/>
                </a:solidFill>
                <a:hlinkClick r:id="rId9" tooltip="Европа"/>
              </a:rPr>
              <a:t>Европы</a:t>
            </a:r>
            <a:r>
              <a:rPr lang="ru-RU" dirty="0">
                <a:solidFill>
                  <a:srgbClr val="FF0000"/>
                </a:solidFill>
              </a:rPr>
              <a:t> при условии проведения </a:t>
            </a:r>
            <a:r>
              <a:rPr lang="ru-RU" u="sng" dirty="0">
                <a:solidFill>
                  <a:srgbClr val="FF0000"/>
                </a:solidFill>
                <a:hlinkClick r:id="rId10" tooltip="Граница Европа-Азия"/>
              </a:rPr>
              <a:t>границы между Европой и Азией</a:t>
            </a:r>
            <a:r>
              <a:rPr lang="ru-RU" dirty="0">
                <a:solidFill>
                  <a:srgbClr val="FF0000"/>
                </a:solidFill>
              </a:rPr>
              <a:t> по </a:t>
            </a:r>
            <a:r>
              <a:rPr lang="ru-RU" u="sng" dirty="0">
                <a:solidFill>
                  <a:srgbClr val="FF0000"/>
                </a:solidFill>
                <a:hlinkClick r:id="rId11" tooltip="Главный Кавказский хребет"/>
              </a:rPr>
              <a:t>Главному Кавказскому хребту</a:t>
            </a:r>
            <a:r>
              <a:rPr lang="ru-RU" dirty="0">
                <a:solidFill>
                  <a:srgbClr val="FF0000"/>
                </a:solidFill>
              </a:rPr>
              <a:t> или южнее (в иных случаях высочайшей вершиной Европы считается </a:t>
            </a:r>
            <a:r>
              <a:rPr lang="ru-RU" u="sng" dirty="0">
                <a:solidFill>
                  <a:srgbClr val="FF0000"/>
                </a:solidFill>
                <a:hlinkClick r:id="rId12" tooltip="Альпы"/>
              </a:rPr>
              <a:t>альпийская</a:t>
            </a:r>
            <a:r>
              <a:rPr lang="ru-RU" dirty="0">
                <a:solidFill>
                  <a:srgbClr val="FF0000"/>
                </a:solidFill>
              </a:rPr>
              <a:t> гора </a:t>
            </a:r>
            <a:r>
              <a:rPr lang="ru-RU" u="sng" dirty="0">
                <a:solidFill>
                  <a:srgbClr val="FF0000"/>
                </a:solidFill>
                <a:hlinkClick r:id="rId13" tooltip="Монблан"/>
              </a:rPr>
              <a:t>Монблан</a:t>
            </a:r>
            <a:r>
              <a:rPr lang="ru-RU" dirty="0">
                <a:solidFill>
                  <a:srgbClr val="FF0000"/>
                </a:solidFill>
              </a:rPr>
              <a:t>). Эльбрус включён в список высочайших вершин частей света «</a:t>
            </a:r>
            <a:r>
              <a:rPr lang="ru-RU" u="sng" dirty="0">
                <a:solidFill>
                  <a:srgbClr val="FF0000"/>
                </a:solidFill>
                <a:hlinkClick r:id="rId14" tooltip="Семь вершин"/>
              </a:rPr>
              <a:t>Семь вершин</a:t>
            </a:r>
            <a:r>
              <a:rPr lang="ru-RU" dirty="0">
                <a:solidFill>
                  <a:srgbClr val="FF0000"/>
                </a:solidFill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40602335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  Эльбрус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97577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0312" y="500062"/>
            <a:ext cx="10515600" cy="1325563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Эльбрус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Талая вода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3" tooltip="Ледник"/>
              </a:rPr>
              <a:t>ледников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стекающих с его склонов, питает одни из наиболее крупных рек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4" tooltip="Северный Кавказ"/>
              </a:rPr>
              <a:t>Северного Кавказа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: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5" tooltip="Кубань (река)"/>
              </a:rPr>
              <a:t>Кубань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6" tooltip="Малка (река)"/>
              </a:rPr>
              <a:t>Малку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и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7" tooltip="Баксан (река)"/>
              </a:rPr>
              <a:t>Баксан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 За счёт хорошо развитой транспортной и сопутствующей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8" tooltip="Инфраструктура"/>
              </a:rPr>
              <a:t>инфраструктуры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Эльбрус и прилегающие к нему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9" tooltip="Приэльбрусье"/>
              </a:rPr>
              <a:t>районы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очень популярны в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10" tooltip="Рекреация"/>
              </a:rPr>
              <a:t>рекреационном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11" tooltip="Спорт"/>
              </a:rPr>
              <a:t>спортивном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12" tooltip="Туризм"/>
              </a:rPr>
              <a:t>туристическом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и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13" tooltip="Альпинизм"/>
              </a:rPr>
              <a:t>альпинистском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плане. На седловине Эльбруса (5416 м), разделяющей его Восточную (5621 м) и Западную (5642 м) вершины, расположен самый высокогорный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14" tooltip="Приют на седловине Эльбруса"/>
              </a:rPr>
              <a:t>приют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Кавказа.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46453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736" y="-662782"/>
            <a:ext cx="10515600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48640"/>
            <a:ext cx="10515600" cy="6010656"/>
          </a:xfrm>
        </p:spPr>
        <p:txBody>
          <a:bodyPr>
            <a:norm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Roboto"/>
              </a:rPr>
              <a:t>Эльбрус находится на северной стороне Бокового хребта, приблизительно 10 км от Главного Кавказского хребта,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/>
              </a:rPr>
              <a:t>соединененный</a:t>
            </a:r>
            <a:r>
              <a:rPr lang="ru-RU" b="0" i="0" dirty="0">
                <a:solidFill>
                  <a:srgbClr val="000000"/>
                </a:solidFill>
                <a:effectLst/>
                <a:latin typeface="Roboto"/>
              </a:rPr>
              <a:t> перевалом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/>
              </a:rPr>
              <a:t>Хотютау</a:t>
            </a:r>
            <a:r>
              <a:rPr lang="ru-RU" b="0" i="0" dirty="0">
                <a:solidFill>
                  <a:srgbClr val="000000"/>
                </a:solidFill>
                <a:effectLst/>
                <a:latin typeface="Roboto"/>
              </a:rPr>
              <a:t>. Интересное местонахождение – на рубеже двух республик: Кабардино-Балкарии и Карачаево-Черкессии. Он гордо возвышается над системой гор Большого Кавказа, демонстрируя главенство. Двуглавый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/>
              </a:rPr>
              <a:t>пятитысячник</a:t>
            </a:r>
            <a:r>
              <a:rPr lang="ru-RU" b="0" i="0" dirty="0">
                <a:solidFill>
                  <a:srgbClr val="000000"/>
                </a:solidFill>
                <a:effectLst/>
                <a:latin typeface="Roboto"/>
              </a:rPr>
              <a:t> настолько огромен, что его величественным видом, воспетым еще Пушкиным, могут любоваться не только народы республик, но и жители Ставрополья, Грузии. Это удивительно, что белоснежные вершины просматриваются на такие значительные расстояния.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01821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             Домбай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6174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07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519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427464" cy="1325563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Карачаево-Черкесский Государственный Университет имени У. Дж. Алиева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55591"/>
          </a:xfrm>
        </p:spPr>
        <p:txBody>
          <a:bodyPr>
            <a:normAutofit/>
          </a:bodyPr>
          <a:lstStyle/>
          <a:p>
            <a:r>
              <a:rPr lang="ru-RU" b="1" dirty="0"/>
              <a:t>Карачаево-Черкесский государственный университет имени </a:t>
            </a:r>
            <a:r>
              <a:rPr lang="ru-RU" b="1" dirty="0">
                <a:hlinkClick r:id="rId3" tooltip="Алиев, Умар Джашуевич"/>
              </a:rPr>
              <a:t>У. Д. Алиева</a:t>
            </a:r>
            <a:r>
              <a:rPr lang="ru-RU" dirty="0"/>
              <a:t> — ведущее образовательное учреждение Карачаево-Черкесии, располагается в городе </a:t>
            </a:r>
            <a:r>
              <a:rPr lang="ru-RU" dirty="0">
                <a:hlinkClick r:id="rId4" tooltip="Карачаевск"/>
              </a:rPr>
              <a:t>Карачаевск</a:t>
            </a:r>
            <a:r>
              <a:rPr lang="ru-RU" dirty="0"/>
              <a:t>. Первое высшее учебное заведение республики, основанное в </a:t>
            </a:r>
            <a:r>
              <a:rPr lang="ru-RU" dirty="0">
                <a:hlinkClick r:id="rId5" tooltip="1938 год"/>
              </a:rPr>
              <a:t>1938 году</a:t>
            </a:r>
            <a:r>
              <a:rPr lang="ru-RU" dirty="0"/>
              <a:t>.</a:t>
            </a:r>
          </a:p>
          <a:p>
            <a:r>
              <a:rPr lang="ru-RU" dirty="0"/>
              <a:t>Университет в рамках единого федерального культурного образовательного пространства выполняет важные региональные задачи. С учетом социально-экономической обстановки в республике, регионе, демографических изменений в вузе меняется структура подготовки специалистов. Идет ориентация на подготовку специалистов более широкой квалификации. Кроме основной, студент получает дополнительную специальность или специализацию.</a:t>
            </a:r>
          </a:p>
        </p:txBody>
      </p:sp>
    </p:spTree>
    <p:extLst>
      <p:ext uri="{BB962C8B-B14F-4D97-AF65-F5344CB8AC3E}">
        <p14:creationId xmlns:p14="http://schemas.microsoft.com/office/powerpoint/2010/main" val="12661196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0120" y="-915035"/>
            <a:ext cx="10515600" cy="132556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94944"/>
            <a:ext cx="10515600" cy="5482019"/>
          </a:xfrm>
        </p:spPr>
        <p:txBody>
          <a:bodyPr/>
          <a:lstStyle/>
          <a:p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В составе университета – институт филологии, институт культуры и искусств, 8 факультетов: физико-математический, физической культуры, педагогики и методики начального образования, исторический, естественно-географический, психологии, экономики и управления, повышения квалификации и профессиональной переподготовки специалистов. С 1992 года в университете открыта аспирантура, где обучаются аспиранты и соискатели из разных регионов России. Функционирует диссертационный совет по специальности «Общая педагогика, история педагогики и образования».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073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5464" y="-662782"/>
            <a:ext cx="10515600" cy="132556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77824"/>
            <a:ext cx="10515600" cy="5299139"/>
          </a:xfrm>
        </p:spPr>
        <p:txBody>
          <a:bodyPr>
            <a:normAutofit lnSpcReduction="10000"/>
          </a:bodyPr>
          <a:lstStyle/>
          <a:p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Профессорско-преподавательский коллектив и сотрудники КЧГУ сегодня – это 836 че­ловек: 338 преподавателей, 50 докторов наук и профессоров, 215 – кандидатов наук, 128 – доцентов, 14 действительных членов и 8 членов-корреспондентов различных российских и международных академий; члены Союзов писателей, журналистов, композито­ров, художников Российской Федерации и КЧР</a:t>
            </a:r>
            <a:r>
              <a:rPr lang="ru-RU" b="0" i="0" u="none" strike="noStrike" baseline="30000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3"/>
              </a:rPr>
              <a:t>[1]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В университете обучаются более 5000 студентов дневного и заочного отделений, около 300 аспирантов и соискателей. Образовательные услуги вуз оказывает в основном на госбюджетной основе. Каждый год в народное хозяйство республики и региона вливается свыше 800 квалифицированных специалистов различных специальностей, подготовленных в КЧГУ.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5088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КЧГУ имени У. Дж. Алиева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2994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Агрокомбинат «Южный»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3360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  Агрокомбинат «Южный»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9616"/>
            <a:ext cx="10515600" cy="4677347"/>
          </a:xfrm>
        </p:spPr>
        <p:txBody>
          <a:bodyPr/>
          <a:lstStyle/>
          <a:p>
            <a:r>
              <a:rPr lang="ru-RU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Агрокомбинат «Южный»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— крупнейший в России по площади</a:t>
            </a:r>
            <a:r>
              <a:rPr lang="ru-RU" b="0" i="0" u="none" strike="noStrike" baseline="30000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3"/>
              </a:rPr>
              <a:t>[1]</a:t>
            </a:r>
            <a:r>
              <a:rPr lang="ru-RU" b="0" i="0" u="none" strike="noStrike" baseline="30000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4"/>
              </a:rPr>
              <a:t>[2]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тепличный комбинат, расположен на территории </a:t>
            </a:r>
            <a:r>
              <a:rPr lang="ru-RU" b="0" i="0" u="none" strike="noStrike" dirty="0" err="1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5" tooltip="Усть-Джегутинский район"/>
              </a:rPr>
              <a:t>Усть-Джегутинского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5" tooltip="Усть-Джегутинский район"/>
              </a:rPr>
              <a:t> района </a:t>
            </a:r>
            <a:r>
              <a:rPr lang="ru-RU" b="0" i="0" u="none" strike="noStrike" dirty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6" tooltip="Карачаево-Черкесия"/>
              </a:rPr>
              <a:t>Карачаево-Черкесии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 Строительство агрокомбината было приурочено к Олимпийским играм 1980 года, проводимым в Москве, и закончилось в 1989 году. Основные виды выращиваемой продукции (2013) : розы, томаты и огурцы разных сортов. Площадь всех теплиц комбината — 144 га. На комбинате работают 2318 человек (на 1 января 2014 года).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1358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03347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2387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3987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6168" y="487045"/>
            <a:ext cx="10515600" cy="1325563"/>
          </a:xfrm>
        </p:spPr>
        <p:txBody>
          <a:bodyPr/>
          <a:lstStyle/>
          <a:p>
            <a:r>
              <a:rPr lang="ru-RU" dirty="0" err="1">
                <a:solidFill>
                  <a:srgbClr val="FF0000"/>
                </a:solidFill>
                <a:latin typeface="Arial Black" panose="020B0A04020102020204" pitchFamily="34" charset="0"/>
              </a:rPr>
              <a:t>Махарскре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ущелье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032" y="1812608"/>
            <a:ext cx="3791712" cy="375913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1812608"/>
            <a:ext cx="3596640" cy="375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1086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    </a:t>
            </a:r>
            <a:r>
              <a:rPr lang="ru-RU" dirty="0" err="1">
                <a:solidFill>
                  <a:srgbClr val="FF0000"/>
                </a:solidFill>
                <a:latin typeface="Arial Black" panose="020B0A04020102020204" pitchFamily="34" charset="0"/>
              </a:rPr>
              <a:t>Махар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696" y="1524000"/>
            <a:ext cx="4767072" cy="4742688"/>
          </a:xfrm>
        </p:spPr>
      </p:pic>
    </p:spTree>
    <p:extLst>
      <p:ext uri="{BB962C8B-B14F-4D97-AF65-F5344CB8AC3E}">
        <p14:creationId xmlns:p14="http://schemas.microsoft.com/office/powerpoint/2010/main" val="27282078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                          </a:t>
            </a:r>
            <a:r>
              <a:rPr lang="ru-RU" dirty="0" err="1">
                <a:solidFill>
                  <a:srgbClr val="FF0000"/>
                </a:solidFill>
                <a:latin typeface="Arial Black" panose="020B0A04020102020204" pitchFamily="34" charset="0"/>
              </a:rPr>
              <a:t>Махар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Махар</a:t>
            </a:r>
            <a:r>
              <a:rPr lang="ru-RU" dirty="0"/>
              <a:t> — это горная река, один из притоков Учкулана, впадающего в Кубань. Дорога в </a:t>
            </a:r>
            <a:r>
              <a:rPr lang="ru-RU" dirty="0" err="1"/>
              <a:t>Махарское</a:t>
            </a:r>
            <a:r>
              <a:rPr lang="ru-RU" dirty="0"/>
              <a:t> ущелье начинается в ауле Учкулан. Весной 2018 г. в ауле после сильных дождей был разрушен мост через Кубань. Сейчас идут восстановительные работы. На это время организован временный объезд через аул </a:t>
            </a:r>
            <a:r>
              <a:rPr lang="ru-RU" dirty="0" err="1"/>
              <a:t>Хурзук</a:t>
            </a:r>
            <a:r>
              <a:rPr lang="ru-RU" dirty="0"/>
              <a:t> (+6 км по асфальтированной дороге и +6 км по правому берегу реки по грунтовой дороге). Отсюда до Эльбруса — около 30 км. В хорошую погоду его западные заснеженные склоны можно разглядеть среди вершин ущелья реки </a:t>
            </a:r>
            <a:r>
              <a:rPr lang="ru-RU" dirty="0" err="1"/>
              <a:t>Уллухурзук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19425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3834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4384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1881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5333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7866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Парк «Зеленый остров»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452" y="1453017"/>
            <a:ext cx="3933174" cy="445926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326" y="1453017"/>
            <a:ext cx="4940473" cy="445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316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1" y="739035"/>
            <a:ext cx="10147125" cy="597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464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64504" y="365125"/>
            <a:ext cx="9857984" cy="617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73070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28174" y="365126"/>
            <a:ext cx="9632515" cy="624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0817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26510" y="263048"/>
            <a:ext cx="10734805" cy="6325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4879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1148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76614"/>
            <a:ext cx="10515600" cy="5887233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454545"/>
                </a:solidFill>
                <a:latin typeface="Open Sans"/>
              </a:rPr>
              <a:t>В </a:t>
            </a:r>
            <a:r>
              <a:rPr lang="ru-RU" i="1" dirty="0">
                <a:solidFill>
                  <a:srgbClr val="454545"/>
                </a:solidFill>
                <a:latin typeface="Open Sans"/>
              </a:rPr>
              <a:t>Черкесске</a:t>
            </a:r>
            <a:r>
              <a:rPr lang="ru-RU" dirty="0">
                <a:solidFill>
                  <a:srgbClr val="454545"/>
                </a:solidFill>
                <a:latin typeface="Open Sans"/>
              </a:rPr>
              <a:t> располагается парк, считающийся по занимаемой территории (89 га) одним из самых больших в южной части страны. Он получил название</a:t>
            </a:r>
            <a:r>
              <a:rPr lang="ru-RU" i="1" dirty="0">
                <a:solidFill>
                  <a:srgbClr val="454545"/>
                </a:solidFill>
                <a:latin typeface="Open Sans"/>
              </a:rPr>
              <a:t> "Зеленый остров"</a:t>
            </a:r>
            <a:r>
              <a:rPr lang="ru-RU" dirty="0">
                <a:solidFill>
                  <a:srgbClr val="454545"/>
                </a:solidFill>
                <a:latin typeface="Open Sans"/>
              </a:rPr>
              <a:t> - из-за большого количества деревьев и цветов, создающих своеобразный зеленый оазис среди городского ландшафта. Здесь можно отдыхать душевно и проводить активный досуг, различные культурные и спортивные мероприятия.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54545"/>
                </a:solidFill>
                <a:latin typeface="Open Sans"/>
              </a:rPr>
              <a:t>С конца 1980-х гг. парк стал приходить в запустение, превратившись в огромную территорию леса, кустарников и неухоженных клумб. О нем вспомнили в самом начале 2000-х гг. – когда администрация Черкесска приняла решение о проведении капитальной реконструкции всех объектов и восстановлении прилегающей территории. Проект разрабатывали несколько лет, что позволило с 2012 г. приступить к проведению основных работ. Открытие обновленного </a:t>
            </a:r>
            <a:r>
              <a:rPr lang="ru-RU" i="1" dirty="0">
                <a:solidFill>
                  <a:srgbClr val="454545"/>
                </a:solidFill>
                <a:latin typeface="Open Sans"/>
              </a:rPr>
              <a:t>"Зеленого острова"</a:t>
            </a:r>
            <a:r>
              <a:rPr lang="ru-RU" dirty="0">
                <a:solidFill>
                  <a:srgbClr val="454545"/>
                </a:solidFill>
                <a:latin typeface="Open Sans"/>
              </a:rPr>
              <a:t> состоялось через год, став знаменательным событием в жизни города.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898462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12322"/>
          </a:xfrm>
        </p:spPr>
        <p:txBody>
          <a:bodyPr/>
          <a:lstStyle/>
          <a:p>
            <a:r>
              <a:rPr lang="ru-RU" dirty="0"/>
              <a:t>Новая жизнь Парка "Зеленый остров"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77448"/>
            <a:ext cx="10515600" cy="5436294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Работы по восстановлению паркового комплекса проводились одновременно в нескольких направлениях. По всей территории проведена замена плитки, переделаны пешеходные и тротуарные дорожки. Демонтированы также старые объекты – сломанные лавочки, неработающие фонтаны и фонари, на их месте появились абсолютно новая балюстрада, специально сделанные лавы разной формы. Вдоль дорожек и в удаленных уголках зоны отдыха установлены фонари и система видеонаблюдения.</a:t>
            </a:r>
            <a:br>
              <a:rPr lang="ru-RU" dirty="0"/>
            </a:br>
            <a:r>
              <a:rPr lang="ru-RU" dirty="0"/>
              <a:t>Параллельно с этим дизайнеры и специалисты по ландшафту трудились над изменением внешнего вида "Зеленого острова". В результате появились в различных местах клумбы и вазоны с цветами, созданы цветочные и природные композиции, гармонично дополненные фонтанчиками.</a:t>
            </a:r>
            <a:br>
              <a:rPr lang="ru-RU" dirty="0"/>
            </a:br>
            <a:r>
              <a:rPr lang="ru-RU" dirty="0"/>
              <a:t>Отдельным направлением являлась работа по перестройке центрального входа. Площадь перед ним расчистили, полностью обновили, что позволило построить на ней фонтан. Он имеет интересное композиционное оформление и является трехъярусным. Возле входа появился новый мост, ведущий в сам парк.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114682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9587"/>
          </a:xfrm>
        </p:spPr>
        <p:txBody>
          <a:bodyPr/>
          <a:lstStyle/>
          <a:p>
            <a:r>
              <a:rPr lang="ru-RU" dirty="0" err="1">
                <a:solidFill>
                  <a:srgbClr val="FF0000"/>
                </a:solidFill>
                <a:latin typeface="Arial Black" panose="020B0A04020102020204" pitchFamily="34" charset="0"/>
              </a:rPr>
              <a:t>Споткомплекс</a:t>
            </a: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 «Юбилейный»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4922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578</Words>
  <Application>Microsoft Office PowerPoint</Application>
  <PresentationFormat>Широкоэкранный</PresentationFormat>
  <Paragraphs>60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7" baseType="lpstr">
      <vt:lpstr>Arial</vt:lpstr>
      <vt:lpstr>Arial Black</vt:lpstr>
      <vt:lpstr>Calibri</vt:lpstr>
      <vt:lpstr>Calibri Light</vt:lpstr>
      <vt:lpstr>Open Sans</vt:lpstr>
      <vt:lpstr>Roboto</vt:lpstr>
      <vt:lpstr>Тема Office</vt:lpstr>
      <vt:lpstr>Моя Карачаево-Черкесия</vt:lpstr>
      <vt:lpstr>     Карта Карачаево-Черкесии</vt:lpstr>
      <vt:lpstr>                  Столица Черкесск</vt:lpstr>
      <vt:lpstr>Геральдика КЧР</vt:lpstr>
      <vt:lpstr>Презентация PowerPoint</vt:lpstr>
      <vt:lpstr>                   Герб КЧР</vt:lpstr>
      <vt:lpstr>География КЧР</vt:lpstr>
      <vt:lpstr>Гимн КЧР</vt:lpstr>
      <vt:lpstr>Красивейшие места КЧР</vt:lpstr>
      <vt:lpstr>              Архыз </vt:lpstr>
      <vt:lpstr>Дуккинские озера. Архыз</vt:lpstr>
      <vt:lpstr>   Софийские озера. Архыз</vt:lpstr>
      <vt:lpstr>Презентация PowerPoint</vt:lpstr>
      <vt:lpstr>Новые трассы Архыза</vt:lpstr>
      <vt:lpstr>Презентация PowerPoint</vt:lpstr>
      <vt:lpstr>Византийские храмы по дороге в Архыз</vt:lpstr>
      <vt:lpstr>Гостиницы в Архызе</vt:lpstr>
      <vt:lpstr>Презентация PowerPoint</vt:lpstr>
      <vt:lpstr>                                  Эльбрус </vt:lpstr>
      <vt:lpstr>                     Эльбрус </vt:lpstr>
      <vt:lpstr>Эльбрус </vt:lpstr>
      <vt:lpstr>Презентация PowerPoint</vt:lpstr>
      <vt:lpstr>              Домбай </vt:lpstr>
      <vt:lpstr>Презентация PowerPoint</vt:lpstr>
      <vt:lpstr>Презентация PowerPoint</vt:lpstr>
      <vt:lpstr>Карачаево-Черкесский Государственный Университет имени У. Дж. Алиева</vt:lpstr>
      <vt:lpstr>Презентация PowerPoint</vt:lpstr>
      <vt:lpstr>Презентация PowerPoint</vt:lpstr>
      <vt:lpstr>КЧГУ имени У. Дж. Алиева</vt:lpstr>
      <vt:lpstr>Агрокомбинат «Южный»</vt:lpstr>
      <vt:lpstr>   Агрокомбинат «Южный»</vt:lpstr>
      <vt:lpstr>Презентация PowerPoint</vt:lpstr>
      <vt:lpstr>Презентация PowerPoint</vt:lpstr>
      <vt:lpstr>Презентация PowerPoint</vt:lpstr>
      <vt:lpstr>Махарскре ущелье</vt:lpstr>
      <vt:lpstr>                       Махар </vt:lpstr>
      <vt:lpstr>                           Махар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Парк «Зеленый остров»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Новая жизнь Парка "Зеленый остров"</vt:lpstr>
      <vt:lpstr>Споткомплекс «Юбилейный»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Карачаево-Черкесия</dc:title>
  <dc:creator>ASUS</dc:creator>
  <cp:lastModifiedBy>Пользователь Windows</cp:lastModifiedBy>
  <cp:revision>46</cp:revision>
  <dcterms:created xsi:type="dcterms:W3CDTF">2020-09-06T17:16:57Z</dcterms:created>
  <dcterms:modified xsi:type="dcterms:W3CDTF">2022-02-10T20:17:14Z</dcterms:modified>
</cp:coreProperties>
</file>