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1" r:id="rId5"/>
    <p:sldId id="264" r:id="rId6"/>
    <p:sldId id="262" r:id="rId7"/>
    <p:sldId id="263" r:id="rId8"/>
    <p:sldId id="265" r:id="rId9"/>
    <p:sldId id="267" r:id="rId10"/>
    <p:sldId id="272" r:id="rId11"/>
    <p:sldId id="269" r:id="rId12"/>
    <p:sldId id="273" r:id="rId13"/>
    <p:sldId id="271"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5990" autoAdjust="0"/>
  </p:normalViewPr>
  <p:slideViewPr>
    <p:cSldViewPr>
      <p:cViewPr varScale="1">
        <p:scale>
          <a:sx n="70" d="100"/>
          <a:sy n="70" d="100"/>
        </p:scale>
        <p:origin x="-48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A579A8-D359-453E-B592-47AD29F71E87}" type="datetimeFigureOut">
              <a:rPr lang="ru-RU" smtClean="0"/>
              <a:pPr/>
              <a:t>24.09.2018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4ABFD2C-4511-47C3-A4D0-355745559A4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A579A8-D359-453E-B592-47AD29F71E87}" type="datetimeFigureOut">
              <a:rPr lang="ru-RU" smtClean="0"/>
              <a:pPr/>
              <a:t>24.09.2018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BFD2C-4511-47C3-A4D0-355745559A4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14414" y="2714620"/>
            <a:ext cx="6400800" cy="3495684"/>
          </a:xfrm>
        </p:spPr>
        <p:txBody>
          <a:bodyPr>
            <a:noAutofit/>
          </a:bodyPr>
          <a:lstStyle/>
          <a:p>
            <a:r>
              <a:rPr lang="ru-RU" sz="7200" dirty="0" smtClean="0">
                <a:solidFill>
                  <a:srgbClr val="0070C0"/>
                </a:solidFill>
                <a:latin typeface="Wooden Ship Decorated" pitchFamily="2" charset="0"/>
              </a:rPr>
              <a:t>Чудо,</a:t>
            </a:r>
          </a:p>
          <a:p>
            <a:r>
              <a:rPr lang="ru-RU" sz="6000" dirty="0" smtClean="0">
                <a:solidFill>
                  <a:srgbClr val="0070C0"/>
                </a:solidFill>
                <a:latin typeface="Wooden Ship Decorated" pitchFamily="2" charset="0"/>
              </a:rPr>
              <a:t> имя которому- </a:t>
            </a:r>
            <a:r>
              <a:rPr lang="ru-RU" sz="7200" dirty="0" smtClean="0">
                <a:solidFill>
                  <a:srgbClr val="0070C0"/>
                </a:solidFill>
                <a:latin typeface="Wooden Ship Decorated" pitchFamily="2" charset="0"/>
              </a:rPr>
              <a:t>КНИГА…</a:t>
            </a:r>
            <a:endParaRPr lang="ru-RU" sz="7200" dirty="0">
              <a:solidFill>
                <a:srgbClr val="0070C0"/>
              </a:solidFill>
              <a:latin typeface="Wooden Ship Decorated" pitchFamily="2" charset="0"/>
            </a:endParaRPr>
          </a:p>
        </p:txBody>
      </p:sp>
      <p:pic>
        <p:nvPicPr>
          <p:cNvPr id="2051" name="Picture 3" descr="C:\Documents and Settings\Administrator\Рабочий стол\orn11.jpg"/>
          <p:cNvPicPr>
            <a:picLocks noChangeAspect="1" noChangeArrowheads="1"/>
          </p:cNvPicPr>
          <p:nvPr/>
        </p:nvPicPr>
        <p:blipFill>
          <a:blip r:embed="rId2" cstate="print"/>
          <a:srcRect/>
          <a:stretch>
            <a:fillRect/>
          </a:stretch>
        </p:blipFill>
        <p:spPr bwMode="auto">
          <a:xfrm>
            <a:off x="6030781" y="0"/>
            <a:ext cx="3113219" cy="2285992"/>
          </a:xfrm>
          <a:prstGeom prst="rect">
            <a:avLst/>
          </a:prstGeom>
          <a:noFill/>
        </p:spPr>
      </p:pic>
      <p:pic>
        <p:nvPicPr>
          <p:cNvPr id="2052" name="Picture 4" descr="C:\Documents and Settings\Administrator\Рабочий стол\orn11.jpg"/>
          <p:cNvPicPr>
            <a:picLocks noChangeAspect="1" noChangeArrowheads="1"/>
          </p:cNvPicPr>
          <p:nvPr/>
        </p:nvPicPr>
        <p:blipFill>
          <a:blip r:embed="rId2" cstate="print"/>
          <a:srcRect/>
          <a:stretch>
            <a:fillRect/>
          </a:stretch>
        </p:blipFill>
        <p:spPr bwMode="auto">
          <a:xfrm>
            <a:off x="3071801" y="0"/>
            <a:ext cx="3113219" cy="2285992"/>
          </a:xfrm>
          <a:prstGeom prst="rect">
            <a:avLst/>
          </a:prstGeom>
          <a:noFill/>
        </p:spPr>
      </p:pic>
      <p:pic>
        <p:nvPicPr>
          <p:cNvPr id="2053" name="Picture 5" descr="C:\Documents and Settings\Administrator\Рабочий стол\orn11.jpg"/>
          <p:cNvPicPr>
            <a:picLocks noChangeAspect="1" noChangeArrowheads="1"/>
          </p:cNvPicPr>
          <p:nvPr/>
        </p:nvPicPr>
        <p:blipFill>
          <a:blip r:embed="rId2" cstate="print"/>
          <a:srcRect/>
          <a:stretch>
            <a:fillRect/>
          </a:stretch>
        </p:blipFill>
        <p:spPr bwMode="auto">
          <a:xfrm>
            <a:off x="-1" y="0"/>
            <a:ext cx="3113219" cy="228599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800" b="1" i="1" u="sng" dirty="0" smtClean="0">
                <a:solidFill>
                  <a:srgbClr val="FF0000"/>
                </a:solidFill>
              </a:rPr>
              <a:t>!! Проверь себя</a:t>
            </a:r>
            <a:r>
              <a:rPr lang="ru-RU" sz="2800" i="1" dirty="0" smtClean="0">
                <a:solidFill>
                  <a:srgbClr val="FF0000"/>
                </a:solidFill>
              </a:rPr>
              <a:t/>
            </a:r>
            <a:br>
              <a:rPr lang="ru-RU" sz="2800" i="1" dirty="0" smtClean="0">
                <a:solidFill>
                  <a:srgbClr val="FF0000"/>
                </a:solidFill>
              </a:rPr>
            </a:br>
            <a:r>
              <a:rPr lang="ru-RU" sz="2800" i="1" dirty="0" smtClean="0">
                <a:solidFill>
                  <a:srgbClr val="FF0000"/>
                </a:solidFill>
              </a:rPr>
              <a:t>1. Подчеркни материалы, из которых делали древние книги.</a:t>
            </a:r>
            <a:endParaRPr lang="ru-RU" sz="2800" dirty="0"/>
          </a:p>
        </p:txBody>
      </p:sp>
      <p:sp>
        <p:nvSpPr>
          <p:cNvPr id="3" name="Содержимое 2"/>
          <p:cNvSpPr>
            <a:spLocks noGrp="1"/>
          </p:cNvSpPr>
          <p:nvPr>
            <p:ph idx="1"/>
          </p:nvPr>
        </p:nvSpPr>
        <p:spPr>
          <a:xfrm>
            <a:off x="500034" y="1928802"/>
            <a:ext cx="2686040" cy="828668"/>
          </a:xfrm>
        </p:spPr>
        <p:txBody>
          <a:bodyPr/>
          <a:lstStyle/>
          <a:p>
            <a:pPr>
              <a:buNone/>
            </a:pPr>
            <a:r>
              <a:rPr lang="ru-RU" b="1" i="1" dirty="0" smtClean="0">
                <a:solidFill>
                  <a:srgbClr val="0070C0"/>
                </a:solidFill>
              </a:rPr>
              <a:t>Стекло</a:t>
            </a:r>
            <a:endParaRPr lang="ru-RU" dirty="0">
              <a:solidFill>
                <a:srgbClr val="0070C0"/>
              </a:solidFill>
            </a:endParaRPr>
          </a:p>
        </p:txBody>
      </p:sp>
      <p:sp>
        <p:nvSpPr>
          <p:cNvPr id="4" name="Прямоугольник 3"/>
          <p:cNvSpPr/>
          <p:nvPr/>
        </p:nvSpPr>
        <p:spPr>
          <a:xfrm>
            <a:off x="642910" y="3357562"/>
            <a:ext cx="1428760" cy="584775"/>
          </a:xfrm>
          <a:prstGeom prst="rect">
            <a:avLst/>
          </a:prstGeom>
        </p:spPr>
        <p:txBody>
          <a:bodyPr wrap="square">
            <a:spAutoFit/>
          </a:bodyPr>
          <a:lstStyle/>
          <a:p>
            <a:r>
              <a:rPr lang="ru-RU" sz="3200" b="1" i="1" dirty="0" smtClean="0">
                <a:solidFill>
                  <a:srgbClr val="0070C0"/>
                </a:solidFill>
              </a:rPr>
              <a:t>Глина</a:t>
            </a:r>
            <a:endParaRPr lang="ru-RU" sz="3200" dirty="0">
              <a:solidFill>
                <a:srgbClr val="0070C0"/>
              </a:solidFill>
            </a:endParaRPr>
          </a:p>
        </p:txBody>
      </p:sp>
      <p:sp>
        <p:nvSpPr>
          <p:cNvPr id="5" name="Прямоугольник 4"/>
          <p:cNvSpPr/>
          <p:nvPr/>
        </p:nvSpPr>
        <p:spPr>
          <a:xfrm>
            <a:off x="428596" y="4714884"/>
            <a:ext cx="1668855" cy="584775"/>
          </a:xfrm>
          <a:prstGeom prst="rect">
            <a:avLst/>
          </a:prstGeom>
        </p:spPr>
        <p:txBody>
          <a:bodyPr wrap="none">
            <a:spAutoFit/>
          </a:bodyPr>
          <a:lstStyle/>
          <a:p>
            <a:r>
              <a:rPr lang="ru-RU" sz="3200" b="1" i="1" dirty="0" smtClean="0">
                <a:solidFill>
                  <a:srgbClr val="0070C0"/>
                </a:solidFill>
              </a:rPr>
              <a:t>Папирус</a:t>
            </a:r>
            <a:endParaRPr lang="ru-RU" sz="3200" dirty="0">
              <a:solidFill>
                <a:srgbClr val="0070C0"/>
              </a:solidFill>
            </a:endParaRPr>
          </a:p>
        </p:txBody>
      </p:sp>
      <p:sp>
        <p:nvSpPr>
          <p:cNvPr id="6" name="Прямоугольник 5"/>
          <p:cNvSpPr/>
          <p:nvPr/>
        </p:nvSpPr>
        <p:spPr>
          <a:xfrm>
            <a:off x="4929190" y="1928802"/>
            <a:ext cx="2297424" cy="584775"/>
          </a:xfrm>
          <a:prstGeom prst="rect">
            <a:avLst/>
          </a:prstGeom>
        </p:spPr>
        <p:txBody>
          <a:bodyPr wrap="none">
            <a:spAutoFit/>
          </a:bodyPr>
          <a:lstStyle/>
          <a:p>
            <a:r>
              <a:rPr lang="ru-RU" sz="3200" b="1" i="1" dirty="0" smtClean="0">
                <a:solidFill>
                  <a:srgbClr val="0070C0"/>
                </a:solidFill>
              </a:rPr>
              <a:t>Пергамент</a:t>
            </a:r>
            <a:endParaRPr lang="ru-RU" sz="3200" dirty="0">
              <a:solidFill>
                <a:srgbClr val="0070C0"/>
              </a:solidFill>
            </a:endParaRPr>
          </a:p>
        </p:txBody>
      </p:sp>
      <p:sp>
        <p:nvSpPr>
          <p:cNvPr id="7" name="Прямоугольник 6"/>
          <p:cNvSpPr/>
          <p:nvPr/>
        </p:nvSpPr>
        <p:spPr>
          <a:xfrm>
            <a:off x="5286380" y="3286124"/>
            <a:ext cx="1725152" cy="584775"/>
          </a:xfrm>
          <a:prstGeom prst="rect">
            <a:avLst/>
          </a:prstGeom>
        </p:spPr>
        <p:txBody>
          <a:bodyPr wrap="none">
            <a:spAutoFit/>
          </a:bodyPr>
          <a:lstStyle/>
          <a:p>
            <a:r>
              <a:rPr lang="ru-RU" sz="3200" b="1" i="1" dirty="0" smtClean="0">
                <a:solidFill>
                  <a:srgbClr val="0070C0"/>
                </a:solidFill>
              </a:rPr>
              <a:t>Металл</a:t>
            </a:r>
            <a:endParaRPr lang="ru-RU" sz="3200" dirty="0">
              <a:solidFill>
                <a:srgbClr val="0070C0"/>
              </a:solidFill>
            </a:endParaRPr>
          </a:p>
        </p:txBody>
      </p:sp>
      <p:sp>
        <p:nvSpPr>
          <p:cNvPr id="8" name="Прямоугольник 7"/>
          <p:cNvSpPr/>
          <p:nvPr/>
        </p:nvSpPr>
        <p:spPr>
          <a:xfrm>
            <a:off x="5214942" y="4643446"/>
            <a:ext cx="1747594" cy="584775"/>
          </a:xfrm>
          <a:prstGeom prst="rect">
            <a:avLst/>
          </a:prstGeom>
        </p:spPr>
        <p:txBody>
          <a:bodyPr wrap="none">
            <a:spAutoFit/>
          </a:bodyPr>
          <a:lstStyle/>
          <a:p>
            <a:r>
              <a:rPr lang="ru-RU" sz="3200" b="1" i="1" dirty="0" smtClean="0">
                <a:solidFill>
                  <a:srgbClr val="0070C0"/>
                </a:solidFill>
              </a:rPr>
              <a:t>Береста</a:t>
            </a:r>
            <a:endParaRPr lang="ru-RU" sz="32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20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 dur="2000"/>
                                        <p:tgtEl>
                                          <p:spTgt spid="3">
                                            <p:txEl>
                                              <p:pRg st="0" end="0"/>
                                            </p:txEl>
                                          </p:spTgt>
                                        </p:tgtEl>
                                        <p:attrNameLst>
                                          <p:attrName>ppt_y</p:attrName>
                                        </p:attrNameLst>
                                      </p:cBhvr>
                                      <p:tavLst>
                                        <p:tav tm="0">
                                          <p:val>
                                            <p:strVal val="ppt_y"/>
                                          </p:val>
                                        </p:tav>
                                        <p:tav tm="100000">
                                          <p:val>
                                            <p:strVal val="1+ppt_h/2"/>
                                          </p:val>
                                        </p:tav>
                                      </p:tavLst>
                                    </p:anim>
                                    <p:set>
                                      <p:cBhvr>
                                        <p:cTn id="8"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2000"/>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2000"/>
                                        <p:tgtEl>
                                          <p:spTgt spid="7">
                                            <p:txEl>
                                              <p:pRg st="0" end="0"/>
                                            </p:txEl>
                                          </p:spTgt>
                                        </p:tgtEl>
                                        <p:attrNameLst>
                                          <p:attrName>ppt_y</p:attrName>
                                        </p:attrNameLst>
                                      </p:cBhvr>
                                      <p:tavLst>
                                        <p:tav tm="0">
                                          <p:val>
                                            <p:strVal val="ppt_y"/>
                                          </p:val>
                                        </p:tav>
                                        <p:tav tm="100000">
                                          <p:val>
                                            <p:strVal val="1+ppt_h/2"/>
                                          </p:val>
                                        </p:tav>
                                      </p:tavLst>
                                    </p:anim>
                                    <p:set>
                                      <p:cBhvr>
                                        <p:cTn id="14" dur="1" fill="hold">
                                          <p:stCondLst>
                                            <p:cond delay="1999"/>
                                          </p:stCondLst>
                                        </p:cTn>
                                        <p:tgtEl>
                                          <p:spTgt spid="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2800" i="1" dirty="0" smtClean="0">
                <a:solidFill>
                  <a:srgbClr val="FF0000"/>
                </a:solidFill>
              </a:rPr>
              <a:t>2. Соотнеси форму книги и материал, из которого она была сделана (соедини стрелками):</a:t>
            </a:r>
            <a:endParaRPr lang="ru-RU" sz="2800" dirty="0">
              <a:solidFill>
                <a:srgbClr val="FF0000"/>
              </a:solidFill>
            </a:endParaRPr>
          </a:p>
        </p:txBody>
      </p:sp>
      <p:sp>
        <p:nvSpPr>
          <p:cNvPr id="3" name="Содержимое 2"/>
          <p:cNvSpPr>
            <a:spLocks noGrp="1"/>
          </p:cNvSpPr>
          <p:nvPr>
            <p:ph idx="1"/>
          </p:nvPr>
        </p:nvSpPr>
        <p:spPr/>
        <p:txBody>
          <a:bodyPr>
            <a:normAutofit/>
          </a:bodyPr>
          <a:lstStyle/>
          <a:p>
            <a:r>
              <a:rPr lang="ru-RU" sz="4000" b="1" i="1" dirty="0" smtClean="0">
                <a:solidFill>
                  <a:srgbClr val="0070C0"/>
                </a:solidFill>
              </a:rPr>
              <a:t>Книга-свиток                 пергамент</a:t>
            </a:r>
          </a:p>
          <a:p>
            <a:endParaRPr lang="ru-RU" sz="4000" b="1" i="1" dirty="0" smtClean="0">
              <a:solidFill>
                <a:srgbClr val="0070C0"/>
              </a:solidFill>
            </a:endParaRPr>
          </a:p>
          <a:p>
            <a:r>
              <a:rPr lang="ru-RU" sz="4000" b="1" i="1" dirty="0" smtClean="0">
                <a:solidFill>
                  <a:srgbClr val="0070C0"/>
                </a:solidFill>
              </a:rPr>
              <a:t>Книга-табличка             папирус</a:t>
            </a:r>
          </a:p>
          <a:p>
            <a:endParaRPr lang="ru-RU" sz="4000" b="1" i="1" dirty="0" smtClean="0">
              <a:solidFill>
                <a:srgbClr val="0070C0"/>
              </a:solidFill>
            </a:endParaRPr>
          </a:p>
          <a:p>
            <a:r>
              <a:rPr lang="ru-RU" sz="4000" b="1" i="1" dirty="0" smtClean="0">
                <a:solidFill>
                  <a:srgbClr val="0070C0"/>
                </a:solidFill>
              </a:rPr>
              <a:t>Книга –кодекс                глина</a:t>
            </a:r>
            <a:endParaRPr lang="ru-RU" sz="4000" b="1" i="1" dirty="0">
              <a:solidFill>
                <a:srgbClr val="0070C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14290"/>
            <a:ext cx="8229600" cy="1143000"/>
          </a:xfrm>
        </p:spPr>
        <p:txBody>
          <a:bodyPr>
            <a:noAutofit/>
          </a:bodyPr>
          <a:lstStyle/>
          <a:p>
            <a:r>
              <a:rPr lang="ru-RU" sz="2800" i="1" dirty="0" smtClean="0">
                <a:solidFill>
                  <a:srgbClr val="FF0000"/>
                </a:solidFill>
              </a:rPr>
              <a:t>2. Соотнеси форму книги и материал, из которого она была сделана (соедини стрелками):</a:t>
            </a:r>
            <a:endParaRPr lang="ru-RU" sz="2800" dirty="0"/>
          </a:p>
        </p:txBody>
      </p:sp>
      <p:sp>
        <p:nvSpPr>
          <p:cNvPr id="3" name="Содержимое 2"/>
          <p:cNvSpPr>
            <a:spLocks noGrp="1"/>
          </p:cNvSpPr>
          <p:nvPr>
            <p:ph idx="1"/>
          </p:nvPr>
        </p:nvSpPr>
        <p:spPr>
          <a:xfrm>
            <a:off x="500034" y="2143116"/>
            <a:ext cx="2686040" cy="971543"/>
          </a:xfrm>
        </p:spPr>
        <p:txBody>
          <a:bodyPr/>
          <a:lstStyle/>
          <a:p>
            <a:pPr>
              <a:buNone/>
            </a:pPr>
            <a:r>
              <a:rPr lang="ru-RU" b="1" i="1" dirty="0" smtClean="0">
                <a:solidFill>
                  <a:srgbClr val="0070C0"/>
                </a:solidFill>
              </a:rPr>
              <a:t>Книга-свиток</a:t>
            </a:r>
            <a:endParaRPr lang="ru-RU" dirty="0"/>
          </a:p>
        </p:txBody>
      </p:sp>
      <p:sp>
        <p:nvSpPr>
          <p:cNvPr id="4" name="Прямоугольник 3"/>
          <p:cNvSpPr/>
          <p:nvPr/>
        </p:nvSpPr>
        <p:spPr>
          <a:xfrm>
            <a:off x="285720" y="3714752"/>
            <a:ext cx="3267626" cy="584775"/>
          </a:xfrm>
          <a:prstGeom prst="rect">
            <a:avLst/>
          </a:prstGeom>
        </p:spPr>
        <p:txBody>
          <a:bodyPr wrap="none">
            <a:spAutoFit/>
          </a:bodyPr>
          <a:lstStyle/>
          <a:p>
            <a:r>
              <a:rPr lang="ru-RU" sz="3200" b="1" i="1" dirty="0" smtClean="0">
                <a:solidFill>
                  <a:srgbClr val="0070C0"/>
                </a:solidFill>
              </a:rPr>
              <a:t>Книга- табличка</a:t>
            </a:r>
            <a:endParaRPr lang="ru-RU" sz="3200" dirty="0"/>
          </a:p>
        </p:txBody>
      </p:sp>
      <p:sp>
        <p:nvSpPr>
          <p:cNvPr id="5" name="Прямоугольник 4"/>
          <p:cNvSpPr/>
          <p:nvPr/>
        </p:nvSpPr>
        <p:spPr>
          <a:xfrm>
            <a:off x="357158" y="5072074"/>
            <a:ext cx="2568908" cy="584775"/>
          </a:xfrm>
          <a:prstGeom prst="rect">
            <a:avLst/>
          </a:prstGeom>
        </p:spPr>
        <p:txBody>
          <a:bodyPr wrap="none">
            <a:spAutoFit/>
          </a:bodyPr>
          <a:lstStyle/>
          <a:p>
            <a:r>
              <a:rPr lang="ru-RU" sz="3200" b="1" i="1" dirty="0" smtClean="0">
                <a:solidFill>
                  <a:srgbClr val="0070C0"/>
                </a:solidFill>
              </a:rPr>
              <a:t>Книга-кодекс</a:t>
            </a:r>
            <a:endParaRPr lang="ru-RU" sz="3200" dirty="0"/>
          </a:p>
        </p:txBody>
      </p:sp>
      <p:sp>
        <p:nvSpPr>
          <p:cNvPr id="6" name="Прямоугольник 5"/>
          <p:cNvSpPr/>
          <p:nvPr/>
        </p:nvSpPr>
        <p:spPr>
          <a:xfrm>
            <a:off x="5572132" y="2071678"/>
            <a:ext cx="1668855" cy="584775"/>
          </a:xfrm>
          <a:prstGeom prst="rect">
            <a:avLst/>
          </a:prstGeom>
        </p:spPr>
        <p:txBody>
          <a:bodyPr wrap="none">
            <a:spAutoFit/>
          </a:bodyPr>
          <a:lstStyle/>
          <a:p>
            <a:r>
              <a:rPr lang="ru-RU" sz="3200" b="1" i="1" dirty="0" smtClean="0">
                <a:solidFill>
                  <a:srgbClr val="0070C0"/>
                </a:solidFill>
              </a:rPr>
              <a:t>Папирус</a:t>
            </a:r>
            <a:endParaRPr lang="ru-RU" sz="3200" dirty="0"/>
          </a:p>
        </p:txBody>
      </p:sp>
      <p:sp>
        <p:nvSpPr>
          <p:cNvPr id="7" name="Прямоугольник 6"/>
          <p:cNvSpPr/>
          <p:nvPr/>
        </p:nvSpPr>
        <p:spPr>
          <a:xfrm>
            <a:off x="5929322" y="3714752"/>
            <a:ext cx="1194366" cy="584775"/>
          </a:xfrm>
          <a:prstGeom prst="rect">
            <a:avLst/>
          </a:prstGeom>
        </p:spPr>
        <p:txBody>
          <a:bodyPr wrap="none">
            <a:spAutoFit/>
          </a:bodyPr>
          <a:lstStyle/>
          <a:p>
            <a:r>
              <a:rPr lang="ru-RU" sz="3200" b="1" i="1" dirty="0" smtClean="0">
                <a:solidFill>
                  <a:srgbClr val="0070C0"/>
                </a:solidFill>
              </a:rPr>
              <a:t>Глина</a:t>
            </a:r>
            <a:endParaRPr lang="ru-RU" sz="3200" dirty="0"/>
          </a:p>
        </p:txBody>
      </p:sp>
      <p:sp>
        <p:nvSpPr>
          <p:cNvPr id="8" name="Прямоугольник 7"/>
          <p:cNvSpPr/>
          <p:nvPr/>
        </p:nvSpPr>
        <p:spPr>
          <a:xfrm>
            <a:off x="5143504" y="5000636"/>
            <a:ext cx="2297424" cy="584775"/>
          </a:xfrm>
          <a:prstGeom prst="rect">
            <a:avLst/>
          </a:prstGeom>
        </p:spPr>
        <p:txBody>
          <a:bodyPr wrap="none">
            <a:spAutoFit/>
          </a:bodyPr>
          <a:lstStyle/>
          <a:p>
            <a:r>
              <a:rPr lang="ru-RU" sz="3200" b="1" i="1" dirty="0" smtClean="0">
                <a:solidFill>
                  <a:srgbClr val="0070C0"/>
                </a:solidFill>
              </a:rPr>
              <a:t>Пергамент</a:t>
            </a: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amond(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diamond(in)">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diamond(in)">
                                      <p:cBhvr>
                                        <p:cTn id="1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2800" b="1" i="1" dirty="0" smtClean="0">
                <a:solidFill>
                  <a:srgbClr val="FF0000"/>
                </a:solidFill>
              </a:rPr>
              <a:t>!! Советуем прочитать!</a:t>
            </a:r>
            <a:endParaRPr lang="ru-RU" sz="2800" dirty="0"/>
          </a:p>
        </p:txBody>
      </p:sp>
      <p:sp>
        <p:nvSpPr>
          <p:cNvPr id="3" name="Содержимое 2"/>
          <p:cNvSpPr>
            <a:spLocks noGrp="1"/>
          </p:cNvSpPr>
          <p:nvPr>
            <p:ph idx="1"/>
          </p:nvPr>
        </p:nvSpPr>
        <p:spPr/>
        <p:txBody>
          <a:bodyPr/>
          <a:lstStyle/>
          <a:p>
            <a:r>
              <a:rPr lang="ru-RU" b="1" i="1" dirty="0" smtClean="0">
                <a:solidFill>
                  <a:srgbClr val="0070C0"/>
                </a:solidFill>
              </a:rPr>
              <a:t>Жуковская Л. Новгородские берестяные грамоты. -М., 1959.</a:t>
            </a:r>
          </a:p>
          <a:p>
            <a:endParaRPr lang="ru-RU" b="1" i="1" dirty="0" smtClean="0">
              <a:solidFill>
                <a:srgbClr val="0070C0"/>
              </a:solidFill>
            </a:endParaRPr>
          </a:p>
          <a:p>
            <a:r>
              <a:rPr lang="ru-RU" b="1" i="1" dirty="0" smtClean="0">
                <a:solidFill>
                  <a:srgbClr val="0070C0"/>
                </a:solidFill>
              </a:rPr>
              <a:t>Липин Б., Белов А. Глиняные книги. – М., 1952.</a:t>
            </a:r>
            <a:endParaRPr lang="ru-RU" dirty="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solidFill>
                  <a:srgbClr val="0070C0"/>
                </a:solidFill>
                <a:latin typeface="P22 Kilkenny Pro" pitchFamily="50" charset="0"/>
              </a:rPr>
              <a:t>Тема : ДРЕВНИЕ КНИГИ.</a:t>
            </a:r>
            <a:endParaRPr lang="ru-RU" dirty="0">
              <a:solidFill>
                <a:srgbClr val="0070C0"/>
              </a:solidFill>
              <a:latin typeface="P22 Kilkenny Pro" pitchFamily="50" charset="0"/>
            </a:endParaRPr>
          </a:p>
        </p:txBody>
      </p:sp>
      <p:sp>
        <p:nvSpPr>
          <p:cNvPr id="5" name="Прямоугольник 4"/>
          <p:cNvSpPr/>
          <p:nvPr/>
        </p:nvSpPr>
        <p:spPr>
          <a:xfrm>
            <a:off x="1199642" y="1268760"/>
            <a:ext cx="7500958" cy="4832092"/>
          </a:xfrm>
          <a:prstGeom prst="rect">
            <a:avLst/>
          </a:prstGeom>
        </p:spPr>
        <p:txBody>
          <a:bodyPr wrap="square">
            <a:spAutoFit/>
          </a:bodyPr>
          <a:lstStyle/>
          <a:p>
            <a:r>
              <a:rPr lang="ru-RU" sz="2800" dirty="0" smtClean="0">
                <a:solidFill>
                  <a:srgbClr val="FF0000"/>
                </a:solidFill>
                <a:latin typeface="P22 Kilkenny Pro" pitchFamily="50" charset="0"/>
              </a:rPr>
              <a:t>Замки могут сровняться с землёй, непобедимые некогда государства могут погибнуть. Не дано </a:t>
            </a:r>
            <a:r>
              <a:rPr lang="ru-RU" sz="2800" dirty="0" smtClean="0">
                <a:solidFill>
                  <a:srgbClr val="FF0000"/>
                </a:solidFill>
                <a:latin typeface="P22 Kilkenny Pro" pitchFamily="50" charset="0"/>
              </a:rPr>
              <a:t>ни </a:t>
            </a:r>
            <a:r>
              <a:rPr lang="ru-RU" sz="2800" dirty="0" smtClean="0">
                <a:solidFill>
                  <a:srgbClr val="FF0000"/>
                </a:solidFill>
                <a:latin typeface="P22 Kilkenny Pro" pitchFamily="50" charset="0"/>
              </a:rPr>
              <a:t>королям, </a:t>
            </a:r>
            <a:r>
              <a:rPr lang="ru-RU" sz="2800" dirty="0" smtClean="0">
                <a:solidFill>
                  <a:srgbClr val="FF0000"/>
                </a:solidFill>
                <a:latin typeface="P22 Kilkenny Pro" pitchFamily="50" charset="0"/>
              </a:rPr>
              <a:t>ни </a:t>
            </a:r>
            <a:r>
              <a:rPr lang="ru-RU" sz="2800" dirty="0" smtClean="0">
                <a:solidFill>
                  <a:srgbClr val="FF0000"/>
                </a:solidFill>
                <a:latin typeface="P22 Kilkenny Pro" pitchFamily="50" charset="0"/>
              </a:rPr>
              <a:t>папам увековечить себя так, как это могут сделать книги. Однажды написанная книга в благодарность дарует бессмертие своему автору. Пока живёт она, живёт и он.</a:t>
            </a:r>
          </a:p>
          <a:p>
            <a:pPr algn="r"/>
            <a:r>
              <a:rPr lang="ru-RU" sz="2800" dirty="0">
                <a:solidFill>
                  <a:srgbClr val="FF0000"/>
                </a:solidFill>
                <a:latin typeface="P22 Kilkenny Pro" pitchFamily="50" charset="0"/>
              </a:rPr>
              <a:t> </a:t>
            </a:r>
            <a:r>
              <a:rPr lang="ru-RU" sz="2800" dirty="0" smtClean="0">
                <a:solidFill>
                  <a:srgbClr val="FF0000"/>
                </a:solidFill>
                <a:latin typeface="P22 Kilkenny Pro" pitchFamily="50" charset="0"/>
              </a:rPr>
              <a:t>                                                                                                                        Ричард де Бери.</a:t>
            </a:r>
            <a:endParaRPr lang="ru-RU" sz="2800" dirty="0">
              <a:solidFill>
                <a:srgbClr val="FF0000"/>
              </a:solidFill>
              <a:latin typeface="P22 Kilkenny Pro" pitchFamily="50" charset="0"/>
            </a:endParaRPr>
          </a:p>
        </p:txBody>
      </p:sp>
      <p:pic>
        <p:nvPicPr>
          <p:cNvPr id="7" name="Picture 2" descr="C:\Documents and Settings\Administrator\Рабочий стол\book.jpg"/>
          <p:cNvPicPr>
            <a:picLocks noGrp="1" noChangeAspect="1" noChangeArrowheads="1"/>
          </p:cNvPicPr>
          <p:nvPr>
            <p:ph sz="half" idx="4294967295"/>
          </p:nvPr>
        </p:nvPicPr>
        <p:blipFill>
          <a:blip r:embed="rId2" cstate="print"/>
          <a:srcRect/>
          <a:stretch>
            <a:fillRect/>
          </a:stretch>
        </p:blipFill>
        <p:spPr bwMode="auto">
          <a:xfrm>
            <a:off x="251520" y="5122299"/>
            <a:ext cx="3384376" cy="17357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dirty="0" smtClean="0">
                <a:solidFill>
                  <a:srgbClr val="0070C0"/>
                </a:solidFill>
                <a:latin typeface="P22 Kilkenny Pro" pitchFamily="50" charset="0"/>
              </a:rPr>
              <a:t>Какими были древние книги.</a:t>
            </a:r>
            <a:endParaRPr lang="ru-RU" dirty="0"/>
          </a:p>
        </p:txBody>
      </p:sp>
      <p:sp>
        <p:nvSpPr>
          <p:cNvPr id="3" name="Содержимое 2"/>
          <p:cNvSpPr>
            <a:spLocks noGrp="1"/>
          </p:cNvSpPr>
          <p:nvPr>
            <p:ph idx="1"/>
          </p:nvPr>
        </p:nvSpPr>
        <p:spPr>
          <a:xfrm>
            <a:off x="142844" y="1571613"/>
            <a:ext cx="8543956" cy="2000263"/>
          </a:xfrm>
        </p:spPr>
        <p:txBody>
          <a:bodyPr>
            <a:normAutofit fontScale="77500" lnSpcReduction="20000"/>
          </a:bodyPr>
          <a:lstStyle/>
          <a:p>
            <a:r>
              <a:rPr lang="ru-RU" i="1" dirty="0" smtClean="0"/>
              <a:t>Мысли людей, записанные в виде рисунков, иероглифов, букв, незримыми нитями привязаны к месту и времени своего возникновения. Они стали доступны для нас благодаря тому материалу, который донёс их до нашего времени. От материала зависела и форма книги. Разные народы использовали для них писчий материал.</a:t>
            </a:r>
            <a:endParaRPr lang="ru-RU" dirty="0"/>
          </a:p>
        </p:txBody>
      </p:sp>
      <p:pic>
        <p:nvPicPr>
          <p:cNvPr id="1028" name="Picture 4" descr="C:\Documents and Settings\Administrator\Рабочий стол\104_assiria.jpg"/>
          <p:cNvPicPr>
            <a:picLocks noChangeAspect="1" noChangeArrowheads="1"/>
          </p:cNvPicPr>
          <p:nvPr/>
        </p:nvPicPr>
        <p:blipFill>
          <a:blip r:embed="rId2" cstate="print"/>
          <a:srcRect/>
          <a:stretch>
            <a:fillRect/>
          </a:stretch>
        </p:blipFill>
        <p:spPr bwMode="auto">
          <a:xfrm>
            <a:off x="428596" y="3929066"/>
            <a:ext cx="3973169" cy="2489852"/>
          </a:xfrm>
          <a:prstGeom prst="rect">
            <a:avLst/>
          </a:prstGeom>
          <a:noFill/>
        </p:spPr>
      </p:pic>
      <p:pic>
        <p:nvPicPr>
          <p:cNvPr id="1033" name="Picture 9" descr="C:\Documents and Settings\Administrator\Мои документы\83.jpg"/>
          <p:cNvPicPr>
            <a:picLocks noChangeAspect="1" noChangeArrowheads="1"/>
          </p:cNvPicPr>
          <p:nvPr/>
        </p:nvPicPr>
        <p:blipFill>
          <a:blip r:embed="rId3" cstate="print"/>
          <a:srcRect/>
          <a:stretch>
            <a:fillRect/>
          </a:stretch>
        </p:blipFill>
        <p:spPr bwMode="auto">
          <a:xfrm>
            <a:off x="5072066" y="4000504"/>
            <a:ext cx="3692808" cy="241452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3571876"/>
            <a:ext cx="7972452" cy="3000396"/>
          </a:xfrm>
        </p:spPr>
        <p:txBody>
          <a:bodyPr>
            <a:normAutofit fontScale="55000" lnSpcReduction="20000"/>
          </a:bodyPr>
          <a:lstStyle/>
          <a:p>
            <a:r>
              <a:rPr lang="ru-RU" i="1" dirty="0" smtClean="0"/>
              <a:t>В древних государствах Вавилон, Ассирия, Шумер писали на глине, из которой делали также посуду и жилища. Книги изготавливали из глины в виде табличек разных размеров. Писали на глине трёхгранным резцом. При нажиме на мягкую глину резец давал клинообразный отпечаток. Такое идеографическое письмо называлось </a:t>
            </a:r>
            <a:r>
              <a:rPr lang="ru-RU" i="1" dirty="0" smtClean="0">
                <a:solidFill>
                  <a:srgbClr val="FF0000"/>
                </a:solidFill>
              </a:rPr>
              <a:t>клинописью</a:t>
            </a:r>
            <a:r>
              <a:rPr lang="ru-RU" i="1" dirty="0" smtClean="0"/>
              <a:t>. Затем таблички обжигали, и они становились твёрдыми, не боясь ни огня, ни сырости . Каждая книга состояла из десятков или даже сотен глиняных «страниц», уложенных в деревянный ящик. До наших дней сохранились целые библиотеки из таких книг. Самой крупной библиотекой считается библиотека ассирийского царя </a:t>
            </a:r>
            <a:r>
              <a:rPr lang="ru-RU" i="1" dirty="0" err="1" smtClean="0"/>
              <a:t>Ашшурбанипала</a:t>
            </a:r>
            <a:r>
              <a:rPr lang="ru-RU" i="1" dirty="0" smtClean="0"/>
              <a:t>, правившего в 669-633 гг. до н.э.</a:t>
            </a:r>
            <a:endParaRPr lang="ru-RU" dirty="0"/>
          </a:p>
        </p:txBody>
      </p:sp>
      <p:pic>
        <p:nvPicPr>
          <p:cNvPr id="2051" name="Picture 3" descr="C:\Documents and Settings\Administrator\Рабочий стол\preview.jpg"/>
          <p:cNvPicPr>
            <a:picLocks noChangeAspect="1" noChangeArrowheads="1"/>
          </p:cNvPicPr>
          <p:nvPr/>
        </p:nvPicPr>
        <p:blipFill>
          <a:blip r:embed="rId2" cstate="print"/>
          <a:srcRect/>
          <a:stretch>
            <a:fillRect/>
          </a:stretch>
        </p:blipFill>
        <p:spPr bwMode="auto">
          <a:xfrm>
            <a:off x="2643174" y="357166"/>
            <a:ext cx="3179550" cy="321471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3643314"/>
            <a:ext cx="8229600" cy="2686056"/>
          </a:xfrm>
        </p:spPr>
        <p:txBody>
          <a:bodyPr>
            <a:normAutofit/>
          </a:bodyPr>
          <a:lstStyle/>
          <a:p>
            <a:r>
              <a:rPr lang="ru-RU" sz="2400" i="1" dirty="0" smtClean="0"/>
              <a:t>В Древнем Египте в большом количестве по берегам реки Нил рос тростник, который называли </a:t>
            </a:r>
            <a:r>
              <a:rPr lang="ru-RU" sz="2400" i="1" dirty="0" smtClean="0">
                <a:solidFill>
                  <a:srgbClr val="FF0000"/>
                </a:solidFill>
              </a:rPr>
              <a:t>папирус.</a:t>
            </a:r>
            <a:r>
              <a:rPr lang="ru-RU" sz="2400" i="1" dirty="0" smtClean="0"/>
              <a:t> Из него делали самые необходимые вещи: ткань для одежды, речные лодки, паруса. Также его употребляли в пищу. Но для нас папирус, прежде всего,- материал для письма. Процесс изготовления папируса был довольно сложным. </a:t>
            </a:r>
            <a:endParaRPr lang="ru-RU" sz="2400" i="1" dirty="0"/>
          </a:p>
        </p:txBody>
      </p:sp>
      <p:pic>
        <p:nvPicPr>
          <p:cNvPr id="4098" name="Picture 2" descr="C:\Documents and Settings\Administrator\Мои документы\75f61d25f628.jpg"/>
          <p:cNvPicPr>
            <a:picLocks noChangeAspect="1" noChangeArrowheads="1"/>
          </p:cNvPicPr>
          <p:nvPr/>
        </p:nvPicPr>
        <p:blipFill>
          <a:blip r:embed="rId2" cstate="print"/>
          <a:srcRect/>
          <a:stretch>
            <a:fillRect/>
          </a:stretch>
        </p:blipFill>
        <p:spPr bwMode="auto">
          <a:xfrm>
            <a:off x="1714480" y="500042"/>
            <a:ext cx="5500726" cy="295805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214554"/>
            <a:ext cx="7429552" cy="4357718"/>
          </a:xfrm>
        </p:spPr>
        <p:txBody>
          <a:bodyPr>
            <a:normAutofit/>
          </a:bodyPr>
          <a:lstStyle/>
          <a:p>
            <a:r>
              <a:rPr lang="ru-RU" sz="1800" i="1" dirty="0" smtClean="0"/>
              <a:t>Из папируса делали книги в виде свитков. Это было очень удобно.</a:t>
            </a:r>
            <a:br>
              <a:rPr lang="ru-RU" sz="1800" i="1" dirty="0" smtClean="0"/>
            </a:br>
            <a:r>
              <a:rPr lang="ru-RU" sz="1800" i="1" dirty="0" smtClean="0"/>
              <a:t>Книгу-свиток создавали профессионалы писцы. Писали тростниковой палочкой- </a:t>
            </a:r>
            <a:r>
              <a:rPr lang="ru-RU" sz="1800" i="1" dirty="0" smtClean="0">
                <a:solidFill>
                  <a:srgbClr val="FF0000"/>
                </a:solidFill>
              </a:rPr>
              <a:t>каламом</a:t>
            </a:r>
            <a:r>
              <a:rPr lang="ru-RU" sz="1800" i="1" dirty="0" smtClean="0"/>
              <a:t>, обмакивая его в чёрные чернила, которые приготовлялись из угля, смешанного со смолой. Первые слова текста, а также названия месяца и дня писали красными чернилами. Текст писали узкими столбцами, направление строк было параллельно длине свитка. Папирусные свитки (до 40 метров длиной) наматывали на деревянные или костные стержни и прятали в кожаные или деревянные футляры. Папирус не переносил влагу, она разрушала его. Многие свитки сгорели во время пожаров. И только египетские и греческий свитки смогли сохраниться в течение двух тысячелетий в абсолютно сухом греческом песке. Большинство известных свитков дошло до нас в виде отрывков.</a:t>
            </a:r>
            <a:endParaRPr lang="ru-RU" sz="1800" i="1" dirty="0"/>
          </a:p>
        </p:txBody>
      </p:sp>
      <p:pic>
        <p:nvPicPr>
          <p:cNvPr id="3074" name="Picture 2" descr="C:\Documents and Settings\Administrator\Рабочий стол\isis.gif"/>
          <p:cNvPicPr>
            <a:picLocks noGrp="1" noChangeAspect="1" noChangeArrowheads="1"/>
          </p:cNvPicPr>
          <p:nvPr>
            <p:ph idx="1"/>
          </p:nvPr>
        </p:nvPicPr>
        <p:blipFill>
          <a:blip r:embed="rId2" cstate="print"/>
          <a:srcRect/>
          <a:stretch>
            <a:fillRect/>
          </a:stretch>
        </p:blipFill>
        <p:spPr bwMode="auto">
          <a:xfrm>
            <a:off x="7786710" y="3929066"/>
            <a:ext cx="1038225" cy="2647950"/>
          </a:xfrm>
          <a:prstGeom prst="rect">
            <a:avLst/>
          </a:prstGeom>
          <a:noFill/>
        </p:spPr>
      </p:pic>
      <p:pic>
        <p:nvPicPr>
          <p:cNvPr id="2050" name="Picture 2" descr="C:\Documents and Settings\Administrator\Рабочий стол\slide0011_image008.jpg"/>
          <p:cNvPicPr>
            <a:picLocks noChangeAspect="1" noChangeArrowheads="1"/>
          </p:cNvPicPr>
          <p:nvPr/>
        </p:nvPicPr>
        <p:blipFill>
          <a:blip r:embed="rId3" cstate="print"/>
          <a:srcRect/>
          <a:stretch>
            <a:fillRect/>
          </a:stretch>
        </p:blipFill>
        <p:spPr bwMode="auto">
          <a:xfrm>
            <a:off x="2285984" y="0"/>
            <a:ext cx="3640137" cy="25019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142844" y="642918"/>
            <a:ext cx="8301070" cy="2857520"/>
          </a:xfrm>
        </p:spPr>
        <p:txBody>
          <a:bodyPr>
            <a:normAutofit fontScale="62500" lnSpcReduction="20000"/>
          </a:bodyPr>
          <a:lstStyle/>
          <a:p>
            <a:r>
              <a:rPr lang="ru-RU" i="1" dirty="0" smtClean="0"/>
              <a:t>Наряду с папирусом, для обучения грамоте использовали более дешёвый материал для письма – воск. Древние римляне делали книжечки из деревянных дощечек: несколько дощечек, выструганных в середине, заполняли воском и скрепляли между собой шнурками. Первая и последняя дощечка воском не заполнялись. Такие книги служили очень долго: запись можно было стереть и заполнить заново. Стальная палочка (или костяная) для письма на восковых дощечках- </a:t>
            </a:r>
            <a:r>
              <a:rPr lang="ru-RU" i="1" dirty="0" smtClean="0">
                <a:solidFill>
                  <a:srgbClr val="FF0000"/>
                </a:solidFill>
              </a:rPr>
              <a:t>стиль</a:t>
            </a:r>
            <a:r>
              <a:rPr lang="ru-RU" i="1" dirty="0" smtClean="0"/>
              <a:t>- была с одной стороны острой (для письма), а с другой – круглой (для затирания воска). Такая форма книги сохранилась у многих народов. Она получила название </a:t>
            </a:r>
            <a:r>
              <a:rPr lang="ru-RU" i="1" dirty="0" smtClean="0">
                <a:solidFill>
                  <a:srgbClr val="FF0000"/>
                </a:solidFill>
              </a:rPr>
              <a:t>кодекс.</a:t>
            </a:r>
            <a:endParaRPr lang="ru-RU" i="1" dirty="0"/>
          </a:p>
        </p:txBody>
      </p:sp>
      <p:pic>
        <p:nvPicPr>
          <p:cNvPr id="1027" name="Picture 3" descr="C:\Documents and Settings\Administrator\Рабочий стол\09282a296262283568559cc9f2ad9f2a.jpg"/>
          <p:cNvPicPr>
            <a:picLocks noChangeAspect="1" noChangeArrowheads="1"/>
          </p:cNvPicPr>
          <p:nvPr/>
        </p:nvPicPr>
        <p:blipFill>
          <a:blip r:embed="rId2" cstate="print"/>
          <a:srcRect/>
          <a:stretch>
            <a:fillRect/>
          </a:stretch>
        </p:blipFill>
        <p:spPr bwMode="auto">
          <a:xfrm>
            <a:off x="5929322" y="3143248"/>
            <a:ext cx="2651535" cy="3569169"/>
          </a:xfrm>
          <a:prstGeom prst="rect">
            <a:avLst/>
          </a:prstGeom>
          <a:noFill/>
        </p:spPr>
      </p:pic>
      <p:pic>
        <p:nvPicPr>
          <p:cNvPr id="10" name="Picture 2" descr="C:\Documents and Settings\Administrator\Рабочий стол\digital_tablet_greek_wax.png"/>
          <p:cNvPicPr>
            <a:picLocks noChangeAspect="1" noChangeArrowheads="1"/>
          </p:cNvPicPr>
          <p:nvPr/>
        </p:nvPicPr>
        <p:blipFill>
          <a:blip r:embed="rId3" cstate="print"/>
          <a:srcRect/>
          <a:stretch>
            <a:fillRect/>
          </a:stretch>
        </p:blipFill>
        <p:spPr bwMode="auto">
          <a:xfrm>
            <a:off x="642910" y="3214686"/>
            <a:ext cx="3214710" cy="331918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2357422" y="285728"/>
            <a:ext cx="6072230" cy="4572032"/>
          </a:xfrm>
        </p:spPr>
        <p:txBody>
          <a:bodyPr>
            <a:normAutofit fontScale="92500" lnSpcReduction="20000"/>
          </a:bodyPr>
          <a:lstStyle/>
          <a:p>
            <a:r>
              <a:rPr lang="ru-RU" sz="1800" i="1" dirty="0" smtClean="0"/>
              <a:t>Самая большая библиотека из папирусных свитков находилась в городе Александрия. Она насчитывала около 70 тысяч свитков.  Но царь города Пергама решил создать библиотеку, превосходящую александрийскую. Когда египтяне узнали об этом, они запретили вывозить папирус из Египта. Тогда жители этого города научились делать материал для письма из кожи животных. Этот материал стали называть </a:t>
            </a:r>
            <a:r>
              <a:rPr lang="ru-RU" sz="1800" i="1" dirty="0" smtClean="0">
                <a:solidFill>
                  <a:srgbClr val="FF0000"/>
                </a:solidFill>
              </a:rPr>
              <a:t>пергамент</a:t>
            </a:r>
            <a:r>
              <a:rPr lang="ru-RU" sz="1800" i="1" dirty="0" smtClean="0"/>
              <a:t>. Так легенда объясняет возникновение писчего материала, которому суждено было вытеснить папирус и существовать более двух тысяч лет. Писали на пергаменте каламом или птичьим пером, заострённым и расщеплённым. Чаще всего использовали гусиные перья. Для пергамента использовали особые чернила, которые были бледными, пока ими писали , а чернели спустя некоторое время. Пергамент – материал очень дорогой. Для изготовления одной книги нужно было целое стадо животных. Поэтому для письма использовали и более дешёвые материалы, чаще растительного происхождения. В Китае применяли бамбук и шёлк, в Индии- пальмовые листья.</a:t>
            </a:r>
            <a:endParaRPr lang="ru-RU" sz="1800" i="1" dirty="0"/>
          </a:p>
        </p:txBody>
      </p:sp>
      <p:pic>
        <p:nvPicPr>
          <p:cNvPr id="3075" name="Picture 3" descr="C:\Documents and Settings\Administrator\Рабочий стол\torah.jpg"/>
          <p:cNvPicPr>
            <a:picLocks noChangeAspect="1" noChangeArrowheads="1"/>
          </p:cNvPicPr>
          <p:nvPr/>
        </p:nvPicPr>
        <p:blipFill>
          <a:blip r:embed="rId2" cstate="print"/>
          <a:srcRect/>
          <a:stretch>
            <a:fillRect/>
          </a:stretch>
        </p:blipFill>
        <p:spPr bwMode="auto">
          <a:xfrm>
            <a:off x="4558556" y="4786322"/>
            <a:ext cx="4585444" cy="1913742"/>
          </a:xfrm>
          <a:prstGeom prst="rect">
            <a:avLst/>
          </a:prstGeom>
          <a:noFill/>
        </p:spPr>
      </p:pic>
      <p:pic>
        <p:nvPicPr>
          <p:cNvPr id="3076" name="Picture 4" descr="C:\Documents and Settings\Administrator\Рабочий стол\zt02.jpg"/>
          <p:cNvPicPr>
            <a:picLocks noChangeAspect="1" noChangeArrowheads="1"/>
          </p:cNvPicPr>
          <p:nvPr/>
        </p:nvPicPr>
        <p:blipFill>
          <a:blip r:embed="rId3" cstate="print"/>
          <a:srcRect/>
          <a:stretch>
            <a:fillRect/>
          </a:stretch>
        </p:blipFill>
        <p:spPr bwMode="auto">
          <a:xfrm>
            <a:off x="0" y="500042"/>
            <a:ext cx="2629508" cy="385762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786182" y="642918"/>
            <a:ext cx="4643470" cy="4071966"/>
          </a:xfrm>
        </p:spPr>
        <p:txBody>
          <a:bodyPr>
            <a:normAutofit/>
          </a:bodyPr>
          <a:lstStyle/>
          <a:p>
            <a:r>
              <a:rPr lang="ru-RU" sz="2000" i="1" dirty="0" smtClean="0"/>
              <a:t>В Древней Руси для письма использовали бересту. </a:t>
            </a:r>
            <a:r>
              <a:rPr lang="ru-RU" sz="2000" i="1" dirty="0" smtClean="0">
                <a:solidFill>
                  <a:srgbClr val="FF0000"/>
                </a:solidFill>
              </a:rPr>
              <a:t>Береста</a:t>
            </a:r>
            <a:r>
              <a:rPr lang="ru-RU" sz="2000" i="1" dirty="0" smtClean="0"/>
              <a:t> – это кора берёзы, подвергнутая специальной обработке. На ней писали наши предки – восточные славяне. Буквы кириллицы наносили на бересту костяным или металлическим стержнем </a:t>
            </a:r>
            <a:r>
              <a:rPr lang="ru-RU" sz="2000" i="1" dirty="0" smtClean="0">
                <a:solidFill>
                  <a:srgbClr val="FF0000"/>
                </a:solidFill>
              </a:rPr>
              <a:t>– </a:t>
            </a:r>
            <a:r>
              <a:rPr lang="ru-RU" sz="2000" i="1" dirty="0" err="1" smtClean="0">
                <a:solidFill>
                  <a:srgbClr val="FF0000"/>
                </a:solidFill>
              </a:rPr>
              <a:t>писалом</a:t>
            </a:r>
            <a:r>
              <a:rPr lang="ru-RU" sz="2000" i="1" dirty="0" smtClean="0"/>
              <a:t>. Несколько сотен берестяных грамот, разных по содержанию, было найдено при раскопках в Новгороде.</a:t>
            </a:r>
            <a:endParaRPr lang="ru-RU" sz="2000" i="1" dirty="0"/>
          </a:p>
        </p:txBody>
      </p:sp>
      <p:pic>
        <p:nvPicPr>
          <p:cNvPr id="5123" name="Picture 3" descr="C:\Documents and Settings\Administrator\Рабочий стол\bb109.jpg"/>
          <p:cNvPicPr>
            <a:picLocks noChangeAspect="1" noChangeArrowheads="1"/>
          </p:cNvPicPr>
          <p:nvPr/>
        </p:nvPicPr>
        <p:blipFill>
          <a:blip r:embed="rId2" cstate="print"/>
          <a:srcRect/>
          <a:stretch>
            <a:fillRect/>
          </a:stretch>
        </p:blipFill>
        <p:spPr bwMode="auto">
          <a:xfrm>
            <a:off x="1500166" y="4857760"/>
            <a:ext cx="7513143" cy="1857364"/>
          </a:xfrm>
          <a:prstGeom prst="rect">
            <a:avLst/>
          </a:prstGeom>
          <a:noFill/>
        </p:spPr>
      </p:pic>
      <p:pic>
        <p:nvPicPr>
          <p:cNvPr id="5125" name="Picture 5" descr="C:\Documents and Settings\Administrator\Рабочий стол\slavyan.JPG"/>
          <p:cNvPicPr>
            <a:picLocks noChangeAspect="1" noChangeArrowheads="1"/>
          </p:cNvPicPr>
          <p:nvPr/>
        </p:nvPicPr>
        <p:blipFill>
          <a:blip r:embed="rId3" cstate="print"/>
          <a:srcRect/>
          <a:stretch>
            <a:fillRect/>
          </a:stretch>
        </p:blipFill>
        <p:spPr bwMode="auto">
          <a:xfrm>
            <a:off x="142844" y="785794"/>
            <a:ext cx="3500430" cy="353521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713</Words>
  <Application>Microsoft Office PowerPoint</Application>
  <PresentationFormat>Экран (4:3)</PresentationFormat>
  <Paragraphs>37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Тема : ДРЕВНИЕ КНИГИ.</vt:lpstr>
      <vt:lpstr>Какими были древние книги.</vt:lpstr>
      <vt:lpstr>Слайд 4</vt:lpstr>
      <vt:lpstr>Слайд 5</vt:lpstr>
      <vt:lpstr>Из папируса делали книги в виде свитков. Это было очень удобно. Книгу-свиток создавали профессионалы писцы. Писали тростниковой палочкой- каламом, обмакивая его в чёрные чернила, которые приготовлялись из угля, смешанного со смолой. Первые слова текста, а также названия месяца и дня писали красными чернилами. Текст писали узкими столбцами, направление строк было параллельно длине свитка. Папирусные свитки (до 40 метров длиной) наматывали на деревянные или костные стержни и прятали в кожаные или деревянные футляры. Папирус не переносил влагу, она разрушала его. Многие свитки сгорели во время пожаров. И только египетские и греческий свитки смогли сохраниться в течение двух тысячелетий в абсолютно сухом греческом песке. Большинство известных свитков дошло до нас в виде отрывков.</vt:lpstr>
      <vt:lpstr>Слайд 7</vt:lpstr>
      <vt:lpstr>Слайд 8</vt:lpstr>
      <vt:lpstr>Слайд 9</vt:lpstr>
      <vt:lpstr>!! Проверь себя 1. Подчеркни материалы, из которых делали древние книги.</vt:lpstr>
      <vt:lpstr>2. Соотнеси форму книги и материал, из которого она была сделана (соедини стрелками):</vt:lpstr>
      <vt:lpstr>2. Соотнеси форму книги и материал, из которого она была сделана (соедини стрелками):</vt:lpstr>
      <vt:lpstr>!! Советуем прочитать!</vt:lpstr>
    </vt:vector>
  </TitlesOfParts>
  <Company>DG Win&amp;Soft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249</cp:lastModifiedBy>
  <cp:revision>28</cp:revision>
  <dcterms:created xsi:type="dcterms:W3CDTF">2011-03-17T18:09:01Z</dcterms:created>
  <dcterms:modified xsi:type="dcterms:W3CDTF">2018-09-24T10:14:18Z</dcterms:modified>
</cp:coreProperties>
</file>