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63" r:id="rId6"/>
    <p:sldId id="260" r:id="rId7"/>
    <p:sldId id="264" r:id="rId8"/>
    <p:sldId id="265" r:id="rId9"/>
    <p:sldId id="266" r:id="rId10"/>
    <p:sldId id="267" r:id="rId11"/>
    <p:sldId id="270" r:id="rId12"/>
    <p:sldId id="259" r:id="rId13"/>
    <p:sldId id="268" r:id="rId14"/>
    <p:sldId id="294" r:id="rId15"/>
    <p:sldId id="295" r:id="rId16"/>
    <p:sldId id="271" r:id="rId17"/>
    <p:sldId id="269" r:id="rId18"/>
    <p:sldId id="272" r:id="rId19"/>
    <p:sldId id="274" r:id="rId20"/>
    <p:sldId id="278" r:id="rId21"/>
    <p:sldId id="273" r:id="rId22"/>
    <p:sldId id="277" r:id="rId23"/>
    <p:sldId id="276" r:id="rId24"/>
    <p:sldId id="275" r:id="rId25"/>
    <p:sldId id="283" r:id="rId26"/>
    <p:sldId id="285" r:id="rId27"/>
    <p:sldId id="286" r:id="rId28"/>
    <p:sldId id="289" r:id="rId29"/>
    <p:sldId id="296" r:id="rId30"/>
    <p:sldId id="290" r:id="rId31"/>
    <p:sldId id="291" r:id="rId32"/>
    <p:sldId id="292" r:id="rId33"/>
    <p:sldId id="293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12.07.2022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12.07.2022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12.07.2022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7" Type="http://schemas.openxmlformats.org/officeDocument/2006/relationships/image" Target="../media/image22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g"/><Relationship Id="rId7" Type="http://schemas.openxmlformats.org/officeDocument/2006/relationships/image" Target="../media/image3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jpeg"/><Relationship Id="rId4" Type="http://schemas.openxmlformats.org/officeDocument/2006/relationships/image" Target="../media/image31.png"/><Relationship Id="rId9" Type="http://schemas.openxmlformats.org/officeDocument/2006/relationships/image" Target="../media/image36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2708920"/>
            <a:ext cx="7344816" cy="1470025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«Что осенью родится, то зимою пригодится!»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4087" y="2204864"/>
            <a:ext cx="6400800" cy="504056"/>
          </a:xfrm>
        </p:spPr>
        <p:txBody>
          <a:bodyPr>
            <a:normAutofit lnSpcReduction="10000"/>
          </a:bodyPr>
          <a:lstStyle/>
          <a:p>
            <a:r>
              <a:rPr lang="ru-RU" sz="2800" b="1" dirty="0" smtClean="0">
                <a:solidFill>
                  <a:srgbClr val="00B050"/>
                </a:solidFill>
              </a:rPr>
              <a:t>краткосрочный методический проект</a:t>
            </a:r>
            <a:endParaRPr lang="ru-RU" sz="2800" b="1" dirty="0">
              <a:solidFill>
                <a:srgbClr val="00B05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52703" y="1052736"/>
            <a:ext cx="55435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МДОУ «Детский сад №26 общеразвивающего вида»,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</a:rPr>
              <a:t> г. Ухта, Республика Коми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81589" y="4869160"/>
            <a:ext cx="68857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/>
                </a:solidFill>
              </a:rPr>
              <a:t>Составитель: Кочегура Наталья Анатольевна, старший воспитатель</a:t>
            </a:r>
            <a:endParaRPr lang="ru-RU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4595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6258409"/>
              </p:ext>
            </p:extLst>
          </p:nvPr>
        </p:nvGraphicFramePr>
        <p:xfrm>
          <a:off x="899592" y="753571"/>
          <a:ext cx="8064896" cy="5229826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448272"/>
                <a:gridCol w="5616624"/>
              </a:tblGrid>
              <a:tr h="51518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Вид проекта: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информационно-практико-ориентированный</a:t>
                      </a:r>
                      <a:endParaRPr lang="ru-RU" b="1" dirty="0"/>
                    </a:p>
                  </a:txBody>
                  <a:tcPr/>
                </a:tc>
              </a:tr>
              <a:tr h="6912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Срок реализации: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краткосрочный</a:t>
                      </a:r>
                      <a:r>
                        <a:rPr lang="ru-RU" b="1" baseline="0" dirty="0" smtClean="0">
                          <a:solidFill>
                            <a:schemeClr val="tx1"/>
                          </a:solidFill>
                        </a:rPr>
                        <a:t> (с 01.09 по 30.09.2021г.)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8928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+mj-lt"/>
                        </a:rPr>
                        <a:t>Участники:</a:t>
                      </a:r>
                    </a:p>
                    <a:p>
                      <a:endParaRPr lang="ru-RU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dirty="0" smtClean="0"/>
                        <a:t>педагоги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dirty="0" smtClean="0"/>
                        <a:t>воспитанники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dirty="0" smtClean="0"/>
                        <a:t>родители (законные представители)</a:t>
                      </a:r>
                      <a:endParaRPr lang="ru-RU" b="1" dirty="0"/>
                    </a:p>
                  </a:txBody>
                  <a:tcPr/>
                </a:tc>
              </a:tr>
              <a:tr h="8928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Формы работы:</a:t>
                      </a:r>
                    </a:p>
                    <a:p>
                      <a:endParaRPr lang="ru-RU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С детьми: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dirty="0" smtClean="0"/>
                        <a:t>совместная деятельность детей и взрослого тематического характера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dirty="0" smtClean="0"/>
                        <a:t>НОД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dirty="0" smtClean="0"/>
                        <a:t>игры</a:t>
                      </a:r>
                      <a:r>
                        <a:rPr lang="ru-RU" b="1" baseline="0" dirty="0" smtClean="0"/>
                        <a:t> и упражнения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baseline="0" dirty="0" smtClean="0"/>
                        <a:t>досуговая деятельность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baseline="0" dirty="0" smtClean="0"/>
                        <a:t>проектная деятельность и др.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ru-RU" b="1" baseline="0" dirty="0" smtClean="0"/>
                        <a:t>С педагогами: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baseline="0" dirty="0" smtClean="0"/>
                        <a:t>анкетирование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baseline="0" dirty="0" smtClean="0"/>
                        <a:t>индивидуальные консультации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baseline="0" dirty="0" smtClean="0"/>
                        <a:t>мастер-класс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131840" y="116632"/>
            <a:ext cx="32323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ПАСПОРТ ПРОЕКТА: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71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2545301"/>
              </p:ext>
            </p:extLst>
          </p:nvPr>
        </p:nvGraphicFramePr>
        <p:xfrm>
          <a:off x="971600" y="764704"/>
          <a:ext cx="7992888" cy="5784179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107216"/>
                <a:gridCol w="5885672"/>
              </a:tblGrid>
              <a:tr h="12352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rgbClr val="C00000"/>
                          </a:solidFill>
                          <a:latin typeface="+mn-lt"/>
                        </a:rPr>
                        <a:t>Актуальность:</a:t>
                      </a:r>
                    </a:p>
                    <a:p>
                      <a:endParaRPr lang="ru-RU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Формирование</a:t>
                      </a:r>
                      <a:r>
                        <a:rPr lang="ru-RU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у воспитанников представлений о пищевых продуктах не как о товаре, а как о культурных или дикорастущих растениях, которые имеют свой цикл развития от зарождения в почве к росту и созреванию, сбору урожая, переработке и появлении на столе.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235247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+mn-lt"/>
                        </a:rPr>
                        <a:t>Цель:</a:t>
                      </a:r>
                      <a:endParaRPr lang="ru-RU" b="1" dirty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Использование педагогами разнообразных</a:t>
                      </a:r>
                      <a:r>
                        <a:rPr lang="ru-RU" b="1" baseline="0" dirty="0" smtClean="0">
                          <a:solidFill>
                            <a:schemeClr val="tx1"/>
                          </a:solidFill>
                        </a:rPr>
                        <a:t> современных форм  методической деятельности, для формирования у дошкольников экологических представлений о росте и развитии растений, их ценности для здоровья человека.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2858099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+mn-lt"/>
                        </a:rPr>
                        <a:t>Задачи:</a:t>
                      </a:r>
                      <a:endParaRPr lang="ru-RU" b="1" dirty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u="sng" dirty="0" smtClean="0"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Для педагогов: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1" dirty="0" smtClean="0"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- Подбор и реализация новых форм работы с дошкольниками по развитию экологических представлений.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- Способствование освоению педагогами современных образовательных форм педагогической деятельности с дошкольниками.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955820" y="116632"/>
            <a:ext cx="32323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b="1" dirty="0">
                <a:solidFill>
                  <a:srgbClr val="C00000"/>
                </a:solidFill>
              </a:rPr>
              <a:t>ПАСПОРТ ПРОЕКТА:</a:t>
            </a:r>
          </a:p>
        </p:txBody>
      </p:sp>
    </p:spTree>
    <p:extLst>
      <p:ext uri="{BB962C8B-B14F-4D97-AF65-F5344CB8AC3E}">
        <p14:creationId xmlns:p14="http://schemas.microsoft.com/office/powerpoint/2010/main" val="418739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9119686"/>
              </p:ext>
            </p:extLst>
          </p:nvPr>
        </p:nvGraphicFramePr>
        <p:xfrm>
          <a:off x="1043608" y="764704"/>
          <a:ext cx="7920880" cy="499872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800200"/>
                <a:gridCol w="612068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Задачи:</a:t>
                      </a:r>
                      <a:endParaRPr lang="ru-RU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- Систематизация знаний и повышение эффективности профессиональной деятельности педагогов в </a:t>
                      </a:r>
                      <a:r>
                        <a:rPr lang="ru-RU" b="1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формировании у дошкольников экологических представлений о росте и развитии растений.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baseline="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- </a:t>
                      </a:r>
                      <a:r>
                        <a:rPr lang="ru-RU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Пропаганда необходимости экологического воспитания дошкольников среди родителей.</a:t>
                      </a:r>
                      <a:endParaRPr lang="ru-RU" b="1" baseline="0" dirty="0" smtClean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1" u="sng" dirty="0" smtClean="0"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algn="just"/>
                      <a:r>
                        <a:rPr lang="ru-RU" u="sng" dirty="0" smtClean="0"/>
                        <a:t>Для дошкольников:</a:t>
                      </a:r>
                    </a:p>
                    <a:p>
                      <a:pPr algn="just"/>
                      <a:endParaRPr lang="ru-RU" sz="800" u="sng" dirty="0" smtClean="0"/>
                    </a:p>
                    <a:p>
                      <a:pPr algn="just"/>
                      <a:r>
                        <a:rPr lang="ru-RU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Формирование у дошкольников системы представлений о росте и развитии растений, их пользе для человека.</a:t>
                      </a:r>
                    </a:p>
                    <a:p>
                      <a:pPr marL="0" indent="0" algn="just">
                        <a:buFontTx/>
                        <a:buNone/>
                      </a:pPr>
                      <a:r>
                        <a:rPr lang="ru-RU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Развитие исследовательских способностей и</a:t>
                      </a:r>
                      <a:r>
                        <a:rPr lang="ru-RU" sz="1800" b="1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познавательных умений у дошкольников.</a:t>
                      </a:r>
                    </a:p>
                    <a:p>
                      <a:pPr marL="0" indent="0" algn="just">
                        <a:buFontTx/>
                        <a:buNone/>
                      </a:pPr>
                      <a:r>
                        <a:rPr lang="ru-RU" dirty="0" smtClean="0"/>
                        <a:t>- Обучение сравнению, анализу, установлению простейших причинно-следственные связей, делать обобщение, классификацию.</a:t>
                      </a:r>
                      <a:endParaRPr lang="ru-RU" sz="1800" b="1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Создание условий для познавательной активности детей.</a:t>
                      </a:r>
                    </a:p>
                    <a:p>
                      <a:pPr algn="just"/>
                      <a:endParaRPr lang="ru-RU" sz="1800" b="1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955820" y="116632"/>
            <a:ext cx="32323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b="1" dirty="0">
                <a:solidFill>
                  <a:srgbClr val="C00000"/>
                </a:solidFill>
              </a:rPr>
              <a:t>ПАСПОРТ ПРОЕКТА:</a:t>
            </a:r>
          </a:p>
        </p:txBody>
      </p:sp>
    </p:spTree>
    <p:extLst>
      <p:ext uri="{BB962C8B-B14F-4D97-AF65-F5344CB8AC3E}">
        <p14:creationId xmlns:p14="http://schemas.microsoft.com/office/powerpoint/2010/main" val="939629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4281713"/>
              </p:ext>
            </p:extLst>
          </p:nvPr>
        </p:nvGraphicFramePr>
        <p:xfrm>
          <a:off x="1043608" y="764704"/>
          <a:ext cx="7920880" cy="594360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800200"/>
                <a:gridCol w="612068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Ожидаемые результаты:</a:t>
                      </a:r>
                      <a:endParaRPr lang="ru-RU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У дошкольников:</a:t>
                      </a:r>
                      <a:endParaRPr kumimoji="0" lang="ru-RU" sz="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 Повышение уровня экологической культуры, экологической грамотности, познавательной активности.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 Воспитание внимательного, разумного, бережного отношения к окружающей природе.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1" i="0" u="sng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 педагогов:</a:t>
                      </a:r>
                      <a:endParaRPr lang="ru-RU" sz="800" b="1" i="0" u="sng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Повышение собственной профессиональной компетентности.</a:t>
                      </a:r>
                    </a:p>
                    <a:p>
                      <a:pPr algn="just"/>
                      <a:r>
                        <a:rPr lang="ru-RU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Обеспечение образовательной деятельности методическим материалом.</a:t>
                      </a:r>
                    </a:p>
                    <a:p>
                      <a:pPr algn="just"/>
                      <a:r>
                        <a:rPr lang="ru-RU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Обогащение предметно-развивающей среды учреждения по данному направлению работы.</a:t>
                      </a:r>
                    </a:p>
                    <a:p>
                      <a:endParaRPr lang="ru-RU" sz="800" b="1" i="0" u="sng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1" i="0" u="sng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 родителей:</a:t>
                      </a:r>
                    </a:p>
                    <a:p>
                      <a:endParaRPr lang="ru-RU" sz="800" b="0" i="0" u="sng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18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Повышение экологической культуры родителей воспитанников.</a:t>
                      </a:r>
                      <a:endParaRPr lang="ru-RU" sz="1800" b="1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18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Создание единого </a:t>
                      </a:r>
                      <a:r>
                        <a:rPr lang="ru-RU" sz="1800" b="1" i="0" u="none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воспитательно</a:t>
                      </a:r>
                      <a:r>
                        <a:rPr lang="ru-RU" sz="18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-образовательного пространства </a:t>
                      </a:r>
                      <a:r>
                        <a:rPr lang="ru-RU" sz="1800" b="1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ДОУ и семьи по экологическому воспитанию дошкольников.</a:t>
                      </a:r>
                      <a:endParaRPr lang="ru-RU" sz="1800" b="1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18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Участие семей в совместных экологических мероприятиях </a:t>
                      </a:r>
                      <a:r>
                        <a:rPr lang="ru-RU" sz="1800" b="1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разного уровня.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955820" y="116632"/>
            <a:ext cx="32323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b="1" dirty="0">
                <a:solidFill>
                  <a:srgbClr val="C00000"/>
                </a:solidFill>
              </a:rPr>
              <a:t>ПАСПОРТ ПРОЕКТА:</a:t>
            </a:r>
          </a:p>
        </p:txBody>
      </p:sp>
    </p:spTree>
    <p:extLst>
      <p:ext uri="{BB962C8B-B14F-4D97-AF65-F5344CB8AC3E}">
        <p14:creationId xmlns:p14="http://schemas.microsoft.com/office/powerpoint/2010/main" val="389754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548680"/>
            <a:ext cx="7632848" cy="50405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srgbClr val="C00000"/>
                </a:solidFill>
                <a:ea typeface="+mn-ea"/>
                <a:cs typeface="+mn-cs"/>
              </a:rPr>
              <a:t>ПЛАН РЕАЛИЗАЦИИ </a:t>
            </a:r>
            <a:r>
              <a:rPr lang="ru-RU" sz="2800" b="1" dirty="0">
                <a:solidFill>
                  <a:srgbClr val="C00000"/>
                </a:solidFill>
                <a:ea typeface="+mn-ea"/>
                <a:cs typeface="+mn-cs"/>
              </a:rPr>
              <a:t>ПРОЕКТА:</a:t>
            </a:r>
            <a:br>
              <a:rPr lang="ru-RU" sz="2800" b="1" dirty="0">
                <a:solidFill>
                  <a:srgbClr val="C00000"/>
                </a:solidFill>
                <a:ea typeface="+mn-ea"/>
                <a:cs typeface="+mn-cs"/>
              </a:rPr>
            </a:b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278236"/>
              </p:ext>
            </p:extLst>
          </p:nvPr>
        </p:nvGraphicFramePr>
        <p:xfrm>
          <a:off x="1187624" y="1340768"/>
          <a:ext cx="7488832" cy="287730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7488832"/>
              </a:tblGrid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rgbClr val="C00000"/>
                          </a:solidFill>
                          <a:latin typeface="+mn-lt"/>
                        </a:rPr>
                        <a:t>I</a:t>
                      </a:r>
                      <a:r>
                        <a:rPr lang="ru-RU" sz="2400" b="1" dirty="0" smtClean="0">
                          <a:solidFill>
                            <a:srgbClr val="C00000"/>
                          </a:solidFill>
                          <a:latin typeface="+mn-lt"/>
                        </a:rPr>
                        <a:t> этап – подготовительный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smtClean="0">
                          <a:latin typeface="+mn-lt"/>
                        </a:rPr>
                        <a:t>-</a:t>
                      </a:r>
                      <a:r>
                        <a:rPr lang="ru-RU" b="1" dirty="0" smtClean="0">
                          <a:latin typeface="+mn-lt"/>
                        </a:rPr>
                        <a:t> Постановка целей и задач </a:t>
                      </a:r>
                      <a:endParaRPr lang="ru-RU" b="1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+mn-lt"/>
                        </a:rPr>
                        <a:t>- Разработка содержания</a:t>
                      </a:r>
                      <a:r>
                        <a:rPr lang="ru-RU" b="1" baseline="0" dirty="0" smtClean="0">
                          <a:latin typeface="+mn-lt"/>
                        </a:rPr>
                        <a:t> и действий по реализации проекта</a:t>
                      </a:r>
                      <a:endParaRPr lang="ru-RU" b="1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+mn-lt"/>
                        </a:rPr>
                        <a:t>- Создание условий для реализации проекта</a:t>
                      </a:r>
                      <a:endParaRPr lang="ru-RU" b="1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+mn-lt"/>
                        </a:rPr>
                        <a:t>- Подбор и оформление материала для работы педагогами, воспитанниками  и  родителями по теме проекта (консультации, памятки, мастер-класс ,</a:t>
                      </a:r>
                      <a:r>
                        <a:rPr lang="ru-RU" b="1" baseline="0" dirty="0" smtClean="0">
                          <a:latin typeface="+mn-lt"/>
                        </a:rPr>
                        <a:t> подбор и подготовка раздаточного, демонстрационного материала по теме </a:t>
                      </a:r>
                      <a:r>
                        <a:rPr lang="ru-RU" b="1" dirty="0" smtClean="0">
                          <a:latin typeface="+mn-lt"/>
                        </a:rPr>
                        <a:t>и т.д.)</a:t>
                      </a:r>
                      <a:endParaRPr lang="ru-RU" b="1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372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548680"/>
            <a:ext cx="7632848" cy="50405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srgbClr val="C00000"/>
                </a:solidFill>
                <a:ea typeface="+mn-ea"/>
                <a:cs typeface="+mn-cs"/>
              </a:rPr>
              <a:t>ПЛАН РЕАЛИЗАЦИИ ПРОЕКТА:</a:t>
            </a:r>
            <a:br>
              <a:rPr lang="ru-RU" sz="2800" b="1" dirty="0" smtClean="0">
                <a:solidFill>
                  <a:srgbClr val="C00000"/>
                </a:solidFill>
                <a:ea typeface="+mn-ea"/>
                <a:cs typeface="+mn-cs"/>
              </a:rPr>
            </a:b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2256038"/>
              </p:ext>
            </p:extLst>
          </p:nvPr>
        </p:nvGraphicFramePr>
        <p:xfrm>
          <a:off x="971599" y="1412776"/>
          <a:ext cx="7848873" cy="321066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616291"/>
                <a:gridCol w="2616291"/>
                <a:gridCol w="2616291"/>
              </a:tblGrid>
              <a:tr h="936104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II</a:t>
                      </a:r>
                      <a:r>
                        <a:rPr kumimoji="0" lang="ru-RU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этап – основной (практический)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720080">
                <a:tc gridSpan="3"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C00000"/>
                          </a:solidFill>
                        </a:rPr>
                        <a:t>Направления</a:t>
                      </a:r>
                      <a:r>
                        <a:rPr lang="ru-RU" sz="2800" b="1" baseline="0" dirty="0" smtClean="0">
                          <a:solidFill>
                            <a:srgbClr val="C00000"/>
                          </a:solidFill>
                        </a:rPr>
                        <a:t> деятельности:</a:t>
                      </a:r>
                      <a:endParaRPr lang="ru-RU" sz="28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229838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Работа с педагогами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Работа с воспитанниками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Работа с родителями (законными</a:t>
                      </a:r>
                      <a:r>
                        <a:rPr lang="ru-RU" sz="2400" b="1" baseline="0" dirty="0" smtClean="0"/>
                        <a:t> представителями)</a:t>
                      </a:r>
                      <a:endParaRPr lang="ru-RU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549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3456208"/>
              </p:ext>
            </p:extLst>
          </p:nvPr>
        </p:nvGraphicFramePr>
        <p:xfrm>
          <a:off x="899592" y="188640"/>
          <a:ext cx="8064896" cy="6432885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8064896"/>
              </a:tblGrid>
              <a:tr h="48727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rgbClr val="C00000"/>
                          </a:solidFill>
                          <a:latin typeface="+mn-lt"/>
                        </a:rPr>
                        <a:t>II</a:t>
                      </a:r>
                      <a:r>
                        <a:rPr lang="ru-RU" sz="2400" b="1" dirty="0" smtClean="0">
                          <a:solidFill>
                            <a:srgbClr val="C00000"/>
                          </a:solidFill>
                          <a:latin typeface="+mn-lt"/>
                        </a:rPr>
                        <a:t> этап – основной</a:t>
                      </a:r>
                      <a:r>
                        <a:rPr lang="ru-RU" sz="2400" b="1" baseline="0" dirty="0" smtClean="0">
                          <a:solidFill>
                            <a:srgbClr val="C00000"/>
                          </a:solidFill>
                          <a:latin typeface="+mn-lt"/>
                        </a:rPr>
                        <a:t> (практический)</a:t>
                      </a:r>
                      <a:endParaRPr lang="ru-RU" sz="2400" b="1" dirty="0" smtClean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/>
                </a:tc>
              </a:tr>
              <a:tr h="40368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 Black" pitchFamily="34" charset="0"/>
                          <a:ea typeface="+mn-ea"/>
                          <a:cs typeface="+mn-cs"/>
                        </a:rPr>
                        <a:t>Содержание работы по реализации проекта с педагогами:</a:t>
                      </a:r>
                    </a:p>
                  </a:txBody>
                  <a:tcPr/>
                </a:tc>
              </a:tr>
              <a:tr h="5541932">
                <a:tc>
                  <a:txBody>
                    <a:bodyPr/>
                    <a:lstStyle/>
                    <a:p>
                      <a:pPr algn="just"/>
                      <a:r>
                        <a:rPr lang="ru-RU" b="1" dirty="0" smtClean="0">
                          <a:latin typeface="+mn-lt"/>
                        </a:rPr>
                        <a:t>- Анкетирование педагогов по теме «</a:t>
                      </a:r>
                      <a:r>
                        <a:rPr lang="ru-RU" sz="18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Инновационные подходы к экологическому образованию дошкольников в условиях реализации ФГОС ДО».</a:t>
                      </a:r>
                    </a:p>
                    <a:p>
                      <a:pPr algn="just"/>
                      <a:r>
                        <a:rPr lang="ru-RU" sz="18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Цель: </a:t>
                      </a:r>
                      <a:r>
                        <a:rPr lang="ru-RU" sz="18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Выявление экологической</a:t>
                      </a:r>
                      <a:r>
                        <a:rPr lang="ru-RU" sz="18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компетентности педагогов, а так же </a:t>
                      </a:r>
                      <a:r>
                        <a:rPr lang="ru-RU" sz="18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диагностика деятельности дошкольного учреждения</a:t>
                      </a:r>
                      <a:r>
                        <a:rPr lang="ru-RU" sz="18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по экологическому воспитанию дошкольников.</a:t>
                      </a:r>
                    </a:p>
                    <a:p>
                      <a:pPr algn="just"/>
                      <a:endParaRPr lang="ru-RU" sz="800" b="1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b="1" dirty="0" smtClean="0">
                          <a:latin typeface="+mn-lt"/>
                        </a:rPr>
                        <a:t>- Мастер-класс</a:t>
                      </a:r>
                      <a:r>
                        <a:rPr lang="ru-RU" b="1" baseline="0" dirty="0" smtClean="0">
                          <a:latin typeface="+mn-lt"/>
                        </a:rPr>
                        <a:t> «Экологическое воспитание детей дошкольного возраста»</a:t>
                      </a:r>
                    </a:p>
                    <a:p>
                      <a:r>
                        <a:rPr lang="ru-RU" b="1" baseline="0" dirty="0" smtClean="0">
                          <a:latin typeface="+mn-lt"/>
                        </a:rPr>
                        <a:t>Цель: </a:t>
                      </a:r>
                      <a:r>
                        <a:rPr lang="ru-RU" sz="18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Совершенствование работы в детском саду по формированию у дошкольников основ экологической культуры, через  </a:t>
                      </a:r>
                      <a:r>
                        <a:rPr lang="ru-RU" sz="1800" dirty="0" smtClean="0">
                          <a:effectLst/>
                          <a:latin typeface="+mn-lt"/>
                          <a:ea typeface="Calibri"/>
                        </a:rPr>
                        <a:t>реализацию новых форм работы: «экологический микрофон», «письмо-жалоба», исследовательская деятельность и т.д.</a:t>
                      </a:r>
                    </a:p>
                    <a:p>
                      <a:r>
                        <a:rPr lang="ru-RU" sz="18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b="1" baseline="0" dirty="0" smtClean="0">
                          <a:latin typeface="+mn-lt"/>
                        </a:rPr>
                        <a:t>Содержание деятельности: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0" baseline="0" dirty="0" smtClean="0">
                          <a:latin typeface="+mn-lt"/>
                        </a:rPr>
                        <a:t>- </a:t>
                      </a:r>
                      <a:r>
                        <a:rPr lang="ru-RU" sz="18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Интерактивная</a:t>
                      </a:r>
                      <a:r>
                        <a:rPr lang="ru-RU" sz="18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игра «Своя игра» по теме </a:t>
                      </a:r>
                      <a:r>
                        <a:rPr lang="ru-RU" b="0" baseline="0" dirty="0" smtClean="0">
                          <a:latin typeface="+mn-lt"/>
                        </a:rPr>
                        <a:t>«</a:t>
                      </a:r>
                      <a:r>
                        <a:rPr lang="ru-RU" sz="18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Особенности экологического воспитания дошкольников в соответствии с ФГОС ДО».</a:t>
                      </a:r>
                    </a:p>
                    <a:p>
                      <a:r>
                        <a:rPr lang="ru-RU" b="0" baseline="0" dirty="0" smtClean="0">
                          <a:latin typeface="+mn-lt"/>
                        </a:rPr>
                        <a:t>- Доклад-презентация </a:t>
                      </a:r>
                      <a:r>
                        <a:rPr lang="ru-RU" sz="18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</a:t>
                      </a:r>
                      <a:r>
                        <a:rPr lang="ru-RU" sz="18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Инновационные технологии и методы экологического воспитания дошкольников».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Представление опыта работы по теме «Инновационные формы работы с родителями по экологическому воспитанию дошкольников».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59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3910385"/>
              </p:ext>
            </p:extLst>
          </p:nvPr>
        </p:nvGraphicFramePr>
        <p:xfrm>
          <a:off x="899592" y="188640"/>
          <a:ext cx="8064896" cy="6432885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8064896"/>
              </a:tblGrid>
              <a:tr h="48727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rgbClr val="C00000"/>
                          </a:solidFill>
                          <a:latin typeface="+mn-lt"/>
                        </a:rPr>
                        <a:t>II</a:t>
                      </a:r>
                      <a:r>
                        <a:rPr lang="ru-RU" sz="2400" b="1" dirty="0" smtClean="0">
                          <a:solidFill>
                            <a:srgbClr val="C00000"/>
                          </a:solidFill>
                          <a:latin typeface="+mn-lt"/>
                        </a:rPr>
                        <a:t> этап – основной</a:t>
                      </a:r>
                      <a:r>
                        <a:rPr lang="ru-RU" sz="2400" b="1" baseline="0" dirty="0" smtClean="0">
                          <a:solidFill>
                            <a:srgbClr val="C00000"/>
                          </a:solidFill>
                          <a:latin typeface="+mn-lt"/>
                        </a:rPr>
                        <a:t> (практический)</a:t>
                      </a:r>
                      <a:endParaRPr lang="ru-RU" sz="2400" b="1" dirty="0" smtClean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/>
                </a:tc>
              </a:tr>
              <a:tr h="40368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 Black" pitchFamily="34" charset="0"/>
                          <a:ea typeface="+mn-ea"/>
                          <a:cs typeface="+mn-cs"/>
                        </a:rPr>
                        <a:t>Содержание работы по реализации проекта с педагогами:</a:t>
                      </a:r>
                    </a:p>
                  </a:txBody>
                  <a:tcPr/>
                </a:tc>
              </a:tr>
              <a:tr h="5541932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Индивидуальные консультации для педагогов по экологическому</a:t>
                      </a:r>
                      <a:r>
                        <a:rPr lang="ru-RU" sz="18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воспитанию дошкольников.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ru-RU" sz="800" b="1" i="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buFontTx/>
                        <a:buNone/>
                      </a:pPr>
                      <a:r>
                        <a:rPr lang="ru-RU" sz="18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Цель: </a:t>
                      </a:r>
                      <a:r>
                        <a:rPr lang="ru-RU" sz="18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Обогащение, уточнение  знаний</a:t>
                      </a:r>
                      <a:r>
                        <a:rPr lang="ru-RU" sz="18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педагогов</a:t>
                      </a:r>
                      <a:r>
                        <a:rPr lang="ru-RU" sz="18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в области экологического воспитания дошкольников и  их применение в практической деятельности.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ru-RU" sz="800" b="0" i="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buFontTx/>
                        <a:buNone/>
                      </a:pPr>
                      <a:r>
                        <a:rPr lang="ru-RU" sz="18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Темы консультаций: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ru-RU" sz="800" b="1" i="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buFontTx/>
                        <a:buNone/>
                      </a:pPr>
                      <a:r>
                        <a:rPr lang="ru-RU" b="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 «Организация развивающей предметно-пространственной среды в ДОУ по экологическому воспитанию в соответствии с требованиями ФГОС».</a:t>
                      </a:r>
                      <a:endParaRPr lang="ru-RU" sz="1800" b="0" i="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Aft>
                          <a:spcPts val="1000"/>
                        </a:spcAft>
                        <a:buFontTx/>
                        <a:buNone/>
                      </a:pP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- «Характеристика основных методов, приёмов и средств по формированию</a:t>
                      </a:r>
                      <a:r>
                        <a:rPr lang="ru-RU" sz="1800" b="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экологической воспитанности у детей дошкольного возраста».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Aft>
                          <a:spcPts val="1000"/>
                        </a:spcAft>
                        <a:buFontTx/>
                        <a:buNone/>
                      </a:pP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- «Создание условий для экологического воспитания детей».</a:t>
                      </a:r>
                    </a:p>
                    <a:p>
                      <a:pPr mar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Tx/>
                        <a:buNone/>
                      </a:pPr>
                      <a:r>
                        <a:rPr lang="ru-RU" sz="1800" b="1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- Применение разнообразных современных</a:t>
                      </a:r>
                      <a:r>
                        <a:rPr lang="ru-RU" sz="1800" b="1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форм организации по экологическому воспитанию в работе с дошкольниками.</a:t>
                      </a:r>
                      <a:endParaRPr lang="ru-RU" sz="1800" b="1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indent="0">
                        <a:buFontTx/>
                        <a:buNone/>
                      </a:pPr>
                      <a:r>
                        <a:rPr lang="ru-RU" sz="18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Описание</a:t>
                      </a:r>
                      <a:r>
                        <a:rPr lang="ru-RU" sz="18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данной деятельности будет представлено далее в подразделе «Содержание работы по реализации проекта  с воспитанниками».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5201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9117219"/>
              </p:ext>
            </p:extLst>
          </p:nvPr>
        </p:nvGraphicFramePr>
        <p:xfrm>
          <a:off x="683568" y="188641"/>
          <a:ext cx="8280920" cy="109728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8280920"/>
              </a:tblGrid>
              <a:tr h="26095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rgbClr val="C00000"/>
                          </a:solidFill>
                          <a:latin typeface="+mn-lt"/>
                        </a:rPr>
                        <a:t>II</a:t>
                      </a:r>
                      <a:r>
                        <a:rPr lang="ru-RU" sz="2400" b="1" dirty="0" smtClean="0">
                          <a:solidFill>
                            <a:srgbClr val="C00000"/>
                          </a:solidFill>
                          <a:latin typeface="+mn-lt"/>
                        </a:rPr>
                        <a:t> этап – основной</a:t>
                      </a:r>
                      <a:r>
                        <a:rPr lang="ru-RU" sz="2400" b="1" baseline="0" dirty="0" smtClean="0">
                          <a:solidFill>
                            <a:srgbClr val="C00000"/>
                          </a:solidFill>
                          <a:latin typeface="+mn-lt"/>
                        </a:rPr>
                        <a:t> (практический)</a:t>
                      </a:r>
                      <a:endParaRPr lang="ru-RU" sz="2400" b="1" dirty="0" smtClean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/>
                </a:tc>
              </a:tr>
              <a:tr h="37278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 Black" pitchFamily="34" charset="0"/>
                          <a:ea typeface="+mn-ea"/>
                          <a:cs typeface="+mn-cs"/>
                        </a:rPr>
                        <a:t>Содержание работы по реализации проекта с воспитанниками: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55576" y="1484784"/>
            <a:ext cx="8280920" cy="5186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000"/>
              </a:spcAft>
              <a:defRPr/>
            </a:pPr>
            <a:r>
              <a:rPr lang="ru-RU" b="1" dirty="0">
                <a:solidFill>
                  <a:srgbClr val="FF0000"/>
                </a:solidFill>
                <a:ea typeface="Calibri"/>
                <a:cs typeface="Times New Roman"/>
              </a:rPr>
              <a:t>Занятие во второй младшей группе по ознакомлению с окружающим миром «На помощь маме Зайчихе»</a:t>
            </a:r>
          </a:p>
          <a:p>
            <a:pPr lvl="0">
              <a:spcAft>
                <a:spcPts val="1000"/>
              </a:spcAft>
              <a:defRPr/>
            </a:pPr>
            <a:r>
              <a:rPr lang="ru-RU" b="1" dirty="0">
                <a:solidFill>
                  <a:srgbClr val="FF0000"/>
                </a:solidFill>
                <a:ea typeface="Calibri"/>
                <a:cs typeface="Times New Roman"/>
              </a:rPr>
              <a:t>Форма проведения: </a:t>
            </a:r>
            <a:r>
              <a:rPr lang="ru-RU" b="1" dirty="0" err="1">
                <a:solidFill>
                  <a:srgbClr val="FF0000"/>
                </a:solidFill>
                <a:ea typeface="Calibri"/>
                <a:cs typeface="Times New Roman"/>
              </a:rPr>
              <a:t>квест</a:t>
            </a:r>
            <a:r>
              <a:rPr lang="ru-RU" b="1" dirty="0">
                <a:solidFill>
                  <a:srgbClr val="FF0000"/>
                </a:solidFill>
                <a:ea typeface="Calibri"/>
                <a:cs typeface="Times New Roman"/>
              </a:rPr>
              <a:t>-игра</a:t>
            </a:r>
          </a:p>
          <a:p>
            <a:pPr lvl="0">
              <a:spcAft>
                <a:spcPts val="1000"/>
              </a:spcAft>
              <a:defRPr/>
            </a:pPr>
            <a:r>
              <a:rPr lang="ru-RU" b="1" dirty="0" err="1">
                <a:solidFill>
                  <a:prstClr val="black"/>
                </a:solidFill>
              </a:rPr>
              <a:t>Квест</a:t>
            </a:r>
            <a:r>
              <a:rPr lang="ru-RU" b="1" dirty="0">
                <a:solidFill>
                  <a:prstClr val="black"/>
                </a:solidFill>
              </a:rPr>
              <a:t>-игра</a:t>
            </a:r>
            <a:r>
              <a:rPr lang="ru-RU" dirty="0">
                <a:solidFill>
                  <a:prstClr val="black"/>
                </a:solidFill>
              </a:rPr>
              <a:t> - это увлекательная приключенческая игра. Идея игры проста- команда, перемещаясь по точкам, выполняет различные задания . Но изюминка такой организации игровой деятельности состоит в том, что, выполнив одно задание, дети получают подсказку к выполнению следующего, что является эффективным средством повышения двигательной активности и мотивационной готовности к познанию и исследованию. Задания могут быть самые разными по своему содержанию и наполнению: творческими, активными, интеллектуальными и т.п. </a:t>
            </a:r>
            <a:r>
              <a:rPr lang="ru-RU" dirty="0" err="1">
                <a:solidFill>
                  <a:prstClr val="black"/>
                </a:solidFill>
              </a:rPr>
              <a:t>Квесты</a:t>
            </a:r>
            <a:r>
              <a:rPr lang="ru-RU" dirty="0">
                <a:solidFill>
                  <a:prstClr val="black"/>
                </a:solidFill>
              </a:rPr>
              <a:t> могут проходить как в закрытом пространстве (группа, помещение детского сада), так и на улице, на природе охватывая все окружающее пространство.</a:t>
            </a:r>
          </a:p>
          <a:p>
            <a:pPr lvl="0">
              <a:spcAft>
                <a:spcPts val="1000"/>
              </a:spcAft>
              <a:defRPr/>
            </a:pPr>
            <a:r>
              <a:rPr lang="ru-RU" b="1" dirty="0">
                <a:solidFill>
                  <a:prstClr val="black"/>
                </a:solidFill>
              </a:rPr>
              <a:t>Программное содержание: </a:t>
            </a:r>
            <a:r>
              <a:rPr lang="ru-RU" dirty="0">
                <a:solidFill>
                  <a:prstClr val="black"/>
                </a:solidFill>
              </a:rPr>
              <a:t>Продолжаем учить название различных овощей и фруктов, обобщающее понятие «овощи», «фрукты»; развивать знания о пользе моркови (источник витаминов, вкусный продукт питания), о ее свойствах – оранжевая, твердая, сладкая; воспитывать интерес к совместной деятельности.</a:t>
            </a:r>
            <a:endParaRPr lang="ru-RU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687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188640"/>
            <a:ext cx="7776864" cy="4760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000"/>
              </a:spcAft>
              <a:defRPr/>
            </a:pPr>
            <a:r>
              <a:rPr lang="ru-RU" b="1" dirty="0">
                <a:solidFill>
                  <a:prstClr val="black"/>
                </a:solidFill>
              </a:rPr>
              <a:t>Краткое описание деятельности:</a:t>
            </a:r>
          </a:p>
          <a:p>
            <a:pPr lvl="0" algn="just">
              <a:spcAft>
                <a:spcPts val="100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Детям приходит письмо из «волшебного» леса от их знакомой мамы Зайчихи. В письме Зайчиха просит детей о помощи. Она хочет научить своих зайчат различать овощи и фрукты, к сожалению, они делать этого пока не умеют.</a:t>
            </a:r>
          </a:p>
          <a:p>
            <a:pPr lvl="0" algn="just">
              <a:spcAft>
                <a:spcPts val="100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Чтобы добраться до норки мамы Зайчихи детям необходимо выполнить задания: отгадать загадки про овощи и фрукты, станцевать овощной хоровод, сложить осенний </a:t>
            </a:r>
            <a:r>
              <a:rPr lang="ru-RU" dirty="0" err="1">
                <a:solidFill>
                  <a:prstClr val="black"/>
                </a:solidFill>
              </a:rPr>
              <a:t>пазл</a:t>
            </a:r>
            <a:r>
              <a:rPr lang="ru-RU" dirty="0">
                <a:solidFill>
                  <a:prstClr val="black"/>
                </a:solidFill>
              </a:rPr>
              <a:t>.</a:t>
            </a:r>
          </a:p>
          <a:p>
            <a:pPr lvl="0" algn="just">
              <a:spcAft>
                <a:spcPts val="100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Добравшись до места, дети встретились с мамой Зайчихой. Они показали ей, как играть в игру, которая называется «Овощи – фрукты» и научить зайчат различать их.</a:t>
            </a:r>
          </a:p>
          <a:p>
            <a:pPr lvl="0" algn="just">
              <a:spcAft>
                <a:spcPts val="100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В благодарность за помощь, Зайчиха угостила ребят морковкой. Она показала детям семена, из которых вырастила этот овощ, рассказала, как ухаживала за ним. А ребята, в свою очередь, поделились своими знаниями о моркови -  сладкая, твердая, полезная для здоровья.</a:t>
            </a:r>
          </a:p>
        </p:txBody>
      </p:sp>
    </p:spTree>
    <p:extLst>
      <p:ext uri="{BB962C8B-B14F-4D97-AF65-F5344CB8AC3E}">
        <p14:creationId xmlns:p14="http://schemas.microsoft.com/office/powerpoint/2010/main" val="880403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3" y="382714"/>
            <a:ext cx="3757613" cy="19669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656" y="83243"/>
            <a:ext cx="4053955" cy="25658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299071"/>
            <a:ext cx="3186608" cy="28468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576" y="3284984"/>
            <a:ext cx="4330414" cy="28609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5564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188640"/>
            <a:ext cx="7920880" cy="6276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000"/>
              </a:spcAft>
              <a:defRPr/>
            </a:pPr>
            <a:r>
              <a:rPr lang="ru-RU" b="1" dirty="0">
                <a:solidFill>
                  <a:srgbClr val="FF0000"/>
                </a:solidFill>
                <a:ea typeface="Calibri"/>
                <a:cs typeface="Times New Roman"/>
              </a:rPr>
              <a:t>Игровое занятие во второй младшей группе по развитию речи «Идем в гости к лесным друзьям»</a:t>
            </a:r>
          </a:p>
          <a:p>
            <a:pPr lvl="0">
              <a:spcAft>
                <a:spcPts val="1000"/>
              </a:spcAft>
              <a:defRPr/>
            </a:pPr>
            <a:r>
              <a:rPr lang="ru-RU" b="1" dirty="0">
                <a:solidFill>
                  <a:srgbClr val="FF0000"/>
                </a:solidFill>
                <a:ea typeface="Calibri"/>
                <a:cs typeface="Times New Roman"/>
              </a:rPr>
              <a:t>Форма проведения: «экологический «</a:t>
            </a:r>
            <a:r>
              <a:rPr lang="ru-RU" b="1" dirty="0" err="1">
                <a:solidFill>
                  <a:srgbClr val="FF0000"/>
                </a:solidFill>
                <a:ea typeface="Calibri"/>
                <a:cs typeface="Times New Roman"/>
              </a:rPr>
              <a:t>сторисек</a:t>
            </a:r>
            <a:r>
              <a:rPr lang="ru-RU" b="1" dirty="0">
                <a:solidFill>
                  <a:srgbClr val="FF0000"/>
                </a:solidFill>
                <a:ea typeface="Calibri"/>
                <a:cs typeface="Times New Roman"/>
              </a:rPr>
              <a:t>»</a:t>
            </a:r>
          </a:p>
          <a:p>
            <a:pPr lvl="0" algn="just">
              <a:lnSpc>
                <a:spcPct val="115000"/>
              </a:lnSpc>
            </a:pPr>
            <a:r>
              <a:rPr lang="ru-RU" b="1" dirty="0">
                <a:solidFill>
                  <a:prstClr val="black"/>
                </a:solidFill>
              </a:rPr>
              <a:t>«Экологический «</a:t>
            </a:r>
            <a:r>
              <a:rPr lang="ru-RU" b="1" dirty="0" err="1">
                <a:solidFill>
                  <a:prstClr val="black"/>
                </a:solidFill>
              </a:rPr>
              <a:t>сторисек</a:t>
            </a:r>
            <a:r>
              <a:rPr lang="ru-RU" b="1" dirty="0">
                <a:solidFill>
                  <a:prstClr val="black"/>
                </a:solidFill>
              </a:rPr>
              <a:t>» </a:t>
            </a:r>
            <a:r>
              <a:rPr lang="ru-RU" dirty="0">
                <a:solidFill>
                  <a:prstClr val="black"/>
                </a:solidFill>
              </a:rPr>
              <a:t>(</a:t>
            </a:r>
            <a:r>
              <a:rPr lang="ru-RU" dirty="0">
                <a:solidFill>
                  <a:srgbClr val="333333"/>
                </a:solidFill>
                <a:ea typeface="Times New Roman"/>
                <a:cs typeface="Times New Roman"/>
              </a:rPr>
              <a:t>«мешок историй») – это интересный современный вариант такой традиционной формы работы с детьми, как «чтение вслух». Как выглядит «мешок историй»? Это настоящий полотняный мешок или рюкзачок, внутри которого находится хорошая иллюстрированная книга. Дополняют книгу мягкие игрушки, реквизит, научно-популярная, энциклопедическая литература по теме, аудиокассета или компакт-диск, дидактическая либо развивающая игра, и многое другое.</a:t>
            </a:r>
            <a:endParaRPr lang="ru-RU" sz="12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</a:pPr>
            <a:r>
              <a:rPr lang="ru-RU" dirty="0">
                <a:solidFill>
                  <a:srgbClr val="333333"/>
                </a:solidFill>
                <a:ea typeface="Times New Roman"/>
                <a:cs typeface="Times New Roman"/>
              </a:rPr>
              <a:t>Формат «экологического </a:t>
            </a:r>
            <a:r>
              <a:rPr lang="ru-RU" dirty="0" err="1">
                <a:solidFill>
                  <a:srgbClr val="333333"/>
                </a:solidFill>
                <a:ea typeface="Times New Roman"/>
                <a:cs typeface="Times New Roman"/>
              </a:rPr>
              <a:t>сторисека</a:t>
            </a:r>
            <a:r>
              <a:rPr lang="ru-RU" dirty="0">
                <a:solidFill>
                  <a:srgbClr val="333333"/>
                </a:solidFill>
                <a:ea typeface="Times New Roman"/>
                <a:cs typeface="Times New Roman"/>
              </a:rPr>
              <a:t>» предполагает выбор какой-либо детской экологической художественной книги для чтения вслух и подготовку комплекта методических материалов к этой книге, что, несомненно, поможет сделать чтение более интересным, а процесс усвоения экологических знаний - увлекательным. </a:t>
            </a:r>
          </a:p>
          <a:p>
            <a:pPr lvl="0" algn="just">
              <a:lnSpc>
                <a:spcPct val="115000"/>
              </a:lnSpc>
            </a:pPr>
            <a:r>
              <a:rPr lang="ru-RU" b="1" dirty="0">
                <a:solidFill>
                  <a:prstClr val="black"/>
                </a:solidFill>
                <a:ea typeface="Calibri"/>
                <a:cs typeface="Times New Roman"/>
              </a:rPr>
              <a:t>Программное содержание:</a:t>
            </a:r>
            <a:r>
              <a:rPr lang="ru-RU" dirty="0">
                <a:solidFill>
                  <a:prstClr val="black"/>
                </a:solidFill>
                <a:ea typeface="Calibri"/>
                <a:cs typeface="Times New Roman"/>
              </a:rPr>
              <a:t> </a:t>
            </a:r>
            <a:r>
              <a:rPr lang="ru-RU" dirty="0">
                <a:solidFill>
                  <a:prstClr val="black"/>
                </a:solidFill>
              </a:rPr>
              <a:t>Обогащать представление детей о дарах осени в лесу. Учить правильно называть предметы, их качества, цвет, величину, образовывать существительные с помощью суффиксов. Развивать умение описывать и классифицировать предметы, замечая характерные признаки. </a:t>
            </a:r>
            <a:endParaRPr lang="ru-RU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879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188640"/>
            <a:ext cx="7704856" cy="63955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defRPr/>
            </a:pPr>
            <a:r>
              <a:rPr lang="ru-RU" dirty="0">
                <a:solidFill>
                  <a:prstClr val="black"/>
                </a:solidFill>
              </a:rPr>
              <a:t>Учить работать с алгоритмами. Обогащать представления о росте и развитии ягод и грибов. Развивать воображение детей, внимание, память, мышление. Воспитывать бережное отношение и любовь к природе и животным, вызывать чувство радости от общения детей друг с другом.</a:t>
            </a:r>
            <a:endParaRPr lang="ru-RU" b="1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defRPr/>
            </a:pPr>
            <a:endParaRPr lang="ru-RU" sz="1200" b="1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algn="just">
              <a:spcAft>
                <a:spcPts val="1000"/>
              </a:spcAft>
              <a:defRPr/>
            </a:pPr>
            <a:r>
              <a:rPr lang="ru-RU" b="1" dirty="0">
                <a:solidFill>
                  <a:prstClr val="black"/>
                </a:solidFill>
              </a:rPr>
              <a:t>Краткое описание деятельности:</a:t>
            </a:r>
          </a:p>
          <a:p>
            <a:pPr lvl="0" algn="just">
              <a:spcAft>
                <a:spcPts val="100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Воспитатель вносит в группу «волшебный» мешочек, предлагает детям узнать о том, что же в нем хранится. Педагог достает из мешочка книгу стихов «Животные нашего леса», предлагает детям рассмотреть ее и прочитать. Далее, воспитатель читает стихи про зайца, медведя, белку, ежика, сопровождая чтение показом иллюстраций в книге.</a:t>
            </a:r>
          </a:p>
          <a:p>
            <a:pPr lvl="0" algn="just">
              <a:spcAft>
                <a:spcPts val="100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Затем, воспитатель снова обращает внимание детей на «волшебный» мешочек и предлагает узнать, что же еще там лежит. По желанию, дети выходят к педагогу и поочередно достают из мешочка игрушки, которые были персонажами стихотворений только-что прочитанных детям.</a:t>
            </a:r>
          </a:p>
          <a:p>
            <a:pPr lvl="0" algn="just">
              <a:spcAft>
                <a:spcPts val="100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Каждый герой стихотворения демонстрирует детям свое любимое лакомство: белка – белый гриб, заяц - чернику , медведь – малину, еж –  волнушку.  Дети, при помощи алгоритма, описывают  ягоды и грибы (что это -цвет, величина-составные части). Во время составления  детьми рассказа о грибах педагог сообщает дошкольникам о том, что до того, как грибы появляются в траве под </a:t>
            </a:r>
          </a:p>
        </p:txBody>
      </p:sp>
    </p:spTree>
    <p:extLst>
      <p:ext uri="{BB962C8B-B14F-4D97-AF65-F5344CB8AC3E}">
        <p14:creationId xmlns:p14="http://schemas.microsoft.com/office/powerpoint/2010/main" val="2346796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3212976"/>
            <a:ext cx="2592288" cy="19997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5187977"/>
            <a:ext cx="2171096" cy="1440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7" y="2636912"/>
            <a:ext cx="1935867" cy="2043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2690" y="5061043"/>
            <a:ext cx="1544960" cy="1544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636912"/>
            <a:ext cx="2160240" cy="21710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1043608" y="188640"/>
            <a:ext cx="7992888" cy="22878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00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разными деревьями, кустарниками или просто на полянке в траве, они «прячутся» под землей в своем домике – грибнице, который похож на большую подземную  паутину.</a:t>
            </a:r>
          </a:p>
          <a:p>
            <a:pPr lvl="0">
              <a:spcAft>
                <a:spcPts val="100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Составив рассказ про ягоды, педагог уточняет, что ягоды вырастают из семян, которые попадают в землю благодаря животным и ветру.</a:t>
            </a:r>
          </a:p>
          <a:p>
            <a:pPr lvl="0">
              <a:spcAft>
                <a:spcPts val="100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В конце деятельности животные играют с детьми в игру «У медведя во бору», затем, педагог проводит релаксацию.</a:t>
            </a:r>
          </a:p>
        </p:txBody>
      </p:sp>
    </p:spTree>
    <p:extLst>
      <p:ext uri="{BB962C8B-B14F-4D97-AF65-F5344CB8AC3E}">
        <p14:creationId xmlns:p14="http://schemas.microsoft.com/office/powerpoint/2010/main" val="2555869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770" y="148680"/>
            <a:ext cx="4007335" cy="2448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222" y="3140968"/>
            <a:ext cx="4038045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908720"/>
            <a:ext cx="3672408" cy="50201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16751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4149080"/>
            <a:ext cx="1504811" cy="22302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4132878"/>
            <a:ext cx="1431636" cy="22560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899592" y="53086"/>
            <a:ext cx="8064896" cy="5698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000"/>
              </a:spcAft>
              <a:defRPr/>
            </a:pPr>
            <a:r>
              <a:rPr lang="ru-RU" b="1" dirty="0">
                <a:solidFill>
                  <a:srgbClr val="FF0000"/>
                </a:solidFill>
                <a:ea typeface="Calibri"/>
                <a:cs typeface="Times New Roman"/>
              </a:rPr>
              <a:t>Игровые упражнения в старшей группе</a:t>
            </a:r>
          </a:p>
          <a:p>
            <a:pPr lvl="0">
              <a:spcAft>
                <a:spcPts val="1000"/>
              </a:spcAft>
              <a:defRPr/>
            </a:pPr>
            <a:r>
              <a:rPr lang="ru-RU" b="1" dirty="0">
                <a:solidFill>
                  <a:srgbClr val="FF0000"/>
                </a:solidFill>
                <a:ea typeface="Calibri"/>
                <a:cs typeface="Times New Roman"/>
              </a:rPr>
              <a:t>Форма проведения:  «экологический микрофон» </a:t>
            </a:r>
          </a:p>
          <a:p>
            <a:pPr lvl="0">
              <a:spcAft>
                <a:spcPts val="1000"/>
              </a:spcAft>
              <a:defRPr/>
            </a:pPr>
            <a:r>
              <a:rPr lang="ru-RU" b="1" dirty="0">
                <a:solidFill>
                  <a:srgbClr val="333333"/>
                </a:solidFill>
                <a:ea typeface="Times New Roman"/>
                <a:cs typeface="Times New Roman"/>
              </a:rPr>
              <a:t>«Экологический микрофон» </a:t>
            </a:r>
            <a:r>
              <a:rPr lang="ru-RU" dirty="0">
                <a:solidFill>
                  <a:srgbClr val="333333"/>
                </a:solidFill>
                <a:ea typeface="Times New Roman"/>
                <a:cs typeface="Times New Roman"/>
              </a:rPr>
              <a:t>- В ходе беседы дети вместе с воспитателем образуют круг и, передавая друг другу имитированный или игрушечный микрофон, высказывают свои мысли на заданную экологическую тему. Все высказывания детей принимаются, одобряются, однако не обсуждаются. В конце игры обобщаются все высказывания. Микрофон позволяет детям свободно выражать свои мысли и чувства. С помощью микрофона активизируются слабоактивные дети группы - «Говорит тот, у кого микрофон». Эта форма работы помогает формировать у детей осознанно-правильное отношение к природным явлениям и объектам, а так же развивает критическое мышление дошкольников.</a:t>
            </a:r>
            <a:endParaRPr lang="ru-RU" dirty="0">
              <a:ea typeface="Calibri"/>
              <a:cs typeface="Times New Roman"/>
            </a:endParaRPr>
          </a:p>
          <a:p>
            <a:pPr lvl="0">
              <a:spcAft>
                <a:spcPts val="1000"/>
              </a:spcAft>
              <a:defRPr/>
            </a:pPr>
            <a:r>
              <a:rPr lang="ru-RU" b="1" dirty="0"/>
              <a:t>Темы бесед «экологического микрофона»:</a:t>
            </a:r>
          </a:p>
          <a:p>
            <a:pPr marL="285750" lvl="0" indent="-285750">
              <a:spcAft>
                <a:spcPts val="1000"/>
              </a:spcAft>
              <a:buFontTx/>
              <a:buChar char="-"/>
              <a:defRPr/>
            </a:pPr>
            <a:r>
              <a:rPr lang="ru-RU" dirty="0"/>
              <a:t>«Растения – наши друзья!»</a:t>
            </a:r>
          </a:p>
          <a:p>
            <a:pPr marL="285750" lvl="0" indent="-285750">
              <a:spcAft>
                <a:spcPts val="1000"/>
              </a:spcAft>
              <a:buFontTx/>
              <a:buChar char="-"/>
              <a:defRPr/>
            </a:pPr>
            <a:r>
              <a:rPr lang="ru-RU" dirty="0"/>
              <a:t>«Для чего нужны комнатные растения?»</a:t>
            </a:r>
          </a:p>
          <a:p>
            <a:pPr marL="285750" lvl="0" indent="-285750">
              <a:spcAft>
                <a:spcPts val="1000"/>
              </a:spcAft>
              <a:buFontTx/>
              <a:buChar char="-"/>
              <a:defRPr/>
            </a:pPr>
            <a:r>
              <a:rPr lang="ru-RU" dirty="0"/>
              <a:t>«Откуда гриб «пришел?»</a:t>
            </a:r>
          </a:p>
          <a:p>
            <a:pPr marL="285750" lvl="0" indent="-285750">
              <a:spcAft>
                <a:spcPts val="1000"/>
              </a:spcAft>
              <a:buFontTx/>
              <a:buChar char="-"/>
              <a:defRPr/>
            </a:pPr>
            <a:r>
              <a:rPr lang="ru-RU" dirty="0"/>
              <a:t>«Зачем нам нужны ягоды?»</a:t>
            </a:r>
          </a:p>
        </p:txBody>
      </p:sp>
    </p:spTree>
    <p:extLst>
      <p:ext uri="{BB962C8B-B14F-4D97-AF65-F5344CB8AC3E}">
        <p14:creationId xmlns:p14="http://schemas.microsoft.com/office/powerpoint/2010/main" val="83340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33128" y="188640"/>
            <a:ext cx="7992888" cy="6294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000"/>
              </a:spcAft>
              <a:defRPr/>
            </a:pPr>
            <a:r>
              <a:rPr lang="ru-RU" b="1" dirty="0">
                <a:solidFill>
                  <a:srgbClr val="FF0000"/>
                </a:solidFill>
                <a:ea typeface="Calibri"/>
                <a:cs typeface="Times New Roman"/>
              </a:rPr>
              <a:t>Занятие по ознакомлению с окружающим миром в старшей группе «Овощи и фрукты – полезные продукты».</a:t>
            </a:r>
          </a:p>
          <a:p>
            <a:pPr lvl="0">
              <a:spcAft>
                <a:spcPts val="1000"/>
              </a:spcAft>
              <a:defRPr/>
            </a:pPr>
            <a:r>
              <a:rPr lang="ru-RU" b="1" dirty="0">
                <a:solidFill>
                  <a:srgbClr val="FF0000"/>
                </a:solidFill>
                <a:ea typeface="Calibri"/>
                <a:cs typeface="Times New Roman"/>
              </a:rPr>
              <a:t>Форма проведения: познавательно-исследовательская деятельность</a:t>
            </a:r>
          </a:p>
          <a:p>
            <a:pPr lvl="0" algn="just">
              <a:spcAft>
                <a:spcPts val="1000"/>
              </a:spcAft>
              <a:defRPr/>
            </a:pPr>
            <a:r>
              <a:rPr lang="ru-RU" b="1" dirty="0">
                <a:solidFill>
                  <a:prstClr val="black"/>
                </a:solidFill>
                <a:ea typeface="Calibri"/>
                <a:cs typeface="Times New Roman"/>
              </a:rPr>
              <a:t>Познавательно-исследовательская деятельность </a:t>
            </a:r>
            <a:r>
              <a:rPr lang="ru-RU" dirty="0">
                <a:solidFill>
                  <a:prstClr val="black"/>
                </a:solidFill>
                <a:ea typeface="Calibri"/>
                <a:cs typeface="Times New Roman"/>
              </a:rPr>
              <a:t>- </a:t>
            </a:r>
            <a:r>
              <a:rPr lang="ru-RU" dirty="0">
                <a:solidFill>
                  <a:prstClr val="black"/>
                </a:solidFill>
              </a:rPr>
              <a:t>это специально организованная деятельность, позволяющая ребенку под руководством педагога или самостоятельно добывать информацию и овладевать представлениями о том или ином предмете, объекте, физическом или природном явлении. </a:t>
            </a:r>
          </a:p>
          <a:p>
            <a:pPr lvl="0"/>
            <a:r>
              <a:rPr lang="ru-RU" b="1" dirty="0">
                <a:solidFill>
                  <a:prstClr val="black"/>
                </a:solidFill>
                <a:ea typeface="Calibri"/>
                <a:cs typeface="Times New Roman"/>
              </a:rPr>
              <a:t>Программное содержание:  </a:t>
            </a:r>
            <a:r>
              <a:rPr lang="ru-RU" dirty="0">
                <a:solidFill>
                  <a:prstClr val="black"/>
                </a:solidFill>
              </a:rPr>
              <a:t>Уточнять знания детей росте и развитии овощей и фруктов,  использовании их в пищу, о приготовлении овощных и фруктовых соков; познакомить с правилами обращения с кухонной техникой  и приборами; </a:t>
            </a:r>
          </a:p>
          <a:p>
            <a:pPr lvl="0"/>
            <a:r>
              <a:rPr lang="ru-RU" dirty="0">
                <a:solidFill>
                  <a:prstClr val="black"/>
                </a:solidFill>
              </a:rPr>
              <a:t>развивать умение самостоятельно сравнивать, обобщать, делать выводы, работать в команде; воспитывать у детей осознанное отношение к необходимости есть овощи и фрукты, чтобы противостоять болезням.  </a:t>
            </a:r>
          </a:p>
          <a:p>
            <a:pPr lvl="0" algn="just">
              <a:spcAft>
                <a:spcPts val="1000"/>
              </a:spcAft>
              <a:defRPr/>
            </a:pPr>
            <a:r>
              <a:rPr lang="ru-RU" b="1" dirty="0">
                <a:solidFill>
                  <a:prstClr val="black"/>
                </a:solidFill>
                <a:ea typeface="Calibri"/>
                <a:cs typeface="Times New Roman"/>
              </a:rPr>
              <a:t>Краткое описание деятельности: </a:t>
            </a:r>
            <a:r>
              <a:rPr lang="ru-RU" dirty="0">
                <a:solidFill>
                  <a:prstClr val="black"/>
                </a:solidFill>
                <a:ea typeface="Calibri"/>
                <a:cs typeface="Times New Roman"/>
              </a:rPr>
              <a:t> В начале занятия педагог провела с ребятами беседу, благодаря которой они вспомнили: откуда появляются овощи и фрукты, чем они  полезны для человека. Так же в ходе беседы выяснилось, что из овощей и фруктов делают различные соки, которые ребята очень любят пить. Далее, воспитатель предложила детям самостоятельно изготовить сок из разных продуктов.</a:t>
            </a:r>
            <a:endParaRPr lang="ru-RU" b="1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3122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335846"/>
            <a:ext cx="78488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1000"/>
              </a:spcAft>
              <a:defRPr/>
            </a:pPr>
            <a:r>
              <a:rPr lang="ru-RU" dirty="0" smtClean="0">
                <a:solidFill>
                  <a:prstClr val="black"/>
                </a:solidFill>
              </a:rPr>
              <a:t>Затем, при </a:t>
            </a:r>
            <a:r>
              <a:rPr lang="ru-RU" dirty="0">
                <a:solidFill>
                  <a:prstClr val="black"/>
                </a:solidFill>
              </a:rPr>
              <a:t>помощи очень полезного кухонного прибора – соковыжималки дети наблюдали, как появляется овощной и фруктовый сок, изучали его свойства. Они самостоятельно приготовили все ингредиенты – принесли овощи и фрукты, нарезали их дольками для исследования.</a:t>
            </a:r>
            <a:br>
              <a:rPr lang="ru-RU" dirty="0">
                <a:solidFill>
                  <a:prstClr val="black"/>
                </a:solidFill>
              </a:rPr>
            </a:br>
            <a:r>
              <a:rPr lang="ru-RU" dirty="0" smtClean="0">
                <a:solidFill>
                  <a:prstClr val="black"/>
                </a:solidFill>
              </a:rPr>
              <a:t>Ребята выяснили</a:t>
            </a:r>
            <a:r>
              <a:rPr lang="ru-RU" dirty="0">
                <a:solidFill>
                  <a:prstClr val="black"/>
                </a:solidFill>
              </a:rPr>
              <a:t>, что больше всего сока получается из помидор, и он называется томатный, а не «помидорный»! Самыми сладкими соками оказались морковный и яблочный. А картофельный сок совсем не горький.</a:t>
            </a:r>
            <a:br>
              <a:rPr lang="ru-RU" dirty="0">
                <a:solidFill>
                  <a:prstClr val="black"/>
                </a:solidFill>
              </a:rPr>
            </a:br>
            <a:r>
              <a:rPr lang="ru-RU" dirty="0">
                <a:solidFill>
                  <a:prstClr val="black"/>
                </a:solidFill>
              </a:rPr>
              <a:t>Если смешать яблоко, тыкву и морковку получается очень вкусный смешанный сок, а пюре от него – просто объедение!!!</a:t>
            </a:r>
            <a:br>
              <a:rPr lang="ru-RU" dirty="0">
                <a:solidFill>
                  <a:prstClr val="black"/>
                </a:solidFill>
              </a:rPr>
            </a:br>
            <a:r>
              <a:rPr lang="ru-RU" dirty="0">
                <a:solidFill>
                  <a:prstClr val="black"/>
                </a:solidFill>
              </a:rPr>
              <a:t>Ребята узнали, что все натуральные соки не прозрачные, они не похожи на те, которые продаются в магазине. Натуральные соки сладкие даже без сахара, они очень полезны для здоровья. В них много витаминов.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786090"/>
            <a:ext cx="5904656" cy="2888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381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97" y="188640"/>
            <a:ext cx="1675623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306" y="188640"/>
            <a:ext cx="1736725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88640"/>
            <a:ext cx="4056488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16" y="3826624"/>
            <a:ext cx="3513062" cy="29147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854725"/>
            <a:ext cx="3658881" cy="28899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5409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101889"/>
            <a:ext cx="7920880" cy="68275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000"/>
              </a:spcAft>
              <a:defRPr/>
            </a:pPr>
            <a:r>
              <a:rPr lang="ru-RU" b="1" dirty="0">
                <a:solidFill>
                  <a:srgbClr val="FF0000"/>
                </a:solidFill>
                <a:ea typeface="Calibri"/>
                <a:cs typeface="Times New Roman"/>
              </a:rPr>
              <a:t>Занятие по экологии в старшей группе «Подсолнух»</a:t>
            </a:r>
          </a:p>
          <a:p>
            <a:pPr lvl="0">
              <a:spcAft>
                <a:spcPts val="1000"/>
              </a:spcAft>
              <a:defRPr/>
            </a:pPr>
            <a:r>
              <a:rPr lang="ru-RU" b="1" dirty="0">
                <a:solidFill>
                  <a:srgbClr val="FF0000"/>
                </a:solidFill>
                <a:ea typeface="Calibri"/>
                <a:cs typeface="Times New Roman"/>
              </a:rPr>
              <a:t>Форма проведения: интегрированное занятие.</a:t>
            </a:r>
          </a:p>
          <a:p>
            <a:pPr lvl="0" algn="just">
              <a:spcAft>
                <a:spcPts val="1000"/>
              </a:spcAft>
              <a:defRPr/>
            </a:pPr>
            <a:r>
              <a:rPr lang="ru-RU" b="1" dirty="0">
                <a:solidFill>
                  <a:prstClr val="black"/>
                </a:solidFill>
                <a:ea typeface="Calibri"/>
                <a:cs typeface="Times New Roman"/>
              </a:rPr>
              <a:t>Программное содержание: </a:t>
            </a:r>
            <a:r>
              <a:rPr lang="ru-RU" dirty="0">
                <a:solidFill>
                  <a:prstClr val="black"/>
                </a:solidFill>
              </a:rPr>
              <a:t>Расширять представление детей о подсолнечнике, как о растении – его росте и развитии, познакомить с различной продукцией, которую из него производят; совершенствовать умение отвечать на вопросы, используя навыки объяснительной речи; развивать умение самостоятельно сравнивать, обобщать, делать выводы; способствовать формированию социального партнерства, желание действовать вместе со сверстниками, получая удовольствие от совместной деятельности.</a:t>
            </a:r>
          </a:p>
          <a:p>
            <a:pPr lvl="0" algn="just">
              <a:spcAft>
                <a:spcPts val="1000"/>
              </a:spcAft>
              <a:defRPr/>
            </a:pPr>
            <a:r>
              <a:rPr lang="ru-RU" b="1" dirty="0">
                <a:solidFill>
                  <a:prstClr val="black"/>
                </a:solidFill>
                <a:ea typeface="Calibri"/>
                <a:cs typeface="Times New Roman"/>
              </a:rPr>
              <a:t>Краткое описание деятельности: </a:t>
            </a:r>
          </a:p>
          <a:p>
            <a:pPr lvl="0" algn="just">
              <a:spcAft>
                <a:spcPts val="1000"/>
              </a:spcAft>
              <a:defRPr/>
            </a:pPr>
            <a:r>
              <a:rPr lang="ru-RU" dirty="0">
                <a:solidFill>
                  <a:prstClr val="black"/>
                </a:solidFill>
                <a:ea typeface="Calibri"/>
                <a:cs typeface="Times New Roman"/>
              </a:rPr>
              <a:t>Педагог предлагает детям отгадать загадку и узнать, о чем же пойдет речь сегодня на занятии. Затем, дети совместно с  воспитателем,  при помощи обучающей презентации рассуждают о том, как из маленького семечка растет и развивается подсолнух прежде чем стать красивым цветком со зрелыми семенами. Далее, при помощи интерактивной игры «Из чего это сделано?» педагог знакомит детей с продукцией – продуктами питания, лекарственными, косметологическими  средствами и т.д., которые производятся из семян подсолнечника.</a:t>
            </a:r>
          </a:p>
          <a:p>
            <a:pPr lvl="0" algn="just">
              <a:spcAft>
                <a:spcPts val="1000"/>
              </a:spcAft>
              <a:defRPr/>
            </a:pPr>
            <a:r>
              <a:rPr lang="ru-RU" dirty="0">
                <a:solidFill>
                  <a:prstClr val="black"/>
                </a:solidFill>
                <a:ea typeface="Calibri"/>
                <a:cs typeface="Times New Roman"/>
              </a:rPr>
              <a:t>После этого, дети делятся на подгруппы и рассматривают соцветия подсолнечника с созревшими семенами. Затем, педагог дает командам задание. Дети должны составить краткий описательный рассказ  о подсолнухе.</a:t>
            </a:r>
          </a:p>
        </p:txBody>
      </p:sp>
    </p:spTree>
    <p:extLst>
      <p:ext uri="{BB962C8B-B14F-4D97-AF65-F5344CB8AC3E}">
        <p14:creationId xmlns:p14="http://schemas.microsoft.com/office/powerpoint/2010/main" val="59607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71600" y="175846"/>
            <a:ext cx="7704856" cy="1923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 smtClean="0"/>
              <a:t>После того, как команды выполнили задание,  педагог обращает внимание детей на выпавшие из подсолнечника зрелые семена, интересуется у ребят, что с ними можно сделать? Выслушав все ответы, поддерживает предложения некоторых детей покормить этими семечками птиц в птичьем городке. А так же предлагает ребятам использовать семена для подделки.</a:t>
            </a:r>
          </a:p>
          <a:p>
            <a:r>
              <a:rPr lang="ru-RU" sz="1700" dirty="0" smtClean="0"/>
              <a:t>В конце занятия дети выполняют  аппликацию «Подсолнух» с использованием семян настоящего подсолнечника.</a:t>
            </a:r>
            <a:endParaRPr lang="ru-RU" sz="17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345" y="2177535"/>
            <a:ext cx="2548560" cy="20296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9601" y="2158364"/>
            <a:ext cx="3852428" cy="20488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051" y="4473771"/>
            <a:ext cx="4320480" cy="20758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0048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188640"/>
            <a:ext cx="7920880" cy="6273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000"/>
              </a:spcAft>
              <a:defRPr/>
            </a:pPr>
            <a:r>
              <a:rPr lang="ru-RU" b="1" dirty="0">
                <a:solidFill>
                  <a:srgbClr val="FF0000"/>
                </a:solidFill>
                <a:ea typeface="Calibri"/>
                <a:cs typeface="Times New Roman"/>
              </a:rPr>
              <a:t>Занятие по ознакомлению с окружающим миром  в старшей группе «В гости к </a:t>
            </a:r>
            <a:r>
              <a:rPr lang="ru-RU" b="1" dirty="0" err="1">
                <a:solidFill>
                  <a:srgbClr val="FF0000"/>
                </a:solidFill>
                <a:ea typeface="Calibri"/>
                <a:cs typeface="Times New Roman"/>
              </a:rPr>
              <a:t>Лесовичку</a:t>
            </a:r>
            <a:r>
              <a:rPr lang="ru-RU" b="1" dirty="0">
                <a:solidFill>
                  <a:srgbClr val="FF0000"/>
                </a:solidFill>
                <a:ea typeface="Calibri"/>
                <a:cs typeface="Times New Roman"/>
              </a:rPr>
              <a:t>»</a:t>
            </a:r>
          </a:p>
          <a:p>
            <a:pPr lvl="0">
              <a:spcAft>
                <a:spcPts val="1000"/>
              </a:spcAft>
              <a:defRPr/>
            </a:pPr>
            <a:r>
              <a:rPr lang="ru-RU" b="1" dirty="0">
                <a:solidFill>
                  <a:srgbClr val="FF0000"/>
                </a:solidFill>
                <a:ea typeface="Calibri"/>
                <a:cs typeface="Times New Roman"/>
              </a:rPr>
              <a:t>Форма проведения:  виртуальная экскурсия</a:t>
            </a:r>
          </a:p>
          <a:p>
            <a:pPr lvl="0" algn="just">
              <a:spcAft>
                <a:spcPts val="1000"/>
              </a:spcAft>
              <a:defRPr/>
            </a:pPr>
            <a:r>
              <a:rPr lang="ru-RU" b="1" dirty="0">
                <a:solidFill>
                  <a:srgbClr val="333333"/>
                </a:solidFill>
              </a:rPr>
              <a:t>Виртуальная</a:t>
            </a:r>
            <a:r>
              <a:rPr lang="ru-RU" dirty="0">
                <a:solidFill>
                  <a:srgbClr val="333333"/>
                </a:solidFill>
              </a:rPr>
              <a:t> </a:t>
            </a:r>
            <a:r>
              <a:rPr lang="ru-RU" b="1" dirty="0">
                <a:solidFill>
                  <a:srgbClr val="333333"/>
                </a:solidFill>
              </a:rPr>
              <a:t>экскурсия</a:t>
            </a:r>
            <a:r>
              <a:rPr lang="ru-RU" dirty="0">
                <a:solidFill>
                  <a:srgbClr val="333333"/>
                </a:solidFill>
              </a:rPr>
              <a:t> - это организационная форма образовательной деятельности, отличающаяся от реальной экскурсии виртуальным отображением реально существующих объектов. Виртуальная экскурсия в работе с дошкольниками позволяет получить визуальные сведения о местах недоступных для реального посещения, сэкономить время и средства</a:t>
            </a:r>
            <a:r>
              <a:rPr lang="ru-RU" dirty="0" smtClean="0">
                <a:solidFill>
                  <a:srgbClr val="333333"/>
                </a:solidFill>
              </a:rPr>
              <a:t>.</a:t>
            </a:r>
          </a:p>
          <a:p>
            <a:pPr lvl="0" algn="just">
              <a:spcAft>
                <a:spcPts val="1000"/>
              </a:spcAft>
              <a:defRPr/>
            </a:pPr>
            <a:r>
              <a:rPr lang="ru-RU" b="1" dirty="0" smtClean="0">
                <a:solidFill>
                  <a:srgbClr val="333333"/>
                </a:solidFill>
              </a:rPr>
              <a:t>Программное содержание: </a:t>
            </a:r>
            <a:r>
              <a:rPr lang="ru-RU" dirty="0" smtClean="0">
                <a:solidFill>
                  <a:srgbClr val="333333"/>
                </a:solidFill>
              </a:rPr>
              <a:t>Расширять знания о грибах и ягодах, особенностях внешнего вида, местах произрастания;  развивать познавательный интерес, внимание, память, мышление, восприятие; воспитывать бережное отношение к окружающей среде, закреплять правила безопасного поведения в природе.</a:t>
            </a:r>
          </a:p>
          <a:p>
            <a:pPr lvl="0" algn="just">
              <a:spcAft>
                <a:spcPts val="1000"/>
              </a:spcAft>
              <a:defRPr/>
            </a:pPr>
            <a:r>
              <a:rPr lang="ru-RU" b="1" dirty="0" smtClean="0">
                <a:solidFill>
                  <a:srgbClr val="333333"/>
                </a:solidFill>
              </a:rPr>
              <a:t>Краткое описание деятельности:</a:t>
            </a:r>
          </a:p>
          <a:p>
            <a:pPr lvl="0" algn="just">
              <a:spcAft>
                <a:spcPts val="1000"/>
              </a:spcAft>
              <a:defRPr/>
            </a:pPr>
            <a:r>
              <a:rPr lang="ru-RU" dirty="0" smtClean="0"/>
              <a:t>Педагог предлагает воспитанникам отправиться на прогулку в лес к их другу </a:t>
            </a:r>
            <a:r>
              <a:rPr lang="ru-RU" dirty="0" err="1" smtClean="0"/>
              <a:t>Лесовичку</a:t>
            </a:r>
            <a:r>
              <a:rPr lang="ru-RU" dirty="0" smtClean="0"/>
              <a:t>. «Придя» в лес, педагог с детьми повторяют правила поведения в лесу. Далее, они встречают </a:t>
            </a:r>
            <a:r>
              <a:rPr lang="ru-RU" dirty="0" err="1" smtClean="0"/>
              <a:t>Лесовичка</a:t>
            </a:r>
            <a:r>
              <a:rPr lang="ru-RU" dirty="0" smtClean="0"/>
              <a:t>, который предлагает прогуляться по тропинкам его «волшебного» леса, а  заодно проверить знания ребят о растениях, которые растут в его лесу.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0928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99592" y="332656"/>
            <a:ext cx="787267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err="1" smtClean="0"/>
              <a:t>Лесовичок</a:t>
            </a:r>
            <a:r>
              <a:rPr lang="ru-RU" dirty="0" smtClean="0"/>
              <a:t> приводит детей на ягодную полянку. Проверяет знания детей </a:t>
            </a:r>
          </a:p>
          <a:p>
            <a:pPr algn="just"/>
            <a:r>
              <a:rPr lang="ru-RU" dirty="0" smtClean="0"/>
              <a:t>о лесных ягодах: название, внешний вид, польза для человека и т.д. Затем, </a:t>
            </a:r>
          </a:p>
          <a:p>
            <a:pPr algn="just"/>
            <a:r>
              <a:rPr lang="ru-RU" dirty="0" err="1" smtClean="0"/>
              <a:t>Лесовичок</a:t>
            </a:r>
            <a:r>
              <a:rPr lang="ru-RU" dirty="0" smtClean="0"/>
              <a:t> предлагает детям узнать более подробную информацию о ягоде, которая им больше всего понравилась.</a:t>
            </a:r>
          </a:p>
          <a:p>
            <a:pPr algn="just"/>
            <a:r>
              <a:rPr lang="ru-RU" dirty="0" smtClean="0"/>
              <a:t>Далее, дети попадают на грибную полянку закрепляют знания о грибах. Аналогично ягодной полянке.</a:t>
            </a:r>
          </a:p>
          <a:p>
            <a:pPr algn="just"/>
            <a:r>
              <a:rPr lang="ru-RU" dirty="0" smtClean="0"/>
              <a:t>Затем, </a:t>
            </a:r>
            <a:r>
              <a:rPr lang="ru-RU" dirty="0" err="1" smtClean="0"/>
              <a:t>Лесовичок</a:t>
            </a:r>
            <a:r>
              <a:rPr lang="ru-RU" dirty="0" smtClean="0"/>
              <a:t> предлагает детям разделиться на подгруппы и выполнить его задание. Необходимо из кусочков </a:t>
            </a:r>
            <a:r>
              <a:rPr lang="ru-RU" dirty="0" err="1" smtClean="0"/>
              <a:t>пазла</a:t>
            </a:r>
            <a:r>
              <a:rPr lang="ru-RU" dirty="0" smtClean="0"/>
              <a:t> составить картинку «Ягодная полянка» и «Грибная полянка», составить рассказ по картинке.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850" y="3034183"/>
            <a:ext cx="2376264" cy="23285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906" y="2993126"/>
            <a:ext cx="2515358" cy="23285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4946" y="3717032"/>
            <a:ext cx="2997759" cy="23695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8441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632848" cy="50405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srgbClr val="C00000"/>
                </a:solidFill>
                <a:ea typeface="+mn-ea"/>
                <a:cs typeface="+mn-cs"/>
              </a:rPr>
              <a:t>ПЛАН РЕАЛИЗАЦИИ </a:t>
            </a:r>
            <a:r>
              <a:rPr lang="ru-RU" sz="2800" b="1" dirty="0">
                <a:solidFill>
                  <a:srgbClr val="C00000"/>
                </a:solidFill>
                <a:ea typeface="+mn-ea"/>
                <a:cs typeface="+mn-cs"/>
              </a:rPr>
              <a:t>ПРОЕКТА:</a:t>
            </a:r>
            <a:br>
              <a:rPr lang="ru-RU" sz="2800" b="1" dirty="0">
                <a:solidFill>
                  <a:srgbClr val="C00000"/>
                </a:solidFill>
                <a:ea typeface="+mn-ea"/>
                <a:cs typeface="+mn-cs"/>
              </a:rPr>
            </a:b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5227538"/>
              </p:ext>
            </p:extLst>
          </p:nvPr>
        </p:nvGraphicFramePr>
        <p:xfrm>
          <a:off x="755576" y="548680"/>
          <a:ext cx="8208912" cy="1224136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8208912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rgbClr val="C00000"/>
                          </a:solidFill>
                          <a:latin typeface="+mn-lt"/>
                        </a:rPr>
                        <a:t>II</a:t>
                      </a:r>
                      <a:r>
                        <a:rPr lang="ru-RU" sz="2400" b="1" dirty="0" smtClean="0">
                          <a:solidFill>
                            <a:srgbClr val="C00000"/>
                          </a:solidFill>
                          <a:latin typeface="+mn-lt"/>
                        </a:rPr>
                        <a:t> этап – основной</a:t>
                      </a:r>
                      <a:r>
                        <a:rPr lang="ru-RU" sz="2400" b="1" baseline="0" dirty="0" smtClean="0">
                          <a:solidFill>
                            <a:srgbClr val="C00000"/>
                          </a:solidFill>
                          <a:latin typeface="+mn-lt"/>
                        </a:rPr>
                        <a:t> (практический)</a:t>
                      </a:r>
                      <a:endParaRPr lang="ru-RU" sz="2400" b="1" dirty="0" smtClean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 Black" pitchFamily="34" charset="0"/>
                          <a:ea typeface="+mn-ea"/>
                          <a:cs typeface="+mn-cs"/>
                        </a:rPr>
                        <a:t>Содержание работы по реализации проекта с родителями: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55576" y="1844824"/>
            <a:ext cx="8208912" cy="4760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Aft>
                <a:spcPts val="1000"/>
              </a:spcAft>
              <a:buFontTx/>
              <a:buChar char="-"/>
              <a:defRPr/>
            </a:pPr>
            <a:r>
              <a:rPr lang="ru-RU" b="1" dirty="0"/>
              <a:t>Родительское собрание </a:t>
            </a:r>
          </a:p>
          <a:p>
            <a:pPr lvl="0">
              <a:spcAft>
                <a:spcPts val="1000"/>
              </a:spcAft>
              <a:defRPr/>
            </a:pPr>
            <a:r>
              <a:rPr lang="ru-RU" b="1" dirty="0"/>
              <a:t>Темы собраний: 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b="1" dirty="0"/>
              <a:t>«Воспитание экологической культуры детей старшего дошкольного возраста» (старшая группа)</a:t>
            </a:r>
          </a:p>
          <a:p>
            <a:pPr algn="just"/>
            <a:r>
              <a:rPr lang="ru-RU" b="1" dirty="0"/>
              <a:t>Цель:</a:t>
            </a:r>
            <a:r>
              <a:rPr lang="ru-RU" dirty="0"/>
              <a:t> Повышение уровня экологической компетентности родителей; формирование правил экологически грамотного взаимодействия с окружающей средой; повышение роли семьи в воспитании у детей любви к природе.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b="1" dirty="0"/>
              <a:t>«Я познаю мир» (младшая группа)</a:t>
            </a:r>
          </a:p>
          <a:p>
            <a:pPr lvl="0">
              <a:spcAft>
                <a:spcPts val="1000"/>
              </a:spcAft>
              <a:defRPr/>
            </a:pPr>
            <a:r>
              <a:rPr lang="ru-RU" b="1" dirty="0"/>
              <a:t>Цель: </a:t>
            </a:r>
            <a:r>
              <a:rPr lang="ru-RU" dirty="0"/>
              <a:t>Создать условия для сотрудничества воспитанников и их родителей, для их эмоционального и психологического сближения; повысить интерес родителей к экологическому образованию детей и экологии.</a:t>
            </a:r>
            <a:endParaRPr lang="ru-RU" b="1" dirty="0"/>
          </a:p>
          <a:p>
            <a:pPr marL="285750" lvl="0" indent="-285750">
              <a:spcAft>
                <a:spcPts val="1000"/>
              </a:spcAft>
              <a:buFontTx/>
              <a:buChar char="-"/>
              <a:defRPr/>
            </a:pPr>
            <a:r>
              <a:rPr lang="ru-RU" b="1" dirty="0" smtClean="0"/>
              <a:t>Папки-передвижки</a:t>
            </a:r>
          </a:p>
          <a:p>
            <a:pPr lvl="0">
              <a:spcAft>
                <a:spcPts val="1000"/>
              </a:spcAft>
              <a:defRPr/>
            </a:pPr>
            <a:r>
              <a:rPr lang="ru-RU" b="1" dirty="0" smtClean="0"/>
              <a:t>Темы: </a:t>
            </a:r>
            <a:r>
              <a:rPr lang="ru-RU" dirty="0" smtClean="0"/>
              <a:t>«Экологическое воспитание дошкольников», «С ребенком в лесу», «Детям о природе», «Овощи и фрукты – ценные продукты», «Съедобные и несъедобные грибы» и т. 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7780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99592" y="116632"/>
            <a:ext cx="7704856" cy="10515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Aft>
                <a:spcPts val="1000"/>
              </a:spcAft>
              <a:buFontTx/>
              <a:buChar char="-"/>
              <a:defRPr/>
            </a:pPr>
            <a:r>
              <a:rPr lang="ru-RU" b="1" dirty="0" smtClean="0"/>
              <a:t>Буклеты</a:t>
            </a:r>
          </a:p>
          <a:p>
            <a:pPr lvl="0">
              <a:spcAft>
                <a:spcPts val="1000"/>
              </a:spcAft>
              <a:defRPr/>
            </a:pPr>
            <a:r>
              <a:rPr lang="ru-RU" b="1" dirty="0" smtClean="0"/>
              <a:t>Темы: </a:t>
            </a:r>
            <a:r>
              <a:rPr lang="ru-RU" dirty="0" smtClean="0"/>
              <a:t>«Самые распространенные ядовитые грибы и ягоды», «Полезные рецепты», «Отравление ядовитыми растениями»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9310380"/>
              </p:ext>
            </p:extLst>
          </p:nvPr>
        </p:nvGraphicFramePr>
        <p:xfrm>
          <a:off x="899592" y="1268760"/>
          <a:ext cx="8136904" cy="64008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8136904"/>
              </a:tblGrid>
              <a:tr h="44222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 Black" pitchFamily="34" charset="0"/>
                          <a:ea typeface="+mn-ea"/>
                          <a:cs typeface="+mn-cs"/>
                        </a:rPr>
                        <a:t>Содержание работы по реализации проекта совместных мероприятий с воспитанниками и их родителями: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157091" y="1916832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1000"/>
              </a:spcAft>
              <a:defRPr/>
            </a:pPr>
            <a:r>
              <a:rPr lang="ru-RU" b="1" dirty="0">
                <a:solidFill>
                  <a:prstClr val="black"/>
                </a:solidFill>
              </a:rPr>
              <a:t>Фотогалерея «Что осенью родится, то зимою пригодится!»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955" y="2286164"/>
            <a:ext cx="7566979" cy="4383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1514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67744" y="292006"/>
            <a:ext cx="50922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Выставка творческих работ «Осенние фантазии»</a:t>
            </a:r>
            <a:endParaRPr lang="ru-RU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852832"/>
            <a:ext cx="2731187" cy="3529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638" y="767158"/>
            <a:ext cx="2835275" cy="370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767158"/>
            <a:ext cx="1763688" cy="17296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252" y="2780928"/>
            <a:ext cx="1450975" cy="19383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109" y="4648771"/>
            <a:ext cx="2111622" cy="20220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768" y="4898017"/>
            <a:ext cx="1834093" cy="17728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89638" y="4648771"/>
            <a:ext cx="2654850" cy="20220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08217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3754209"/>
              </p:ext>
            </p:extLst>
          </p:nvPr>
        </p:nvGraphicFramePr>
        <p:xfrm>
          <a:off x="1115616" y="1052737"/>
          <a:ext cx="7832879" cy="450798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7832879"/>
              </a:tblGrid>
              <a:tr h="57606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III</a:t>
                      </a: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этап – заключительный</a:t>
                      </a:r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Для педагогов: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 Выставка методической литературы и дидактических пособий по теме экологического воспитания дошкольников.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Цель: </a:t>
                      </a:r>
                      <a:r>
                        <a:rPr lang="ru-RU" sz="18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Организация методического обеспечения работы воспитателей дошкольного учреждения по ознакомлению дошкольников с миром природы, формированию экологической культуры дошкольников.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 «Ярмарка педагогических идей «Экологический бум. Инновационные подходы к экологическому образованию дошкольников»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Цель: Обобщение опыта работы педагогов и </a:t>
                      </a: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  <a:cs typeface="Calibri" pitchFamily="34" charset="0"/>
                        </a:rPr>
                        <a:t>реализация новых форм работы с дошкольниками</a:t>
                      </a: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dirty="0" smtClean="0">
                          <a:effectLst/>
                          <a:latin typeface="+mn-lt"/>
                          <a:ea typeface="Calibri"/>
                          <a:cs typeface="Calibri" pitchFamily="34" charset="0"/>
                        </a:rPr>
                        <a:t>по развитию экологических представлений.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627784" y="18864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ПЛАН РЕАЛИЗАЦИИ ПРОЕКТА:</a:t>
            </a:r>
            <a:br>
              <a:rPr lang="ru-RU" sz="2400" b="1" dirty="0">
                <a:solidFill>
                  <a:srgbClr val="C00000"/>
                </a:solidFill>
              </a:rPr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49432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5324873"/>
              </p:ext>
            </p:extLst>
          </p:nvPr>
        </p:nvGraphicFramePr>
        <p:xfrm>
          <a:off x="1043608" y="188640"/>
          <a:ext cx="7832879" cy="283464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7832879"/>
              </a:tblGrid>
              <a:tr h="576064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Для воспитанников: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 Проведение итоговых мероприятий по основным темам «Ягоды. Грибы» и «Осень золотая»: музыкальное развлечение «Дары осени» (средняя группа), спортивно-музыкальное развлечение «В гости к </a:t>
                      </a:r>
                      <a:r>
                        <a:rPr kumimoji="0" lang="ru-RU" sz="18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Лесовичку</a:t>
                      </a: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» (старшие группы), музыкальное развлечение «Щедрая осень» (подготовительные к школе группы).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 Пополнение предметно-развивающей среды по основным темам.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406049"/>
            <a:ext cx="2880320" cy="2776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382887"/>
            <a:ext cx="3528392" cy="27995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228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632848" cy="50405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srgbClr val="C00000"/>
                </a:solidFill>
                <a:ea typeface="+mn-ea"/>
                <a:cs typeface="+mn-cs"/>
              </a:rPr>
              <a:t>РЕЗУЛЬТАТЫ РЕАЛИЗАЦИИ </a:t>
            </a:r>
            <a:r>
              <a:rPr lang="ru-RU" sz="2800" b="1" dirty="0">
                <a:solidFill>
                  <a:srgbClr val="C00000"/>
                </a:solidFill>
                <a:ea typeface="+mn-ea"/>
                <a:cs typeface="+mn-cs"/>
              </a:rPr>
              <a:t>ПРОЕКТА:</a:t>
            </a:r>
            <a:br>
              <a:rPr lang="ru-RU" sz="2800" b="1" dirty="0">
                <a:solidFill>
                  <a:srgbClr val="C00000"/>
                </a:solidFill>
                <a:ea typeface="+mn-ea"/>
                <a:cs typeface="+mn-cs"/>
              </a:rPr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7665317"/>
              </p:ext>
            </p:extLst>
          </p:nvPr>
        </p:nvGraphicFramePr>
        <p:xfrm>
          <a:off x="1043608" y="548680"/>
          <a:ext cx="7848872" cy="5832648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7848872"/>
              </a:tblGrid>
              <a:tr h="583264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ПЕДАГОГИ: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- Освоение педагогами современных образовательных форм педагогической деятельности с дошкольниками.</a:t>
                      </a: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- Подбор и реализация в работе с дошкольниками младшего, среднего и старшего дошкольного возраста новых форм работы по развитию экологических представлений.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algn="just"/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- </a:t>
                      </a:r>
                      <a:r>
                        <a:rPr lang="ru-RU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Обеспечение образовательной деятельности методическим материалом: составление</a:t>
                      </a:r>
                      <a:r>
                        <a:rPr lang="ru-RU" sz="1800" b="1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картотеки бесед по теме роста и развития растений в форме «экологический микрофон», разработка конспектов занятий для разных возрастных групп по данному направлению работы.</a:t>
                      </a:r>
                    </a:p>
                    <a:p>
                      <a:pPr algn="just"/>
                      <a:endParaRPr lang="ru-RU" sz="1800" b="1" i="0" kern="1200" baseline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1800" b="1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Обогащение предметно-развивающей среды учреждения:</a:t>
                      </a:r>
                      <a:r>
                        <a:rPr lang="ru-RU" sz="1800" b="1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изготовление наглядного материала (таблицы)  «Рост и развитие растений», оформлены таблицы «Цепочка превращений» (подсолнух–семена-подсолнечное масло).</a:t>
                      </a: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807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632848" cy="50405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srgbClr val="C00000"/>
                </a:solidFill>
                <a:ea typeface="+mn-ea"/>
                <a:cs typeface="+mn-cs"/>
              </a:rPr>
              <a:t>РЕЗУЛЬТАТЫ РЕАЛИЗАЦИИ </a:t>
            </a:r>
            <a:r>
              <a:rPr lang="ru-RU" sz="2800" b="1" dirty="0">
                <a:solidFill>
                  <a:srgbClr val="C00000"/>
                </a:solidFill>
                <a:ea typeface="+mn-ea"/>
                <a:cs typeface="+mn-cs"/>
              </a:rPr>
              <a:t>ПРОЕКТА:</a:t>
            </a:r>
            <a:br>
              <a:rPr lang="ru-RU" sz="2800" b="1" dirty="0">
                <a:solidFill>
                  <a:srgbClr val="C00000"/>
                </a:solidFill>
                <a:ea typeface="+mn-ea"/>
                <a:cs typeface="+mn-cs"/>
              </a:rPr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3688818"/>
              </p:ext>
            </p:extLst>
          </p:nvPr>
        </p:nvGraphicFramePr>
        <p:xfrm>
          <a:off x="1115616" y="836712"/>
          <a:ext cx="7704856" cy="5112568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7704856"/>
              </a:tblGrid>
              <a:tr h="51125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ВОСПИТАННИКИ: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 Сформированы представления о росте и развитии растений, их пользе для человека.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 Развиваются исследовательские способности и познавательные умения у дошкольников.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 Формируются навыки сравнения, анализа, установления простейших причинно-следственные связей, обобщения и  классификации.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Созданы условия для познавательной активности детей.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 Повышение уровня экологической культуры, экологической грамотности, познавательной активности.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165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632848" cy="50405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srgbClr val="C00000"/>
                </a:solidFill>
                <a:ea typeface="+mn-ea"/>
                <a:cs typeface="+mn-cs"/>
              </a:rPr>
              <a:t>РЕЗУЛЬТАТЫ РЕАЛИЗАЦИИ </a:t>
            </a:r>
            <a:r>
              <a:rPr lang="ru-RU" sz="2800" b="1" dirty="0">
                <a:solidFill>
                  <a:srgbClr val="C00000"/>
                </a:solidFill>
                <a:ea typeface="+mn-ea"/>
                <a:cs typeface="+mn-cs"/>
              </a:rPr>
              <a:t>ПРОЕКТА:</a:t>
            </a:r>
            <a:br>
              <a:rPr lang="ru-RU" sz="2800" b="1" dirty="0">
                <a:solidFill>
                  <a:srgbClr val="C00000"/>
                </a:solidFill>
                <a:ea typeface="+mn-ea"/>
                <a:cs typeface="+mn-cs"/>
              </a:rPr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8223572"/>
              </p:ext>
            </p:extLst>
          </p:nvPr>
        </p:nvGraphicFramePr>
        <p:xfrm>
          <a:off x="1115616" y="836712"/>
          <a:ext cx="7704856" cy="5112568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7704856"/>
              </a:tblGrid>
              <a:tr h="51125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РОДИТЕЛИ: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 algn="just">
                        <a:buFontTx/>
                        <a:buChar char="-"/>
                      </a:pPr>
                      <a:r>
                        <a:rPr lang="ru-RU" sz="18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Повышение экологической культуры родителей воспитанников.</a:t>
                      </a:r>
                    </a:p>
                    <a:p>
                      <a:pPr marL="0" indent="0" algn="just">
                        <a:buFontTx/>
                        <a:buNone/>
                      </a:pPr>
                      <a:endParaRPr lang="ru-RU" sz="1800" b="1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algn="just">
                        <a:buFontTx/>
                        <a:buNone/>
                      </a:pPr>
                      <a:r>
                        <a:rPr lang="ru-RU" sz="18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Создано единое </a:t>
                      </a:r>
                      <a:r>
                        <a:rPr lang="ru-RU" sz="1800" b="1" i="0" u="none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воспитательно</a:t>
                      </a:r>
                      <a:r>
                        <a:rPr lang="ru-RU" sz="18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-образовательное пространство </a:t>
                      </a:r>
                      <a:r>
                        <a:rPr lang="ru-RU" sz="1800" b="1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ДОУ и семьи по экологическому воспитанию дошкольников.</a:t>
                      </a:r>
                    </a:p>
                    <a:p>
                      <a:pPr marL="0" indent="0" algn="just">
                        <a:buFontTx/>
                        <a:buNone/>
                      </a:pPr>
                      <a:endParaRPr lang="ru-RU" sz="1800" b="1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18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Участие семей в совместных экологических мероприятиях </a:t>
                      </a:r>
                      <a:r>
                        <a:rPr lang="ru-RU" sz="1800" b="1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разного уровня.</a:t>
                      </a:r>
                      <a:endParaRPr lang="ru-RU" b="1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3823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632848" cy="504056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srgbClr val="C00000"/>
                </a:solidFill>
                <a:ea typeface="+mn-ea"/>
                <a:cs typeface="+mn-cs"/>
              </a:rPr>
              <a:t>Список литературы:</a:t>
            </a:r>
            <a:r>
              <a:rPr lang="ru-RU" sz="2800" b="1" dirty="0">
                <a:solidFill>
                  <a:srgbClr val="C00000"/>
                </a:solidFill>
                <a:ea typeface="+mn-ea"/>
                <a:cs typeface="+mn-cs"/>
              </a:rPr>
              <a:t/>
            </a:r>
            <a:br>
              <a:rPr lang="ru-RU" sz="2800" b="1" dirty="0">
                <a:solidFill>
                  <a:srgbClr val="C00000"/>
                </a:solidFill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692696"/>
            <a:ext cx="777686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1. Белая </a:t>
            </a:r>
            <a:r>
              <a:rPr lang="ru-RU" dirty="0"/>
              <a:t>К.Ю. Методическая работа в ДОУ. Анализ, планирование, формы </a:t>
            </a:r>
          </a:p>
          <a:p>
            <a:r>
              <a:rPr lang="ru-RU" dirty="0"/>
              <a:t>и методы. Творческий центр. М., 2008. </a:t>
            </a:r>
            <a:endParaRPr lang="ru-RU" dirty="0" smtClean="0"/>
          </a:p>
          <a:p>
            <a:r>
              <a:rPr lang="ru-RU" dirty="0" smtClean="0"/>
              <a:t>2. Белая</a:t>
            </a:r>
            <a:r>
              <a:rPr lang="ru-RU" dirty="0"/>
              <a:t>, К. Ю. Организация инновационной деятельности в ДОО : методическое пособие / К. Ю. Белая. – Москва : ТЦ Сфера, 2017. </a:t>
            </a:r>
            <a:r>
              <a:rPr lang="ru-RU" dirty="0" smtClean="0"/>
              <a:t>(</a:t>
            </a:r>
            <a:r>
              <a:rPr lang="ru-RU" dirty="0"/>
              <a:t>Управление детским садом).</a:t>
            </a:r>
            <a:endParaRPr lang="ru-RU" dirty="0" smtClean="0"/>
          </a:p>
          <a:p>
            <a:r>
              <a:rPr lang="ru-RU" dirty="0" smtClean="0"/>
              <a:t>3. Бобылева </a:t>
            </a:r>
            <a:r>
              <a:rPr lang="ru-RU" dirty="0"/>
              <a:t>Л., Дупленко О. О программе экологического воспитания </a:t>
            </a:r>
            <a:r>
              <a:rPr lang="ru-RU" dirty="0" smtClean="0"/>
              <a:t>дошкольников </a:t>
            </a:r>
            <a:r>
              <a:rPr lang="ru-RU" dirty="0"/>
              <a:t>// Дошкольное </a:t>
            </a:r>
            <a:r>
              <a:rPr lang="ru-RU" dirty="0" smtClean="0"/>
              <a:t>воспитание,  </a:t>
            </a:r>
            <a:r>
              <a:rPr lang="ru-RU" dirty="0"/>
              <a:t>N </a:t>
            </a:r>
            <a:r>
              <a:rPr lang="ru-RU" dirty="0" smtClean="0"/>
              <a:t>7, 2005.</a:t>
            </a:r>
          </a:p>
          <a:p>
            <a:r>
              <a:rPr lang="ru-RU" dirty="0" smtClean="0"/>
              <a:t>4. </a:t>
            </a:r>
            <a:r>
              <a:rPr lang="ru-RU" dirty="0"/>
              <a:t>Лосев П.Н. Управление методической работой в современном ДОУ. – М.: ТЦ Сфера, 2005.  (Приложение к журналу “Управление ДОУ</a:t>
            </a:r>
            <a:r>
              <a:rPr lang="ru-RU" dirty="0" smtClean="0"/>
              <a:t>”)</a:t>
            </a:r>
          </a:p>
          <a:p>
            <a:r>
              <a:rPr lang="ru-RU" dirty="0" smtClean="0"/>
              <a:t>5. </a:t>
            </a:r>
            <a:r>
              <a:rPr lang="ru-RU" dirty="0"/>
              <a:t>Тимофеева, Л. Л. Современные формы организации детских видов деятельности : методическое пособие / Л. Л. Тимофеева. </a:t>
            </a:r>
            <a:r>
              <a:rPr lang="ru-RU"/>
              <a:t>– Москва : Центр педагогического образования, 2016. </a:t>
            </a:r>
            <a:endParaRPr lang="ru-RU" dirty="0" smtClean="0"/>
          </a:p>
          <a:p>
            <a:r>
              <a:rPr lang="ru-RU" dirty="0" smtClean="0"/>
              <a:t>5. </a:t>
            </a:r>
            <a:r>
              <a:rPr lang="ru-RU" dirty="0"/>
              <a:t>Проектная деятельность в детском саду : организация проектирования, конспекты проектов / авт.-сост. Т. В. </a:t>
            </a:r>
            <a:r>
              <a:rPr lang="ru-RU" dirty="0" err="1"/>
              <a:t>Гулидова</a:t>
            </a:r>
            <a:r>
              <a:rPr lang="ru-RU" dirty="0"/>
              <a:t>. – Волгоград : Учитель, 2017.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725332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1251</TotalTime>
  <Words>2742</Words>
  <Application>Microsoft Office PowerPoint</Application>
  <PresentationFormat>Экран (4:3)</PresentationFormat>
  <Paragraphs>225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«Что осенью родится, то зимою пригодится!»</vt:lpstr>
      <vt:lpstr>Презентация PowerPoint</vt:lpstr>
      <vt:lpstr>Презентация PowerPoint</vt:lpstr>
      <vt:lpstr>Презентация PowerPoint</vt:lpstr>
      <vt:lpstr>Презентация PowerPoint</vt:lpstr>
      <vt:lpstr>ПЛАН РЕАЛИЗАЦИИ ПРОЕКТА: </vt:lpstr>
      <vt:lpstr>ПЛАН РЕАЛИЗАЦИИ ПРОЕКТА: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ПЛАН РЕАЛИЗАЦИИ ПРОЕКТА: </vt:lpstr>
      <vt:lpstr>Презентация PowerPoint</vt:lpstr>
      <vt:lpstr>Презентация PowerPoint</vt:lpstr>
      <vt:lpstr>Презентация PowerPoint</vt:lpstr>
      <vt:lpstr>Презентация PowerPoint</vt:lpstr>
      <vt:lpstr>РЕЗУЛЬТАТЫ РЕАЛИЗАЦИИ ПРОЕКТА: </vt:lpstr>
      <vt:lpstr>РЕЗУЛЬТАТЫ РЕАЛИЗАЦИИ ПРОЕКТА: </vt:lpstr>
      <vt:lpstr>РЕЗУЛЬТАТЫ РЕАЛИЗАЦИИ ПРОЕКТА: </vt:lpstr>
      <vt:lpstr>Список литературы: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«Что осенью родится, то зимою пригодится!»</dc:title>
  <dc:creator>Admin</dc:creator>
  <cp:lastModifiedBy>Admin</cp:lastModifiedBy>
  <cp:revision>96</cp:revision>
  <dcterms:created xsi:type="dcterms:W3CDTF">2022-06-21T16:08:28Z</dcterms:created>
  <dcterms:modified xsi:type="dcterms:W3CDTF">2022-07-12T18:48:34Z</dcterms:modified>
</cp:coreProperties>
</file>