
<file path=[Content_Types].xml><?xml version="1.0" encoding="utf-8"?>
<Types xmlns="http://schemas.openxmlformats.org/package/2006/content-types">
  <Default ContentType="application/xml" Extension="xml"/>
  <Default ContentType="image/jpeg" Extension="jpeg"/>
  <Default ContentType="application/vnd.openxmlformats-package.relationships+xml" Extension="rels"/>
  <Override ContentType="application/vnd.openxmlformats-officedocument.presentationml.slideMaster+xml" PartName="/ppt/slideMasters/slideMaster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presentation.main+xml" PartName="/ppt/presentation.xml"/>
  <Override ContentType="application/vnd.openxmlformats-officedocument.presentationml.presProps+xml" PartName="/ppt/presProps1.xml"/>
  <Override ContentType="application/vnd.openxmlformats-officedocument.theme+xml" PartName="/ppt/theme/theme1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autoCompressPictures="0" strictFirstAndLastChars="0" saveSubsetFonts="1">
  <p:sldMasterIdLst>
    <p:sldMasterId id="2147483648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</p:sldIdLst>
  <p:sldSz cy="6858000" cx="9144000"/>
  <p:notesSz cx="6858000" cy="9144000"/>
  <p:defaultTextStyle>
    <a:defPPr lvl="0">
      <a:defRPr lang="ru-RU"/>
    </a:defPPr>
    <a:lvl1pPr defTabSz="914400" eaLnBrk="1" hangingPunct="1" latinLnBrk="0" lvl="0" marL="0" rtl="0" algn="l">
      <a:defRPr kern="1200" sz="1800">
        <a:solidFill>
          <a:schemeClr val="tx1"/>
        </a:solidFill>
        <a:latin typeface="+mn-lt"/>
        <a:ea typeface="+mn-ea"/>
        <a:cs typeface="+mn-cs"/>
      </a:defRPr>
    </a:lvl1pPr>
    <a:lvl2pPr defTabSz="914400" eaLnBrk="1" hangingPunct="1" latinLnBrk="0" lvl="1" marL="457200" rtl="0" algn="l">
      <a:defRPr kern="1200" sz="1800">
        <a:solidFill>
          <a:schemeClr val="tx1"/>
        </a:solidFill>
        <a:latin typeface="+mn-lt"/>
        <a:ea typeface="+mn-ea"/>
        <a:cs typeface="+mn-cs"/>
      </a:defRPr>
    </a:lvl2pPr>
    <a:lvl3pPr defTabSz="914400" eaLnBrk="1" hangingPunct="1" latinLnBrk="0" lvl="2" marL="914400" rtl="0" algn="l">
      <a:defRPr kern="1200" sz="1800">
        <a:solidFill>
          <a:schemeClr val="tx1"/>
        </a:solidFill>
        <a:latin typeface="+mn-lt"/>
        <a:ea typeface="+mn-ea"/>
        <a:cs typeface="+mn-cs"/>
      </a:defRPr>
    </a:lvl3pPr>
    <a:lvl4pPr defTabSz="914400" eaLnBrk="1" hangingPunct="1" latinLnBrk="0" lvl="3" marL="1371600" rtl="0" algn="l">
      <a:defRPr kern="1200" sz="1800">
        <a:solidFill>
          <a:schemeClr val="tx1"/>
        </a:solidFill>
        <a:latin typeface="+mn-lt"/>
        <a:ea typeface="+mn-ea"/>
        <a:cs typeface="+mn-cs"/>
      </a:defRPr>
    </a:lvl4pPr>
    <a:lvl5pPr defTabSz="914400" eaLnBrk="1" hangingPunct="1" latinLnBrk="0" lvl="4" marL="1828800" rtl="0" algn="l">
      <a:defRPr kern="1200" sz="1800">
        <a:solidFill>
          <a:schemeClr val="tx1"/>
        </a:solidFill>
        <a:latin typeface="+mn-lt"/>
        <a:ea typeface="+mn-ea"/>
        <a:cs typeface="+mn-cs"/>
      </a:defRPr>
    </a:lvl5pPr>
    <a:lvl6pPr defTabSz="914400" eaLnBrk="1" hangingPunct="1" latinLnBrk="0" lvl="5" marL="2286000" rtl="0" algn="l">
      <a:defRPr kern="1200" sz="1800">
        <a:solidFill>
          <a:schemeClr val="tx1"/>
        </a:solidFill>
        <a:latin typeface="+mn-lt"/>
        <a:ea typeface="+mn-ea"/>
        <a:cs typeface="+mn-cs"/>
      </a:defRPr>
    </a:lvl6pPr>
    <a:lvl7pPr defTabSz="914400" eaLnBrk="1" hangingPunct="1" latinLnBrk="0" lvl="6" marL="2743200" rtl="0" algn="l">
      <a:defRPr kern="1200" sz="1800">
        <a:solidFill>
          <a:schemeClr val="tx1"/>
        </a:solidFill>
        <a:latin typeface="+mn-lt"/>
        <a:ea typeface="+mn-ea"/>
        <a:cs typeface="+mn-cs"/>
      </a:defRPr>
    </a:lvl7pPr>
    <a:lvl8pPr defTabSz="914400" eaLnBrk="1" hangingPunct="1" latinLnBrk="0" lvl="7" marL="3200400" rtl="0" algn="l">
      <a:defRPr kern="1200" sz="1800">
        <a:solidFill>
          <a:schemeClr val="tx1"/>
        </a:solidFill>
        <a:latin typeface="+mn-lt"/>
        <a:ea typeface="+mn-ea"/>
        <a:cs typeface="+mn-cs"/>
      </a:defRPr>
    </a:lvl8pPr>
    <a:lvl9pPr defTabSz="914400" eaLnBrk="1" hangingPunct="1" latinLnBrk="0" lvl="8" marL="3657600" rtl="0" algn="l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1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/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presProps" Target="presProps1.xml"/><Relationship Id="rId3" Type="http://schemas.openxmlformats.org/officeDocument/2006/relationships/slideMaster" Target="slideMasters/slideMaster1.xml"/><Relationship Id="rId4" Type="http://schemas.openxmlformats.org/officeDocument/2006/relationships/slide" Target="slides/slide1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2" Type="http://schemas.openxmlformats.org/officeDocument/2006/relationships/slide" Target="slides/slide9.xml"/><Relationship Id="rId9" Type="http://schemas.openxmlformats.org/officeDocument/2006/relationships/slide" Target="slides/slide6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25.05.2021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paskha-verba-krashenki-risuno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79512" y="116632"/>
            <a:ext cx="87129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Муниципальное автономное дошкольное образовательное учреждение </a:t>
            </a:r>
          </a:p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детский сад №3 «Светлячок»  г. </a:t>
            </a:r>
            <a:r>
              <a:rPr lang="ru-RU" sz="1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Кировград</a:t>
            </a:r>
            <a:endParaRPr lang="ru-RU" sz="1200" b="1" dirty="0">
              <a:solidFill>
                <a:srgbClr val="00206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2060848"/>
            <a:ext cx="7632848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004620"/>
                </a:solidFill>
                <a:latin typeface="Times New Roman" pitchFamily="18" charset="0"/>
                <a:cs typeface="Times New Roman" pitchFamily="18" charset="0"/>
              </a:rPr>
              <a:t>Отчёт мероприятия 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Святая пасха!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28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 второй группе раннего возраста </a:t>
            </a:r>
            <a:br>
              <a:rPr lang="ru-RU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Смешарики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br>
              <a:rPr lang="ru-RU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ru-RU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</a:t>
            </a:r>
          </a:p>
          <a:p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</a:t>
            </a:r>
            <a: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воспитатель: Шляпникова Е.Ю.     </a:t>
            </a:r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603846657_32-p-zelenie-nezhnie-foni-dlya-prezentatsii-3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395536" y="476672"/>
            <a:ext cx="8280920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b="1" dirty="0" smtClean="0">
                <a:solidFill>
                  <a:srgbClr val="004620"/>
                </a:solidFill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sz="2000" dirty="0" smtClean="0">
                <a:solidFill>
                  <a:srgbClr val="004620"/>
                </a:solidFill>
                <a:latin typeface="Times New Roman" pitchFamily="18" charset="0"/>
                <a:cs typeface="Times New Roman" pitchFamily="18" charset="0"/>
              </a:rPr>
              <a:t>Приобщение детей раннего возраста к истокам русской народной культуры через организацию различных видов детской деятельности.</a:t>
            </a:r>
          </a:p>
          <a:p>
            <a:pPr>
              <a:lnSpc>
                <a:spcPct val="150000"/>
              </a:lnSpc>
            </a:pPr>
            <a:r>
              <a:rPr lang="ru-RU" sz="2400" b="1" dirty="0" smtClean="0">
                <a:solidFill>
                  <a:srgbClr val="004620"/>
                </a:solidFill>
                <a:latin typeface="Times New Roman" pitchFamily="18" charset="0"/>
                <a:cs typeface="Times New Roman" pitchFamily="18" charset="0"/>
              </a:rPr>
              <a:t>Задачи: 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ru-RU" sz="2000" dirty="0" smtClean="0">
                <a:solidFill>
                  <a:srgbClr val="004620"/>
                </a:solidFill>
                <a:latin typeface="Times New Roman" pitchFamily="18" charset="0"/>
                <a:cs typeface="Times New Roman" pitchFamily="18" charset="0"/>
              </a:rPr>
              <a:t> Развивать познавательную активность, любознательность детей через знакомство с историей и традициями православного праздника </a:t>
            </a:r>
            <a:r>
              <a:rPr lang="ru-RU" sz="2000" i="1" dirty="0" smtClean="0">
                <a:solidFill>
                  <a:srgbClr val="004620"/>
                </a:solidFill>
                <a:latin typeface="Times New Roman" pitchFamily="18" charset="0"/>
                <a:cs typeface="Times New Roman" pitchFamily="18" charset="0"/>
              </a:rPr>
              <a:t>«Пасха»</a:t>
            </a:r>
            <a:r>
              <a:rPr lang="ru-RU" sz="2000" dirty="0" smtClean="0">
                <a:solidFill>
                  <a:srgbClr val="00462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ru-RU" sz="2000" dirty="0" smtClean="0">
                <a:solidFill>
                  <a:srgbClr val="004620"/>
                </a:solidFill>
                <a:latin typeface="Times New Roman" pitchFamily="18" charset="0"/>
                <a:cs typeface="Times New Roman" pitchFamily="18" charset="0"/>
              </a:rPr>
              <a:t> Прививать уважение и любовь к православным традициям своего народа, воспитывать нравственные и эстетические чувства;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ru-RU" sz="2000" dirty="0" smtClean="0">
                <a:solidFill>
                  <a:srgbClr val="004620"/>
                </a:solidFill>
                <a:latin typeface="Times New Roman" pitchFamily="18" charset="0"/>
                <a:cs typeface="Times New Roman" pitchFamily="18" charset="0"/>
              </a:rPr>
              <a:t> Пробудить эмоциональную отзывчивость;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ru-RU" sz="2000" dirty="0" smtClean="0">
                <a:solidFill>
                  <a:srgbClr val="004620"/>
                </a:solidFill>
                <a:latin typeface="Times New Roman" pitchFamily="18" charset="0"/>
                <a:cs typeface="Times New Roman" pitchFamily="18" charset="0"/>
              </a:rPr>
              <a:t> Создать условия для реализации творческой деятельности.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Рисунок 6" descr="1603846657_32-p-zelenie-nezhnie-foni-dlya-prezentatsii-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79512" y="404664"/>
            <a:ext cx="8784976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b="1" dirty="0" smtClean="0">
                <a:solidFill>
                  <a:srgbClr val="004620"/>
                </a:solidFill>
                <a:latin typeface="Times New Roman" pitchFamily="18" charset="0"/>
                <a:cs typeface="Times New Roman" pitchFamily="18" charset="0"/>
              </a:rPr>
              <a:t>Актуальность: </a:t>
            </a:r>
          </a:p>
          <a:p>
            <a:pPr algn="just">
              <a:lnSpc>
                <a:spcPct val="150000"/>
              </a:lnSpc>
            </a:pPr>
            <a:r>
              <a:rPr lang="ru-RU" sz="2000" dirty="0" smtClean="0">
                <a:solidFill>
                  <a:srgbClr val="004620"/>
                </a:solidFill>
                <a:latin typeface="Times New Roman" pitchFamily="18" charset="0"/>
                <a:cs typeface="Times New Roman" pitchFamily="18" charset="0"/>
              </a:rPr>
              <a:t>       Всем известно, что впечатления детства глубоки, неизгладимы в памяти человека. Народная культура является действенным средством познавательного, нравственного и эстетического развития детей.</a:t>
            </a:r>
          </a:p>
          <a:p>
            <a:pPr algn="just">
              <a:lnSpc>
                <a:spcPct val="150000"/>
              </a:lnSpc>
            </a:pPr>
            <a:r>
              <a:rPr lang="ru-RU" sz="2000" dirty="0" smtClean="0">
                <a:solidFill>
                  <a:srgbClr val="004620"/>
                </a:solidFill>
                <a:latin typeface="Times New Roman" pitchFamily="18" charset="0"/>
                <a:cs typeface="Times New Roman" pitchFamily="18" charset="0"/>
              </a:rPr>
              <a:t>       Русский народ не должен терять своего нравственного авторитета.</a:t>
            </a:r>
          </a:p>
          <a:p>
            <a:pPr algn="just">
              <a:lnSpc>
                <a:spcPct val="150000"/>
              </a:lnSpc>
            </a:pPr>
            <a:r>
              <a:rPr lang="ru-RU" sz="2000" dirty="0" smtClean="0">
                <a:solidFill>
                  <a:srgbClr val="004620"/>
                </a:solidFill>
                <a:latin typeface="Times New Roman" pitchFamily="18" charset="0"/>
                <a:cs typeface="Times New Roman" pitchFamily="18" charset="0"/>
              </a:rPr>
              <a:t>       Мы не должны забывать о своем культурном прошлом.</a:t>
            </a:r>
          </a:p>
          <a:p>
            <a:pPr algn="just">
              <a:lnSpc>
                <a:spcPct val="150000"/>
              </a:lnSpc>
            </a:pPr>
            <a:r>
              <a:rPr lang="ru-RU" sz="2000" dirty="0" smtClean="0">
                <a:solidFill>
                  <a:srgbClr val="004620"/>
                </a:solidFill>
                <a:latin typeface="Times New Roman" pitchFamily="18" charset="0"/>
                <a:cs typeface="Times New Roman" pitchFamily="18" charset="0"/>
              </a:rPr>
              <a:t>       Знакомя детей с народными обрядовыми праздниками, тем самым приобщаем их к общечеловеческим нравственным ценностям.</a:t>
            </a:r>
          </a:p>
          <a:p>
            <a:pPr algn="just">
              <a:lnSpc>
                <a:spcPct val="150000"/>
              </a:lnSpc>
            </a:pPr>
            <a:r>
              <a:rPr lang="ru-RU" sz="2000" dirty="0" smtClean="0">
                <a:solidFill>
                  <a:srgbClr val="004620"/>
                </a:solidFill>
                <a:latin typeface="Times New Roman" pitchFamily="18" charset="0"/>
                <a:cs typeface="Times New Roman" pitchFamily="18" charset="0"/>
              </a:rPr>
              <a:t>       Общение с народной культурой облагораживает, делает человека мягким, чутким, добрым, мудрым.</a:t>
            </a:r>
            <a:endParaRPr lang="ru-RU" sz="2000" dirty="0">
              <a:solidFill>
                <a:srgbClr val="00462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Рисунок 6" descr="1603846657_32-p-zelenie-nezhnie-foni-dlya-prezentatsii-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Рисунок 8" descr="IMG_20210504_154633.jpg"/>
          <p:cNvPicPr>
            <a:picLocks noChangeAspect="1"/>
          </p:cNvPicPr>
          <p:nvPr/>
        </p:nvPicPr>
        <p:blipFill>
          <a:blip r:embed="rId3" cstate="print"/>
          <a:srcRect l="11518" r="4607"/>
          <a:stretch>
            <a:fillRect/>
          </a:stretch>
        </p:blipFill>
        <p:spPr>
          <a:xfrm>
            <a:off x="179513" y="1628800"/>
            <a:ext cx="2520280" cy="41318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4" name="Рисунок 23" descr="IMG_20210504_085950.jpg"/>
          <p:cNvPicPr>
            <a:picLocks noChangeAspect="1"/>
          </p:cNvPicPr>
          <p:nvPr/>
        </p:nvPicPr>
        <p:blipFill>
          <a:blip r:embed="rId4" cstate="print"/>
          <a:srcRect l="2302" t="91" r="2180"/>
          <a:stretch>
            <a:fillRect/>
          </a:stretch>
        </p:blipFill>
        <p:spPr>
          <a:xfrm>
            <a:off x="6084168" y="1628800"/>
            <a:ext cx="2848025" cy="41726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6" name="Прямоугольник 25"/>
          <p:cNvSpPr/>
          <p:nvPr/>
        </p:nvSpPr>
        <p:spPr>
          <a:xfrm>
            <a:off x="2771800" y="980728"/>
            <a:ext cx="3384376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Нам зима-то надоела</a:t>
            </a:r>
          </a:p>
          <a:p>
            <a:pPr>
              <a:lnSpc>
                <a:spcPct val="150000"/>
              </a:lnSpc>
            </a:pP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Всю солому переела</a:t>
            </a:r>
          </a:p>
          <a:p>
            <a:pPr>
              <a:lnSpc>
                <a:spcPct val="150000"/>
              </a:lnSpc>
            </a:pP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Надо веснушку нам звать</a:t>
            </a:r>
          </a:p>
          <a:p>
            <a:pPr>
              <a:lnSpc>
                <a:spcPct val="150000"/>
              </a:lnSpc>
            </a:pP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Весну кликать-выкликать.</a:t>
            </a:r>
          </a:p>
          <a:p>
            <a:pPr>
              <a:lnSpc>
                <a:spcPct val="150000"/>
              </a:lnSpc>
            </a:pP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Звонко капают капели</a:t>
            </a:r>
          </a:p>
          <a:p>
            <a:pPr>
              <a:lnSpc>
                <a:spcPct val="150000"/>
              </a:lnSpc>
            </a:pP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Возле нашего окна.</a:t>
            </a:r>
          </a:p>
          <a:p>
            <a:pPr>
              <a:lnSpc>
                <a:spcPct val="150000"/>
              </a:lnSpc>
            </a:pP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Птицы весело запели,</a:t>
            </a:r>
          </a:p>
          <a:p>
            <a:pPr>
              <a:lnSpc>
                <a:spcPct val="150000"/>
              </a:lnSpc>
            </a:pP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гости </a:t>
            </a:r>
            <a:r>
              <a:rPr lang="ru-RU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Пасха к нам пришла!</a:t>
            </a:r>
            <a:endParaRPr lang="ru-RU" sz="2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Рисунок 6" descr="1603846657_32-p-zelenie-nezhnie-foni-dlya-prezentatsii-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Рисунок 7" descr="IMG_20210504_09302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1700808"/>
            <a:ext cx="3579862" cy="47731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 descr="IMG_20210504_09350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88024" y="1772816"/>
            <a:ext cx="3510389" cy="46805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Прямоугольник 10"/>
          <p:cNvSpPr/>
          <p:nvPr/>
        </p:nvSpPr>
        <p:spPr>
          <a:xfrm>
            <a:off x="1907704" y="692696"/>
            <a:ext cx="4854983" cy="5799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Готовим кастрюльку для варки яиц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Рисунок 6" descr="1603846657_32-p-zelenie-nezhnie-foni-dlya-prezentatsii-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" name="Рисунок 13" descr="IMG_20210430_092604.jpg"/>
          <p:cNvPicPr>
            <a:picLocks noChangeAspect="1"/>
          </p:cNvPicPr>
          <p:nvPr/>
        </p:nvPicPr>
        <p:blipFill>
          <a:blip r:embed="rId3" cstate="print"/>
          <a:srcRect b="15285"/>
          <a:stretch>
            <a:fillRect/>
          </a:stretch>
        </p:blipFill>
        <p:spPr>
          <a:xfrm>
            <a:off x="3779912" y="908720"/>
            <a:ext cx="3816424" cy="28656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" name="Рисунок 14" descr="IMG_20210430_092209 (1).jpg"/>
          <p:cNvPicPr>
            <a:picLocks noChangeAspect="1"/>
          </p:cNvPicPr>
          <p:nvPr/>
        </p:nvPicPr>
        <p:blipFill>
          <a:blip r:embed="rId4" cstate="print"/>
          <a:srcRect r="15296" b="15285"/>
          <a:stretch>
            <a:fillRect/>
          </a:stretch>
        </p:blipFill>
        <p:spPr>
          <a:xfrm>
            <a:off x="179512" y="260648"/>
            <a:ext cx="2651485" cy="19888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6" name="Рисунок 15" descr="IMG_20210509_114726 (1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9512" y="2492896"/>
            <a:ext cx="2592288" cy="39712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7" name="Рисунок 16" descr="IMG_20210430_092217.jpg"/>
          <p:cNvPicPr>
            <a:picLocks noChangeAspect="1"/>
          </p:cNvPicPr>
          <p:nvPr/>
        </p:nvPicPr>
        <p:blipFill>
          <a:blip r:embed="rId6" cstate="print"/>
          <a:srcRect l="21958" r="9759" b="13025"/>
          <a:stretch>
            <a:fillRect/>
          </a:stretch>
        </p:blipFill>
        <p:spPr>
          <a:xfrm>
            <a:off x="3193750" y="4149080"/>
            <a:ext cx="2386362" cy="22797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2" name="Рисунок 21" descr="IMG_20210430_092535.jpg"/>
          <p:cNvPicPr>
            <a:picLocks noChangeAspect="1"/>
          </p:cNvPicPr>
          <p:nvPr/>
        </p:nvPicPr>
        <p:blipFill>
          <a:blip r:embed="rId7" cstate="print"/>
          <a:srcRect t="6996"/>
          <a:stretch>
            <a:fillRect/>
          </a:stretch>
        </p:blipFill>
        <p:spPr>
          <a:xfrm>
            <a:off x="6228184" y="4005064"/>
            <a:ext cx="1944216" cy="24109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9" name="Прямоугольник 18"/>
          <p:cNvSpPr/>
          <p:nvPr/>
        </p:nvSpPr>
        <p:spPr>
          <a:xfrm>
            <a:off x="3419872" y="116632"/>
            <a:ext cx="447641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Оформление-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покрываем яички 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разноцветными наклейками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Рисунок 6" descr="1603846657_32-p-zelenie-nezhnie-foni-dlya-prezentatsii-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Рисунок 5" descr="IMG_20210430_091825.jpg"/>
          <p:cNvPicPr>
            <a:picLocks noChangeAspect="1"/>
          </p:cNvPicPr>
          <p:nvPr/>
        </p:nvPicPr>
        <p:blipFill>
          <a:blip r:embed="rId3" cstate="print"/>
          <a:srcRect l="18171" t="24228" r="545"/>
          <a:stretch>
            <a:fillRect/>
          </a:stretch>
        </p:blipFill>
        <p:spPr>
          <a:xfrm>
            <a:off x="3419872" y="1196752"/>
            <a:ext cx="5536801" cy="44751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Прямоугольник 10"/>
          <p:cNvSpPr/>
          <p:nvPr/>
        </p:nvSpPr>
        <p:spPr>
          <a:xfrm>
            <a:off x="251520" y="1484784"/>
            <a:ext cx="432048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Принесла яичко </a:t>
            </a:r>
          </a:p>
          <a:p>
            <a:pPr>
              <a:lnSpc>
                <a:spcPct val="150000"/>
              </a:lnSpc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золотая птичка</a:t>
            </a:r>
          </a:p>
          <a:p>
            <a:pPr>
              <a:lnSpc>
                <a:spcPct val="150000"/>
              </a:lnSpc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Мы с яичком поиграем,</a:t>
            </a:r>
          </a:p>
          <a:p>
            <a:pPr>
              <a:lnSpc>
                <a:spcPct val="150000"/>
              </a:lnSpc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Мы яичко покатаем,</a:t>
            </a:r>
          </a:p>
          <a:p>
            <a:pPr>
              <a:lnSpc>
                <a:spcPct val="150000"/>
              </a:lnSpc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Покатаем, не съедим</a:t>
            </a:r>
          </a:p>
          <a:p>
            <a:pPr>
              <a:lnSpc>
                <a:spcPct val="150000"/>
              </a:lnSpc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Мы яичко отдадим.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Рисунок 6" descr="1603846657_32-p-zelenie-nezhnie-foni-dlya-prezentatsii-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 descr="IMG_20210430_13540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1916832"/>
            <a:ext cx="2643758" cy="35250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IMG_20210430_13522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36196" y="1916832"/>
            <a:ext cx="2556283" cy="34083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Прямоугольник 7"/>
          <p:cNvSpPr/>
          <p:nvPr/>
        </p:nvSpPr>
        <p:spPr>
          <a:xfrm>
            <a:off x="2987824" y="764704"/>
            <a:ext cx="3384376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Святая пасха!</a:t>
            </a:r>
          </a:p>
          <a:p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Словно яркая раскраска,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 нам домой, явилась пасха.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Принесла в своём лукошке,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Яйца, булочки, лепёшки,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Пироги, блины и чай.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Пасху весело встречай!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Рисунок 6" descr="1603846657_32-p-zelenie-nezhnie-foni-dlya-prezentatsii-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 descr="IMG_20210504_13265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5616" y="1412776"/>
            <a:ext cx="6780245" cy="50851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Прямоугольник 5"/>
          <p:cNvSpPr/>
          <p:nvPr/>
        </p:nvSpPr>
        <p:spPr>
          <a:xfrm>
            <a:off x="1187624" y="548680"/>
            <a:ext cx="69521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Выставка мини – музея </a:t>
            </a:r>
            <a:r>
              <a:rPr lang="ru-RU" sz="28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Пасхальное чудо</a:t>
            </a:r>
            <a:r>
              <a:rPr lang="ru-RU" sz="28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