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4630400" cy="8229600"/>
  <p:notesSz cx="8229600" cy="14630400"/>
  <p:embeddedFontLst>
    <p:embeddedFont>
      <p:font typeface="Alexandria"/>
      <p:regular r:id="rId17"/>
    </p:embeddedFont>
    <p:embeddedFont>
      <p:font typeface="Alexandria"/>
      <p:regular r:id="rId18"/>
    </p:embeddedFont>
    <p:embeddedFont>
      <p:font typeface="Nobile"/>
      <p:regular r:id="rId19"/>
    </p:embeddedFont>
    <p:embeddedFont>
      <p:font typeface="Nobile"/>
      <p:regular r:id="rId20"/>
    </p:embeddedFont>
    <p:embeddedFont>
      <p:font typeface="Nobile"/>
      <p:regular r:id="rId21"/>
    </p:embeddedFont>
    <p:embeddedFont>
      <p:font typeface="Nobile"/>
      <p:regular r:id="rId22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7" Type="http://schemas.openxmlformats.org/officeDocument/2006/relationships/font" Target="fonts/font1.fntdata"/><Relationship Id="rId18" Type="http://schemas.openxmlformats.org/officeDocument/2006/relationships/font" Target="fonts/font2.fntdata"/><Relationship Id="rId19" Type="http://schemas.openxmlformats.org/officeDocument/2006/relationships/font" Target="fonts/font3.fntdata"/><Relationship Id="rId20" Type="http://schemas.openxmlformats.org/officeDocument/2006/relationships/font" Target="fonts/font4.fntdata"/><Relationship Id="rId21" Type="http://schemas.openxmlformats.org/officeDocument/2006/relationships/font" Target="fonts/font5.fntdata"/><Relationship Id="rId22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8-1.pn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9-1.pn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0-1.pn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11-1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73E6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F9FF"/>
          </a:solidFill>
          <a:ln/>
        </p:spPr>
      </p:sp>
      <p:pic>
        <p:nvPicPr>
          <p:cNvPr id="4" name="Image 0" descr="preencoded.png">
            <a:hlinkClick r:id="rId2" tooltip="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slideLayout" Target="../slideLayouts/slideLayout6.xml"/><Relationship Id="rId6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7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slideLayout" Target="../slideLayouts/slideLayout8.xml"/><Relationship Id="rId6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9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872978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Решение простых уравнений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6280190" y="4630698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 этом уроке мы изучим основы решения простых уравнений, используя интересные игры и примеры.</a:t>
            </a:r>
            <a:endParaRPr lang="en-US" sz="17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72141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Цель урока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997166"/>
            <a:ext cx="536698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Познакомиться с понятием уравнения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57831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Изучить элементы уравнения: неизвестное, коэффициент, знак равенства.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599521" y="3997166"/>
            <a:ext cx="5381506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Научиться решать простые уравнения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599521" y="457831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Углубить понимание математических операций и их применения в уравнениях.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92535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Определение уравнения и его элементов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93822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85123" y="3023235"/>
            <a:ext cx="12763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293822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Уравнение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3428643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Математическое выражение, которое устанавливает равенство между двумя выражениями.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685467" y="293822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841081" y="3023235"/>
            <a:ext cx="19907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22583" y="293822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Неизвестное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422583" y="3428643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Величина, которую нужно найти. Обозначается буквой.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572512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948690" y="5810131"/>
            <a:ext cx="20038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57251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Коэффициент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0906" y="6215539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Число, которое умножается на неизвестное.</a:t>
            </a:r>
            <a:endParaRPr lang="en-US" sz="1750" dirty="0"/>
          </a:p>
        </p:txBody>
      </p:sp>
      <p:sp>
        <p:nvSpPr>
          <p:cNvPr id="16" name="Shape 13"/>
          <p:cNvSpPr/>
          <p:nvPr/>
        </p:nvSpPr>
        <p:spPr>
          <a:xfrm>
            <a:off x="4685467" y="572512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4839057" y="5810131"/>
            <a:ext cx="20312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4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5422583" y="572512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Знак равенства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5422583" y="6215539"/>
            <a:ext cx="2927747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Символ, который показывает, что выражения равны.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720090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Основные правила решения простых уравнений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18658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14624" y="342102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Перенос членов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14624" y="3911441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Чтобы перенести член уравнения из одной части в другую, нужно изменить его знак.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867" y="3186589"/>
            <a:ext cx="3664863" cy="2410897"/>
          </a:xfrm>
          <a:prstGeom prst="roundRect">
            <a:avLst>
              <a:gd name="adj" fmla="val 3952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406301" y="342102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Упрощение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06301" y="3911441"/>
            <a:ext cx="319599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Сведите подобные члены в уравнении, чтобы получить более простое выражение.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824299"/>
            <a:ext cx="7556421" cy="1685092"/>
          </a:xfrm>
          <a:prstGeom prst="roundRect">
            <a:avLst>
              <a:gd name="adj" fmla="val 5654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14624" y="60587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Решение уравнения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14624" y="6549152"/>
            <a:ext cx="70875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Найдите значение неизвестного, которое удовлетворяет уравнению.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4002881"/>
            <a:ext cx="635936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Игра "Найди решение"</a:t>
            </a:r>
            <a:endParaRPr lang="en-US" sz="445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90" y="5051822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0" y="584561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x + 2 = 5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0" y="6336030"/>
            <a:ext cx="41207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Найдите значение x, которое удовлетворяет уравнению.</a:t>
            </a:r>
            <a:endParaRPr lang="en-US" sz="175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4704" y="5051822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54704" y="584561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3y = 9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5254704" y="6336030"/>
            <a:ext cx="412087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Решите уравнение, найдя значение y.</a:t>
            </a:r>
            <a:endParaRPr lang="en-US" sz="175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738" y="5051822"/>
            <a:ext cx="566976" cy="56697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5738" y="584561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z - 4 = 1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9715738" y="6336030"/>
            <a:ext cx="412075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Найдите значение z, которое делает уравнение верным.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403033"/>
            <a:ext cx="6161365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Игра "Сравни и реши"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1118711" y="2451973"/>
            <a:ext cx="30480" cy="4374475"/>
          </a:xfrm>
          <a:prstGeom prst="roundRect">
            <a:avLst>
              <a:gd name="adj" fmla="val 312558"/>
            </a:avLst>
          </a:prstGeom>
          <a:solidFill>
            <a:srgbClr val="B8C3DF"/>
          </a:solidFill>
          <a:ln/>
        </p:spPr>
      </p:sp>
      <p:sp>
        <p:nvSpPr>
          <p:cNvPr id="5" name="Shape 2"/>
          <p:cNvSpPr/>
          <p:nvPr/>
        </p:nvSpPr>
        <p:spPr>
          <a:xfrm>
            <a:off x="1358622" y="2947035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C3DF"/>
          </a:solidFill>
          <a:ln/>
        </p:spPr>
      </p:sp>
      <p:sp>
        <p:nvSpPr>
          <p:cNvPr id="6" name="Shape 3"/>
          <p:cNvSpPr/>
          <p:nvPr/>
        </p:nvSpPr>
        <p:spPr>
          <a:xfrm>
            <a:off x="878800" y="2707124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070134" y="2792135"/>
            <a:ext cx="12763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2381488" y="267878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x + 3 = 7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2381488" y="3169206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Решите уравнение, найдите значение x.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1358622" y="4480798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C3DF"/>
          </a:solidFill>
          <a:ln/>
        </p:spPr>
      </p:sp>
      <p:sp>
        <p:nvSpPr>
          <p:cNvPr id="11" name="Shape 8"/>
          <p:cNvSpPr/>
          <p:nvPr/>
        </p:nvSpPr>
        <p:spPr>
          <a:xfrm>
            <a:off x="878800" y="4240887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034415" y="4325898"/>
            <a:ext cx="19907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650" dirty="0"/>
          </a:p>
        </p:txBody>
      </p:sp>
      <p:sp>
        <p:nvSpPr>
          <p:cNvPr id="13" name="Text 10"/>
          <p:cNvSpPr/>
          <p:nvPr/>
        </p:nvSpPr>
        <p:spPr>
          <a:xfrm>
            <a:off x="2381488" y="421255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2y = 10</a:t>
            </a:r>
            <a:endParaRPr lang="en-US" sz="2200" dirty="0"/>
          </a:p>
        </p:txBody>
      </p:sp>
      <p:sp>
        <p:nvSpPr>
          <p:cNvPr id="14" name="Text 11"/>
          <p:cNvSpPr/>
          <p:nvPr/>
        </p:nvSpPr>
        <p:spPr>
          <a:xfrm>
            <a:off x="2381488" y="4702969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Решите уравнение, найдите значение y.</a:t>
            </a:r>
            <a:endParaRPr lang="en-US" sz="1750" dirty="0"/>
          </a:p>
        </p:txBody>
      </p:sp>
      <p:sp>
        <p:nvSpPr>
          <p:cNvPr id="15" name="Shape 12"/>
          <p:cNvSpPr/>
          <p:nvPr/>
        </p:nvSpPr>
        <p:spPr>
          <a:xfrm>
            <a:off x="1358622" y="6014561"/>
            <a:ext cx="793790" cy="30480"/>
          </a:xfrm>
          <a:prstGeom prst="roundRect">
            <a:avLst>
              <a:gd name="adj" fmla="val 312558"/>
            </a:avLst>
          </a:prstGeom>
          <a:solidFill>
            <a:srgbClr val="B8C3DF"/>
          </a:solidFill>
          <a:ln/>
        </p:spPr>
      </p:sp>
      <p:sp>
        <p:nvSpPr>
          <p:cNvPr id="16" name="Shape 13"/>
          <p:cNvSpPr/>
          <p:nvPr/>
        </p:nvSpPr>
        <p:spPr>
          <a:xfrm>
            <a:off x="878800" y="577465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1033701" y="5859661"/>
            <a:ext cx="200382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650"/>
              </a:lnSpc>
              <a:buNone/>
            </a:pPr>
            <a:r>
              <a:rPr lang="en-US" sz="26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650" dirty="0"/>
          </a:p>
        </p:txBody>
      </p:sp>
      <p:sp>
        <p:nvSpPr>
          <p:cNvPr id="18" name="Text 15"/>
          <p:cNvSpPr/>
          <p:nvPr/>
        </p:nvSpPr>
        <p:spPr>
          <a:xfrm>
            <a:off x="2381488" y="57463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z - 5 = 2</a:t>
            </a:r>
            <a:endParaRPr lang="en-US" sz="2200" dirty="0"/>
          </a:p>
        </p:txBody>
      </p:sp>
      <p:sp>
        <p:nvSpPr>
          <p:cNvPr id="19" name="Text 16"/>
          <p:cNvSpPr/>
          <p:nvPr/>
        </p:nvSpPr>
        <p:spPr>
          <a:xfrm>
            <a:off x="2381488" y="6236732"/>
            <a:ext cx="5968722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Решите уравнение, найдите значение z.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608290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400"/>
              </a:lnSpc>
              <a:buNone/>
            </a:pPr>
            <a:r>
              <a:rPr lang="en-US" sz="430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Практические задания на закрепление</a:t>
            </a:r>
            <a:endParaRPr lang="en-US" sz="4300" dirty="0"/>
          </a:p>
        </p:txBody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0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28" y="2540794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Решите уравнение</a:t>
            </a:r>
            <a:endParaRPr lang="en-US" sz="2150" dirty="0"/>
          </a:p>
        </p:txBody>
      </p:sp>
      <p:sp>
        <p:nvSpPr>
          <p:cNvPr id="6" name="Text 2"/>
          <p:cNvSpPr/>
          <p:nvPr/>
        </p:nvSpPr>
        <p:spPr>
          <a:xfrm>
            <a:off x="2208728" y="3018353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3x + 5 = 14</a:t>
            </a:r>
            <a:endParaRPr lang="en-US" sz="1700" dirty="0"/>
          </a:p>
        </p:txBody>
      </p:sp>
      <p:pic>
        <p:nvPicPr>
          <p:cNvPr id="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0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08728" y="4307919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Найдите значение y</a:t>
            </a:r>
            <a:endParaRPr lang="en-US" sz="2150" dirty="0"/>
          </a:p>
        </p:txBody>
      </p:sp>
      <p:sp>
        <p:nvSpPr>
          <p:cNvPr id="9" name="Text 4"/>
          <p:cNvSpPr/>
          <p:nvPr/>
        </p:nvSpPr>
        <p:spPr>
          <a:xfrm>
            <a:off x="2208728" y="4785479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2y - 4 = 6</a:t>
            </a:r>
            <a:endParaRPr lang="en-US" sz="1700" dirty="0"/>
          </a:p>
        </p:txBody>
      </p:sp>
      <p:pic>
        <p:nvPicPr>
          <p:cNvPr id="10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08728" y="6075045"/>
            <a:ext cx="276117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21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Решите уравнение</a:t>
            </a:r>
            <a:endParaRPr lang="en-US" sz="2150" dirty="0"/>
          </a:p>
        </p:txBody>
      </p:sp>
      <p:sp>
        <p:nvSpPr>
          <p:cNvPr id="12" name="Text 6"/>
          <p:cNvSpPr/>
          <p:nvPr/>
        </p:nvSpPr>
        <p:spPr>
          <a:xfrm>
            <a:off x="2208728" y="6552605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170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z / 2 = 3</a:t>
            </a:r>
            <a:endParaRPr lang="en-US" sz="1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2361" y="624245"/>
            <a:ext cx="13045678" cy="1414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Использование уравнений в повседневной жизни</a:t>
            </a:r>
            <a:endParaRPr lang="en-US" sz="445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77396" y="2491978"/>
            <a:ext cx="2152531" cy="16667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000500" y="3314938"/>
            <a:ext cx="106204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6265" y="2899410"/>
            <a:ext cx="2829997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Покупки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5356265" y="3388876"/>
            <a:ext cx="6258401" cy="3623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Рассчитайте стоимость товара, зная цену за единицу.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186482" y="4171712"/>
            <a:ext cx="8595003" cy="15240"/>
          </a:xfrm>
          <a:prstGeom prst="roundRect">
            <a:avLst>
              <a:gd name="adj" fmla="val 623958"/>
            </a:avLst>
          </a:prstGeom>
          <a:solidFill>
            <a:srgbClr val="B8C3DF"/>
          </a:solidFill>
          <a:ln/>
        </p:spPr>
      </p:sp>
      <p:pic>
        <p:nvPicPr>
          <p:cNvPr id="8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1190" y="4215289"/>
            <a:ext cx="4305062" cy="16667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70853" y="4822269"/>
            <a:ext cx="165497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432590" y="4441627"/>
            <a:ext cx="3020735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Приготовление пищи</a:t>
            </a:r>
            <a:endParaRPr lang="en-US" sz="2200" dirty="0"/>
          </a:p>
        </p:txBody>
      </p:sp>
      <p:sp>
        <p:nvSpPr>
          <p:cNvPr id="11" name="Text 7"/>
          <p:cNvSpPr/>
          <p:nvPr/>
        </p:nvSpPr>
        <p:spPr>
          <a:xfrm>
            <a:off x="6432590" y="4931093"/>
            <a:ext cx="7179112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Определите количество ингредиентов, необходимое для рецепта.</a:t>
            </a:r>
            <a:endParaRPr lang="en-US" sz="1750" dirty="0"/>
          </a:p>
        </p:txBody>
      </p:sp>
      <p:sp>
        <p:nvSpPr>
          <p:cNvPr id="12" name="Shape 8"/>
          <p:cNvSpPr/>
          <p:nvPr/>
        </p:nvSpPr>
        <p:spPr>
          <a:xfrm>
            <a:off x="6262807" y="5895023"/>
            <a:ext cx="7518678" cy="15240"/>
          </a:xfrm>
          <a:prstGeom prst="roundRect">
            <a:avLst>
              <a:gd name="adj" fmla="val 623958"/>
            </a:avLst>
          </a:prstGeom>
          <a:solidFill>
            <a:srgbClr val="B8C3DF"/>
          </a:solidFill>
          <a:ln/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865" y="5938599"/>
            <a:ext cx="6457593" cy="166675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70258" y="6545580"/>
            <a:ext cx="166688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508796" y="6164937"/>
            <a:ext cx="2829997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Путешествия</a:t>
            </a:r>
            <a:endParaRPr lang="en-US" sz="2200" dirty="0"/>
          </a:p>
        </p:txBody>
      </p:sp>
      <p:sp>
        <p:nvSpPr>
          <p:cNvPr id="16" name="Text 11"/>
          <p:cNvSpPr/>
          <p:nvPr/>
        </p:nvSpPr>
        <p:spPr>
          <a:xfrm>
            <a:off x="7508796" y="6654403"/>
            <a:ext cx="6102906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Планирование бюджета поездки, исходя из расстояния и стоимости бензина.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34020"/>
            <a:ext cx="717113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Подведение итогов урока</a:t>
            </a:r>
            <a:endParaRPr lang="en-US" sz="4450" dirty="0"/>
          </a:p>
        </p:txBody>
      </p:sp>
      <p:sp>
        <p:nvSpPr>
          <p:cNvPr id="3" name="Shape 1"/>
          <p:cNvSpPr/>
          <p:nvPr/>
        </p:nvSpPr>
        <p:spPr>
          <a:xfrm>
            <a:off x="793790" y="1896428"/>
            <a:ext cx="2173724" cy="1669852"/>
          </a:xfrm>
          <a:prstGeom prst="roundRect">
            <a:avLst>
              <a:gd name="adj" fmla="val 5705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28224" y="2504599"/>
            <a:ext cx="106323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3194328" y="2123242"/>
            <a:ext cx="303823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Что такое уравнение?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3194328" y="2613660"/>
            <a:ext cx="1041546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Мы узнали, что уравнение – это математическое выражение, которое устанавливает равенство между двумя выражениями.</a:t>
            </a:r>
            <a:endParaRPr lang="en-US" sz="1750" dirty="0"/>
          </a:p>
        </p:txBody>
      </p:sp>
      <p:sp>
        <p:nvSpPr>
          <p:cNvPr id="7" name="Shape 5"/>
          <p:cNvSpPr/>
          <p:nvPr/>
        </p:nvSpPr>
        <p:spPr>
          <a:xfrm>
            <a:off x="3080861" y="3551039"/>
            <a:ext cx="10642402" cy="15240"/>
          </a:xfrm>
          <a:prstGeom prst="roundRect">
            <a:avLst>
              <a:gd name="adj" fmla="val 625116"/>
            </a:avLst>
          </a:prstGeom>
          <a:solidFill>
            <a:srgbClr val="B8C3DF"/>
          </a:solidFill>
          <a:ln/>
        </p:spPr>
      </p:sp>
      <p:sp>
        <p:nvSpPr>
          <p:cNvPr id="8" name="Shape 6"/>
          <p:cNvSpPr/>
          <p:nvPr/>
        </p:nvSpPr>
        <p:spPr>
          <a:xfrm>
            <a:off x="793790" y="3679627"/>
            <a:ext cx="4347567" cy="1669852"/>
          </a:xfrm>
          <a:prstGeom prst="roundRect">
            <a:avLst>
              <a:gd name="adj" fmla="val 5705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028224" y="4287798"/>
            <a:ext cx="165854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5368171" y="3906441"/>
            <a:ext cx="453009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Как решать простые уравнения?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5368171" y="4396859"/>
            <a:ext cx="824162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Мы научились решать простые уравнения, используя основные правила переноса членов и упрощения.</a:t>
            </a:r>
            <a:endParaRPr lang="en-US" sz="1750" dirty="0"/>
          </a:p>
        </p:txBody>
      </p:sp>
      <p:sp>
        <p:nvSpPr>
          <p:cNvPr id="12" name="Shape 10"/>
          <p:cNvSpPr/>
          <p:nvPr/>
        </p:nvSpPr>
        <p:spPr>
          <a:xfrm>
            <a:off x="5254704" y="5334238"/>
            <a:ext cx="8468558" cy="15240"/>
          </a:xfrm>
          <a:prstGeom prst="roundRect">
            <a:avLst>
              <a:gd name="adj" fmla="val 625116"/>
            </a:avLst>
          </a:prstGeom>
          <a:solidFill>
            <a:srgbClr val="B8C3DF"/>
          </a:solidFill>
          <a:ln/>
        </p:spPr>
      </p:sp>
      <p:sp>
        <p:nvSpPr>
          <p:cNvPr id="13" name="Shape 11"/>
          <p:cNvSpPr/>
          <p:nvPr/>
        </p:nvSpPr>
        <p:spPr>
          <a:xfrm>
            <a:off x="793790" y="5462826"/>
            <a:ext cx="6521410" cy="2032754"/>
          </a:xfrm>
          <a:prstGeom prst="roundRect">
            <a:avLst>
              <a:gd name="adj" fmla="val 4687"/>
            </a:avLst>
          </a:prstGeom>
          <a:solidFill>
            <a:srgbClr val="D2DDF9"/>
          </a:solidFill>
          <a:ln w="7620">
            <a:solidFill>
              <a:srgbClr val="B8C3D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028224" y="6252448"/>
            <a:ext cx="166926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35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7542014" y="5689640"/>
            <a:ext cx="413158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Где применяются уравнения?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7542014" y="6180058"/>
            <a:ext cx="606778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Мы увидели, что уравнения используются во многих реальных жизненных ситуациях, делая нашу жизнь проще и эффективнее.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87380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1B1B27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Домашнее задание и рефлексия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744873"/>
            <a:ext cx="3608070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850"/>
              </a:lnSpc>
              <a:buNone/>
            </a:pPr>
            <a:r>
              <a:rPr lang="en-US" sz="5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1</a:t>
            </a:r>
            <a:endParaRPr lang="en-US" sz="5850" dirty="0"/>
          </a:p>
        </p:txBody>
      </p:sp>
      <p:sp>
        <p:nvSpPr>
          <p:cNvPr id="5" name="Text 2"/>
          <p:cNvSpPr/>
          <p:nvPr/>
        </p:nvSpPr>
        <p:spPr>
          <a:xfrm>
            <a:off x="1180148" y="47766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Решите уравнения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793790" y="5267087"/>
            <a:ext cx="360807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2c-5=15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793790" y="5766078"/>
            <a:ext cx="3608070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4+7x=25</a:t>
            </a: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4742021" y="3744873"/>
            <a:ext cx="3608189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5850"/>
              </a:lnSpc>
              <a:buNone/>
            </a:pPr>
            <a:r>
              <a:rPr lang="en-US" sz="585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2</a:t>
            </a:r>
            <a:endParaRPr lang="en-US" sz="5850" dirty="0"/>
          </a:p>
        </p:txBody>
      </p:sp>
      <p:sp>
        <p:nvSpPr>
          <p:cNvPr id="9" name="Text 6"/>
          <p:cNvSpPr/>
          <p:nvPr/>
        </p:nvSpPr>
        <p:spPr>
          <a:xfrm>
            <a:off x="5128498" y="477666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750"/>
              </a:lnSpc>
              <a:buNone/>
            </a:pPr>
            <a:r>
              <a:rPr lang="en-US" sz="2200" dirty="0">
                <a:solidFill>
                  <a:srgbClr val="404155"/>
                </a:solidFill>
                <a:latin typeface="Alexandria" pitchFamily="34" charset="0"/>
                <a:ea typeface="Alexandria" pitchFamily="34" charset="-122"/>
                <a:cs typeface="Alexandria" pitchFamily="34" charset="-120"/>
              </a:rPr>
              <a:t>Рефлексия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4742021" y="5267087"/>
            <a:ext cx="360818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404155"/>
                </a:solidFill>
                <a:latin typeface="Nobile" pitchFamily="34" charset="0"/>
                <a:ea typeface="Nobile" pitchFamily="34" charset="-122"/>
                <a:cs typeface="Nobile" pitchFamily="34" charset="-120"/>
              </a:rPr>
              <a:t>Опишите, что вам было интересно на уроке, какие трудности возникли.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2024-12-17T20:59:55Z</dcterms:created>
  <dcterms:modified xsi:type="dcterms:W3CDTF">2024-12-17T20:59:55Z</dcterms:modified>
</cp:coreProperties>
</file>