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5" r:id="rId1"/>
  </p:sldMasterIdLst>
  <p:notesMasterIdLst>
    <p:notesMasterId r:id="rId38"/>
  </p:notesMasterIdLst>
  <p:sldIdLst>
    <p:sldId id="256" r:id="rId2"/>
    <p:sldId id="296" r:id="rId3"/>
    <p:sldId id="295" r:id="rId4"/>
    <p:sldId id="297" r:id="rId5"/>
    <p:sldId id="257" r:id="rId6"/>
    <p:sldId id="264" r:id="rId7"/>
    <p:sldId id="298" r:id="rId8"/>
    <p:sldId id="302" r:id="rId9"/>
    <p:sldId id="299" r:id="rId10"/>
    <p:sldId id="303" r:id="rId11"/>
    <p:sldId id="301" r:id="rId12"/>
    <p:sldId id="304" r:id="rId13"/>
    <p:sldId id="300" r:id="rId14"/>
    <p:sldId id="258" r:id="rId15"/>
    <p:sldId id="259" r:id="rId16"/>
    <p:sldId id="260" r:id="rId17"/>
    <p:sldId id="306" r:id="rId18"/>
    <p:sldId id="307" r:id="rId19"/>
    <p:sldId id="305" r:id="rId20"/>
    <p:sldId id="315" r:id="rId21"/>
    <p:sldId id="313" r:id="rId22"/>
    <p:sldId id="316" r:id="rId23"/>
    <p:sldId id="317" r:id="rId24"/>
    <p:sldId id="319" r:id="rId25"/>
    <p:sldId id="320" r:id="rId26"/>
    <p:sldId id="321" r:id="rId27"/>
    <p:sldId id="322" r:id="rId28"/>
    <p:sldId id="318" r:id="rId29"/>
    <p:sldId id="323" r:id="rId30"/>
    <p:sldId id="324" r:id="rId31"/>
    <p:sldId id="325" r:id="rId32"/>
    <p:sldId id="326" r:id="rId33"/>
    <p:sldId id="327" r:id="rId34"/>
    <p:sldId id="328" r:id="rId35"/>
    <p:sldId id="329" r:id="rId36"/>
    <p:sldId id="269" r:id="rId37"/>
  </p:sldIdLst>
  <p:sldSz cx="9144000" cy="5143500" type="screen16x9"/>
  <p:notesSz cx="6858000" cy="9144000"/>
  <p:embeddedFontLst>
    <p:embeddedFont>
      <p:font typeface="Raleway" panose="020B0604020202020204" charset="-52"/>
      <p:regular r:id="rId39"/>
      <p:bold r:id="rId40"/>
      <p:italic r:id="rId41"/>
      <p:boldItalic r:id="rId42"/>
    </p:embeddedFont>
    <p:embeddedFont>
      <p:font typeface="Viga" panose="020B0604020202020204" charset="0"/>
      <p:regular r:id="rId43"/>
    </p:embeddedFont>
    <p:embeddedFont>
      <p:font typeface="Nunito" panose="020B0604020202020204" charset="-52"/>
      <p:regular r:id="rId44"/>
      <p:bold r:id="rId45"/>
      <p:italic r:id="rId46"/>
      <p:boldItalic r:id="rId47"/>
    </p:embeddedFont>
    <p:embeddedFont>
      <p:font typeface="Open Sans" panose="020B0604020202020204" charset="0"/>
      <p:regular r:id="rId48"/>
      <p:bold r:id="rId49"/>
      <p:italic r:id="rId50"/>
      <p:boldItalic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SKDY" initials="P" lastIdx="1" clrIdx="0">
    <p:extLst>
      <p:ext uri="{19B8F6BF-5375-455C-9EA6-DF929625EA0E}">
        <p15:presenceInfo xmlns:p15="http://schemas.microsoft.com/office/powerpoint/2012/main" userId="07b6b494b1cac7e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52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75E4158-1D5B-49B0-84B0-9456A2792323}">
  <a:tblStyle styleId="{475E4158-1D5B-49B0-84B0-9456A279232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91055AA-57AA-4C98-AAFA-02AB56C31BBB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93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90" y="3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13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0" Type="http://schemas.openxmlformats.org/officeDocument/2006/relationships/slide" Target="slides/slide19.xml"/><Relationship Id="rId41" Type="http://schemas.openxmlformats.org/officeDocument/2006/relationships/font" Target="fonts/font3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1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Как вы учитесь?</a:t>
            </a: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Лист1!$A$2:$C$2</c:f>
              <c:strCache>
                <c:ptCount val="3"/>
                <c:pt idx="0">
                  <c:v>на 5-4</c:v>
                </c:pt>
                <c:pt idx="1">
                  <c:v>на 4-3</c:v>
                </c:pt>
                <c:pt idx="2">
                  <c:v>на 3-2</c:v>
                </c:pt>
              </c:strCache>
            </c:strRef>
          </c:cat>
          <c:val>
            <c:numRef>
              <c:f>Лист1!$A$3:$C$3</c:f>
              <c:numCache>
                <c:formatCode>General</c:formatCode>
                <c:ptCount val="3"/>
                <c:pt idx="0">
                  <c:v>30</c:v>
                </c:pt>
                <c:pt idx="1">
                  <c:v>60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20-44F1-B050-49EAE3DA4EFE}"/>
            </c:ext>
          </c:extLst>
        </c:ser>
        <c:ser>
          <c:idx val="1"/>
          <c:order val="1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Лист1!$A$2:$C$2</c:f>
              <c:strCache>
                <c:ptCount val="3"/>
                <c:pt idx="0">
                  <c:v>на 5-4</c:v>
                </c:pt>
                <c:pt idx="1">
                  <c:v>на 4-3</c:v>
                </c:pt>
                <c:pt idx="2">
                  <c:v>на 3-2</c:v>
                </c:pt>
              </c:strCache>
            </c:strRef>
          </c:cat>
          <c:val>
            <c:numRef>
              <c:f>Лист1!$A$3:$C$3</c:f>
              <c:numCache>
                <c:formatCode>General</c:formatCode>
                <c:ptCount val="3"/>
                <c:pt idx="0">
                  <c:v>30</c:v>
                </c:pt>
                <c:pt idx="1">
                  <c:v>60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920-44F1-B050-49EAE3DA4EF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dirty="0"/>
              <a:t>Испытываете ли вы перегрузки при подготовке к урокам?(да/нет)</a:t>
            </a:r>
          </a:p>
        </c:rich>
      </c:tx>
      <c:layout>
        <c:manualLayout>
          <c:xMode val="edge"/>
          <c:yMode val="edge"/>
          <c:x val="0.13418430915979859"/>
          <c:y val="4.6296296296296302E-3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Лист1!$A$4:$B$4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Лист1!$A$5:$B$5</c:f>
              <c:numCache>
                <c:formatCode>General</c:formatCode>
                <c:ptCount val="2"/>
                <c:pt idx="0">
                  <c:v>88</c:v>
                </c:pt>
                <c:pt idx="1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7F-45CA-BFFD-7D95B6E64AF1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Всегда ли вам хватает времени на задуманное? (да/нет)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Лист1!$A$4:$B$4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Лист1!$A$5:$B$5</c:f>
              <c:numCache>
                <c:formatCode>General</c:formatCode>
                <c:ptCount val="2"/>
                <c:pt idx="0">
                  <c:v>88</c:v>
                </c:pt>
                <c:pt idx="1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B94-483E-813D-3A846CD99A9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Планируете ли вы сознательно свое время? (да/нет)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Лист1!$A$6:$B$6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Лист1!$A$7:$B$7</c:f>
              <c:numCache>
                <c:formatCode>General</c:formatCode>
                <c:ptCount val="2"/>
                <c:pt idx="0">
                  <c:v>91</c:v>
                </c:pt>
                <c:pt idx="1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8D-4E0B-9CEB-1B52F18EE79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srgbClr val="030B1C"/>
                </a:solidFill>
                <a:latin typeface="+mn-lt"/>
                <a:ea typeface="+mn-ea"/>
                <a:cs typeface="+mn-cs"/>
              </a:defRPr>
            </a:pPr>
            <a:r>
              <a:rPr lang="ru-RU" sz="2160" b="1" i="0" u="none" strike="noStrike" kern="1200" baseline="0" dirty="0" smtClean="0">
                <a:solidFill>
                  <a:srgbClr val="030B1C"/>
                </a:solidFill>
                <a:latin typeface="+mn-lt"/>
                <a:ea typeface="+mn-ea"/>
                <a:cs typeface="+mn-cs"/>
              </a:rPr>
              <a:t>Знаете ли вы, что такое тайм-менеджмент? (да/нет)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8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E8-4122-A480-B7A55D9B5B8C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7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5E8-4122-A480-B7A55D9B5B8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Лист1!$A$4:$B$4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Лист1!$A$5:$B$5</c:f>
              <c:numCache>
                <c:formatCode>General</c:formatCode>
                <c:ptCount val="2"/>
                <c:pt idx="0">
                  <c:v>88</c:v>
                </c:pt>
                <c:pt idx="1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5E8-4122-A480-B7A55D9B5B8C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srgbClr val="030B1C"/>
                </a:solidFill>
                <a:latin typeface="+mn-lt"/>
                <a:ea typeface="+mn-ea"/>
                <a:cs typeface="+mn-cs"/>
              </a:defRPr>
            </a:pPr>
            <a:r>
              <a:rPr lang="ru-RU" sz="2160" b="1" i="0" u="none" strike="noStrike" kern="1200" baseline="0" dirty="0" smtClean="0">
                <a:solidFill>
                  <a:srgbClr val="030B1C"/>
                </a:solidFill>
                <a:latin typeface="+mn-lt"/>
                <a:ea typeface="+mn-ea"/>
                <a:cs typeface="+mn-cs"/>
              </a:rPr>
              <a:t>Хотели бы вы более эффективно организовать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srgbClr val="030B1C"/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свое </a:t>
            </a:r>
            <a:r>
              <a:rPr lang="ru-RU" dirty="0"/>
              <a:t>время? (да/нет)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r>
                      <a:rPr lang="ru-RU" smtClean="0"/>
                      <a:t>86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DE5-42E7-B33F-50E9A5EDB08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ru-RU" smtClean="0"/>
                      <a:t>14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DE5-42E7-B33F-50E9A5EDB088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Лист1!$A$6:$B$6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Лист1!$A$7:$B$7</c:f>
              <c:numCache>
                <c:formatCode>General</c:formatCode>
                <c:ptCount val="2"/>
                <c:pt idx="0">
                  <c:v>91</c:v>
                </c:pt>
                <c:pt idx="1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DE5-42E7-B33F-50E9A5EDB088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Всегда ли вам хватает времени на задуманное? (да/нет)</a:t>
            </a:r>
          </a:p>
        </c:rich>
      </c:tx>
      <c:overlay val="0"/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3"/>
    </mc:Choice>
    <mc:Fallback>
      <c:style val="43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Если бы существовал инструмент для контроля за временем, стали бы вы его использовать?   (</a:t>
            </a:r>
            <a:r>
              <a:rPr lang="ru-RU" dirty="0" smtClean="0"/>
              <a:t>да/нет)</a:t>
            </a:r>
            <a:endParaRPr lang="ru-RU" dirty="0"/>
          </a:p>
        </c:rich>
      </c:tx>
      <c:layout>
        <c:manualLayout>
          <c:xMode val="edge"/>
          <c:yMode val="edge"/>
          <c:x val="0.10035411198600176"/>
          <c:y val="2.7777777777777801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Лист1!$A$10:$B$10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Лист1!$A$11:$B$11</c:f>
              <c:numCache>
                <c:formatCode>0%</c:formatCode>
                <c:ptCount val="2"/>
                <c:pt idx="0">
                  <c:v>0.83</c:v>
                </c:pt>
                <c:pt idx="1">
                  <c:v>0.17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202-41D6-9A6B-17C0FFC0C9F2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4-09T19:20:25.352" idx="1">
    <p:pos x="10" y="10"/>
    <p:text/>
    <p:extLst>
      <p:ext uri="{C676402C-5697-4E1C-873F-D02D1690AC5C}">
        <p15:threadingInfo xmlns:p15="http://schemas.microsoft.com/office/powerpoint/2012/main" timeZoneBias="-7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2afbdb3a93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2afbdb3a93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2afdb0006b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2afdb0006b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2afdb0006b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2afdb0006b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2afdb0006b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2afdb0006b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2b00791bb5d_1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g2b00791bb5d_1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2afdb0006b8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2afdb0006b8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2afdb0006b8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2afdb0006b8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2afdb0006b8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2afdb0006b8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2afdb0006b8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2afdb0006b8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2afdb0006b8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2afdb0006b8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2afdb0006b8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2afdb0006b8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0043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2b00791bb5d_1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2b00791bb5d_1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5100" y="1318275"/>
            <a:ext cx="5251500" cy="2460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400" b="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15100" y="4065725"/>
            <a:ext cx="5251500" cy="4095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>
                <a:latin typeface="Nunito"/>
                <a:ea typeface="Nunito"/>
                <a:cs typeface="Nunito"/>
                <a:sym typeface="Nuni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0" y="0"/>
            <a:ext cx="1371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2"/>
        </a:soli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751625" y="2834950"/>
            <a:ext cx="5994900" cy="84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title" idx="2" hasCustomPrompt="1"/>
          </p:nvPr>
        </p:nvSpPr>
        <p:spPr>
          <a:xfrm>
            <a:off x="751625" y="1312625"/>
            <a:ext cx="1554300" cy="1184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grpSp>
        <p:nvGrpSpPr>
          <p:cNvPr id="15" name="Google Shape;15;p3"/>
          <p:cNvGrpSpPr/>
          <p:nvPr/>
        </p:nvGrpSpPr>
        <p:grpSpPr>
          <a:xfrm>
            <a:off x="-1239003" y="-2087775"/>
            <a:ext cx="12657211" cy="8967599"/>
            <a:chOff x="-1239003" y="-2087775"/>
            <a:chExt cx="12657211" cy="8967599"/>
          </a:xfrm>
        </p:grpSpPr>
        <p:pic>
          <p:nvPicPr>
            <p:cNvPr id="16" name="Google Shape;16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-1239003" y="-2087775"/>
              <a:ext cx="3326924" cy="34316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Google Shape;17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8091285" y="3448150"/>
              <a:ext cx="3326924" cy="343167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6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"/>
              <a:buChar char="●"/>
              <a:defRPr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"/>
              <a:buChar char="○"/>
              <a:defRPr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"/>
              <a:buChar char="■"/>
              <a:defRPr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pic>
        <p:nvPicPr>
          <p:cNvPr id="21" name="Google Shape;21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159158">
            <a:off x="-1210169" y="357301"/>
            <a:ext cx="1683850" cy="1954248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4"/>
          <p:cNvSpPr/>
          <p:nvPr/>
        </p:nvSpPr>
        <p:spPr>
          <a:xfrm>
            <a:off x="7625" y="5045100"/>
            <a:ext cx="9144000" cy="98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" name="Google Shape;23;p4"/>
          <p:cNvPicPr preferRelativeResize="0"/>
          <p:nvPr/>
        </p:nvPicPr>
        <p:blipFill rotWithShape="1">
          <a:blip r:embed="rId3">
            <a:alphaModFix/>
          </a:blip>
          <a:srcRect l="2458" t="10910" r="58520" b="46914"/>
          <a:stretch/>
        </p:blipFill>
        <p:spPr>
          <a:xfrm rot="138189">
            <a:off x="-351029" y="3737004"/>
            <a:ext cx="1359782" cy="12812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4324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1"/>
          </p:nvPr>
        </p:nvSpPr>
        <p:spPr>
          <a:xfrm>
            <a:off x="720000" y="1253350"/>
            <a:ext cx="4324500" cy="315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1pPr>
            <a:lvl2pPr marL="914400" lvl="1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2pPr>
            <a:lvl3pPr marL="1371600" lvl="2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3pPr>
            <a:lvl4pPr marL="1828800" lvl="3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4pPr>
            <a:lvl5pPr marL="2286000" lvl="4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5pPr>
            <a:lvl6pPr marL="2743200" lvl="5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6pPr>
            <a:lvl7pPr marL="3200400" lvl="6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8pPr>
            <a:lvl9pPr marL="4114800" lvl="8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>
            <a:spLocks noGrp="1"/>
          </p:cNvSpPr>
          <p:nvPr>
            <p:ph type="pic" idx="2"/>
          </p:nvPr>
        </p:nvSpPr>
        <p:spPr>
          <a:xfrm>
            <a:off x="5631000" y="0"/>
            <a:ext cx="3513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7"/>
          <p:cNvSpPr/>
          <p:nvPr/>
        </p:nvSpPr>
        <p:spPr>
          <a:xfrm>
            <a:off x="0" y="0"/>
            <a:ext cx="3585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6" name="Google Shape;46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2135686">
            <a:off x="-182300" y="-475112"/>
            <a:ext cx="1212675" cy="1407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2"/>
        </a:soli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4162750" y="1307100"/>
            <a:ext cx="42663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grpSp>
        <p:nvGrpSpPr>
          <p:cNvPr id="49" name="Google Shape;49;p8"/>
          <p:cNvGrpSpPr/>
          <p:nvPr/>
        </p:nvGrpSpPr>
        <p:grpSpPr>
          <a:xfrm>
            <a:off x="-1754803" y="-1855275"/>
            <a:ext cx="12628186" cy="9069274"/>
            <a:chOff x="-1754803" y="-1855275"/>
            <a:chExt cx="12628186" cy="9069274"/>
          </a:xfrm>
        </p:grpSpPr>
        <p:pic>
          <p:nvPicPr>
            <p:cNvPr id="50" name="Google Shape;50;p8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7546460" y="-1855275"/>
              <a:ext cx="3326924" cy="34316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" name="Google Shape;51;p8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-1754803" y="3782325"/>
              <a:ext cx="3326924" cy="343167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>
            <a:spLocks noGrp="1"/>
          </p:cNvSpPr>
          <p:nvPr>
            <p:ph type="title"/>
          </p:nvPr>
        </p:nvSpPr>
        <p:spPr>
          <a:xfrm>
            <a:off x="2241425" y="1293100"/>
            <a:ext cx="4661100" cy="84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subTitle" idx="1"/>
          </p:nvPr>
        </p:nvSpPr>
        <p:spPr>
          <a:xfrm>
            <a:off x="2241475" y="2168600"/>
            <a:ext cx="4661100" cy="168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grpSp>
        <p:nvGrpSpPr>
          <p:cNvPr id="55" name="Google Shape;55;p9"/>
          <p:cNvGrpSpPr/>
          <p:nvPr/>
        </p:nvGrpSpPr>
        <p:grpSpPr>
          <a:xfrm>
            <a:off x="-1435003" y="-1797150"/>
            <a:ext cx="12528786" cy="8697249"/>
            <a:chOff x="-1435003" y="-1797150"/>
            <a:chExt cx="12528786" cy="8697249"/>
          </a:xfrm>
        </p:grpSpPr>
        <p:pic>
          <p:nvPicPr>
            <p:cNvPr id="56" name="Google Shape;56;p9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-1435003" y="-1797150"/>
              <a:ext cx="3326924" cy="34316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Google Shape;57;p9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766860" y="3468425"/>
              <a:ext cx="3326924" cy="343167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8" name="Google Shape;58;p9"/>
          <p:cNvGrpSpPr/>
          <p:nvPr/>
        </p:nvGrpSpPr>
        <p:grpSpPr>
          <a:xfrm flipH="1">
            <a:off x="-1121350" y="-960249"/>
            <a:ext cx="10853548" cy="7049200"/>
            <a:chOff x="-1121350" y="-960249"/>
            <a:chExt cx="10853548" cy="7049200"/>
          </a:xfrm>
        </p:grpSpPr>
        <p:pic>
          <p:nvPicPr>
            <p:cNvPr id="59" name="Google Shape;59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255123" y="3611875"/>
              <a:ext cx="2477076" cy="24770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Google Shape;60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 rot="-10450496">
              <a:off x="-1012572" y="-851471"/>
              <a:ext cx="2258494" cy="225849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1" name="Google Shape;61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159158">
            <a:off x="-662694" y="-899"/>
            <a:ext cx="1683850" cy="1954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9"/>
          <p:cNvPicPr preferRelativeResize="0"/>
          <p:nvPr/>
        </p:nvPicPr>
        <p:blipFill rotWithShape="1">
          <a:blip r:embed="rId5">
            <a:alphaModFix/>
          </a:blip>
          <a:srcRect l="2458" t="10910" r="58520" b="46914"/>
          <a:stretch/>
        </p:blipFill>
        <p:spPr>
          <a:xfrm rot="138189">
            <a:off x="8078021" y="3835404"/>
            <a:ext cx="1359782" cy="12812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65" name="Google Shape;65;p10"/>
          <p:cNvSpPr txBox="1">
            <a:spLocks noGrp="1"/>
          </p:cNvSpPr>
          <p:nvPr>
            <p:ph type="title"/>
          </p:nvPr>
        </p:nvSpPr>
        <p:spPr>
          <a:xfrm>
            <a:off x="720000" y="3859100"/>
            <a:ext cx="7704000" cy="7494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2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1"/>
          <p:cNvSpPr txBox="1">
            <a:spLocks noGrp="1"/>
          </p:cNvSpPr>
          <p:nvPr>
            <p:ph type="title" hasCustomPrompt="1"/>
          </p:nvPr>
        </p:nvSpPr>
        <p:spPr>
          <a:xfrm>
            <a:off x="1284000" y="1366338"/>
            <a:ext cx="6576000" cy="151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68" name="Google Shape;68;p11"/>
          <p:cNvSpPr txBox="1">
            <a:spLocks noGrp="1"/>
          </p:cNvSpPr>
          <p:nvPr>
            <p:ph type="subTitle" idx="1"/>
          </p:nvPr>
        </p:nvSpPr>
        <p:spPr>
          <a:xfrm>
            <a:off x="1284000" y="3063763"/>
            <a:ext cx="6576000" cy="71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grpSp>
        <p:nvGrpSpPr>
          <p:cNvPr id="69" name="Google Shape;69;p11"/>
          <p:cNvGrpSpPr/>
          <p:nvPr/>
        </p:nvGrpSpPr>
        <p:grpSpPr>
          <a:xfrm flipH="1">
            <a:off x="-1754803" y="-1855275"/>
            <a:ext cx="12628186" cy="9069274"/>
            <a:chOff x="-1754803" y="-1855275"/>
            <a:chExt cx="12628186" cy="9069274"/>
          </a:xfrm>
        </p:grpSpPr>
        <p:pic>
          <p:nvPicPr>
            <p:cNvPr id="70" name="Google Shape;70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7546460" y="-1855275"/>
              <a:ext cx="3326924" cy="34316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1" name="Google Shape;7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-1754803" y="3782325"/>
              <a:ext cx="3326924" cy="343167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2" name="Google Shape;72;p11"/>
          <p:cNvPicPr preferRelativeResize="0"/>
          <p:nvPr/>
        </p:nvPicPr>
        <p:blipFill rotWithShape="1">
          <a:blip r:embed="rId3">
            <a:alphaModFix/>
          </a:blip>
          <a:srcRect l="2458" t="10910" r="58520" b="46914"/>
          <a:stretch/>
        </p:blipFill>
        <p:spPr>
          <a:xfrm rot="138186">
            <a:off x="7796437" y="3631025"/>
            <a:ext cx="1658802" cy="1563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182355" y="-182699"/>
            <a:ext cx="1683850" cy="1954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title" idx="2" hasCustomPrompt="1"/>
          </p:nvPr>
        </p:nvSpPr>
        <p:spPr>
          <a:xfrm>
            <a:off x="1289875" y="1480898"/>
            <a:ext cx="734700" cy="741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8" name="Google Shape;78;p13"/>
          <p:cNvSpPr txBox="1">
            <a:spLocks noGrp="1"/>
          </p:cNvSpPr>
          <p:nvPr>
            <p:ph type="title" idx="3" hasCustomPrompt="1"/>
          </p:nvPr>
        </p:nvSpPr>
        <p:spPr>
          <a:xfrm>
            <a:off x="4833175" y="1480898"/>
            <a:ext cx="734700" cy="741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9" name="Google Shape;79;p13"/>
          <p:cNvSpPr txBox="1">
            <a:spLocks noGrp="1"/>
          </p:cNvSpPr>
          <p:nvPr>
            <p:ph type="title" idx="4" hasCustomPrompt="1"/>
          </p:nvPr>
        </p:nvSpPr>
        <p:spPr>
          <a:xfrm>
            <a:off x="1289875" y="2630997"/>
            <a:ext cx="734700" cy="741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0" name="Google Shape;80;p13"/>
          <p:cNvSpPr txBox="1">
            <a:spLocks noGrp="1"/>
          </p:cNvSpPr>
          <p:nvPr>
            <p:ph type="title" idx="5" hasCustomPrompt="1"/>
          </p:nvPr>
        </p:nvSpPr>
        <p:spPr>
          <a:xfrm>
            <a:off x="4833175" y="2630997"/>
            <a:ext cx="734700" cy="741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1" name="Google Shape;81;p13"/>
          <p:cNvSpPr txBox="1">
            <a:spLocks noGrp="1"/>
          </p:cNvSpPr>
          <p:nvPr>
            <p:ph type="title" idx="6" hasCustomPrompt="1"/>
          </p:nvPr>
        </p:nvSpPr>
        <p:spPr>
          <a:xfrm>
            <a:off x="1289875" y="3781087"/>
            <a:ext cx="734700" cy="741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2" name="Google Shape;82;p13"/>
          <p:cNvSpPr txBox="1">
            <a:spLocks noGrp="1"/>
          </p:cNvSpPr>
          <p:nvPr>
            <p:ph type="title" idx="7" hasCustomPrompt="1"/>
          </p:nvPr>
        </p:nvSpPr>
        <p:spPr>
          <a:xfrm>
            <a:off x="4833175" y="3781087"/>
            <a:ext cx="734700" cy="7410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3" name="Google Shape;83;p13"/>
          <p:cNvSpPr txBox="1">
            <a:spLocks noGrp="1"/>
          </p:cNvSpPr>
          <p:nvPr>
            <p:ph type="subTitle" idx="1"/>
          </p:nvPr>
        </p:nvSpPr>
        <p:spPr>
          <a:xfrm>
            <a:off x="2024575" y="1480898"/>
            <a:ext cx="2305500" cy="74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1900" b="1">
                <a:latin typeface="Viga"/>
                <a:ea typeface="Viga"/>
                <a:cs typeface="Viga"/>
                <a:sym typeface="Vig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subTitle" idx="8"/>
          </p:nvPr>
        </p:nvSpPr>
        <p:spPr>
          <a:xfrm>
            <a:off x="2024575" y="2630997"/>
            <a:ext cx="2305500" cy="74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1900" b="1">
                <a:latin typeface="Viga"/>
                <a:ea typeface="Viga"/>
                <a:cs typeface="Viga"/>
                <a:sym typeface="Vig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9"/>
          </p:nvPr>
        </p:nvSpPr>
        <p:spPr>
          <a:xfrm>
            <a:off x="2024575" y="3781087"/>
            <a:ext cx="2305500" cy="74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1900" b="1">
                <a:latin typeface="Viga"/>
                <a:ea typeface="Viga"/>
                <a:cs typeface="Viga"/>
                <a:sym typeface="Vig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3"/>
          </p:nvPr>
        </p:nvSpPr>
        <p:spPr>
          <a:xfrm>
            <a:off x="5548625" y="1480898"/>
            <a:ext cx="2305500" cy="74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1900" b="1">
                <a:latin typeface="Viga"/>
                <a:ea typeface="Viga"/>
                <a:cs typeface="Viga"/>
                <a:sym typeface="Vig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subTitle" idx="14"/>
          </p:nvPr>
        </p:nvSpPr>
        <p:spPr>
          <a:xfrm>
            <a:off x="5548625" y="2630997"/>
            <a:ext cx="2305500" cy="74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1900" b="1">
                <a:latin typeface="Viga"/>
                <a:ea typeface="Viga"/>
                <a:cs typeface="Viga"/>
                <a:sym typeface="Vig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subTitle" idx="15"/>
          </p:nvPr>
        </p:nvSpPr>
        <p:spPr>
          <a:xfrm>
            <a:off x="5548625" y="3781087"/>
            <a:ext cx="2305500" cy="74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1900" b="1">
                <a:latin typeface="Viga"/>
                <a:ea typeface="Viga"/>
                <a:cs typeface="Viga"/>
                <a:sym typeface="Vig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Raleway"/>
              <a:buNone/>
              <a:defRPr sz="2000" b="1"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grpSp>
        <p:nvGrpSpPr>
          <p:cNvPr id="89" name="Google Shape;89;p13"/>
          <p:cNvGrpSpPr/>
          <p:nvPr/>
        </p:nvGrpSpPr>
        <p:grpSpPr>
          <a:xfrm>
            <a:off x="-1121350" y="-960249"/>
            <a:ext cx="10853548" cy="7049200"/>
            <a:chOff x="-1121350" y="-960249"/>
            <a:chExt cx="10853548" cy="7049200"/>
          </a:xfrm>
        </p:grpSpPr>
        <p:pic>
          <p:nvPicPr>
            <p:cNvPr id="90" name="Google Shape;90;p1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255123" y="3611875"/>
              <a:ext cx="2477076" cy="24770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1" name="Google Shape;91;p1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rot="-10450496">
              <a:off x="-1012572" y="-851471"/>
              <a:ext cx="2258494" cy="225849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92" name="Google Shape;92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453055">
            <a:off x="-172000" y="3873076"/>
            <a:ext cx="1484751" cy="12877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3" name="Google Shape;93;p13"/>
          <p:cNvGrpSpPr/>
          <p:nvPr/>
        </p:nvGrpSpPr>
        <p:grpSpPr>
          <a:xfrm>
            <a:off x="-794901" y="190500"/>
            <a:ext cx="10403726" cy="3551113"/>
            <a:chOff x="-794901" y="190500"/>
            <a:chExt cx="10403726" cy="3551113"/>
          </a:xfrm>
        </p:grpSpPr>
        <p:pic>
          <p:nvPicPr>
            <p:cNvPr id="94" name="Google Shape;94;p1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8205524" y="190500"/>
              <a:ext cx="1403301" cy="151972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5" name="Google Shape;95;p1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-794901" y="2221888"/>
              <a:ext cx="1403301" cy="151972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BLANK_1_1_1_1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1"/>
          <p:cNvSpPr txBox="1">
            <a:spLocks noGrp="1"/>
          </p:cNvSpPr>
          <p:nvPr>
            <p:ph type="subTitle" idx="1"/>
          </p:nvPr>
        </p:nvSpPr>
        <p:spPr>
          <a:xfrm>
            <a:off x="831475" y="1306475"/>
            <a:ext cx="3460500" cy="525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1800" b="1">
                <a:latin typeface="Viga"/>
                <a:ea typeface="Viga"/>
                <a:cs typeface="Viga"/>
                <a:sym typeface="Vig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156" name="Google Shape;156;p21"/>
          <p:cNvSpPr txBox="1">
            <a:spLocks noGrp="1"/>
          </p:cNvSpPr>
          <p:nvPr>
            <p:ph type="subTitle" idx="2"/>
          </p:nvPr>
        </p:nvSpPr>
        <p:spPr>
          <a:xfrm>
            <a:off x="831476" y="1832375"/>
            <a:ext cx="3460500" cy="1027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21"/>
          <p:cNvSpPr txBox="1">
            <a:spLocks noGrp="1"/>
          </p:cNvSpPr>
          <p:nvPr>
            <p:ph type="subTitle" idx="3"/>
          </p:nvPr>
        </p:nvSpPr>
        <p:spPr>
          <a:xfrm>
            <a:off x="4852002" y="1832375"/>
            <a:ext cx="3460500" cy="1027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21"/>
          <p:cNvSpPr txBox="1">
            <a:spLocks noGrp="1"/>
          </p:cNvSpPr>
          <p:nvPr>
            <p:ph type="subTitle" idx="4"/>
          </p:nvPr>
        </p:nvSpPr>
        <p:spPr>
          <a:xfrm>
            <a:off x="831476" y="3580700"/>
            <a:ext cx="3460500" cy="1027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21"/>
          <p:cNvSpPr txBox="1">
            <a:spLocks noGrp="1"/>
          </p:cNvSpPr>
          <p:nvPr>
            <p:ph type="subTitle" idx="5"/>
          </p:nvPr>
        </p:nvSpPr>
        <p:spPr>
          <a:xfrm>
            <a:off x="4852002" y="3580700"/>
            <a:ext cx="3460500" cy="1027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21"/>
          <p:cNvSpPr txBox="1">
            <a:spLocks noGrp="1"/>
          </p:cNvSpPr>
          <p:nvPr>
            <p:ph type="subTitle" idx="6"/>
          </p:nvPr>
        </p:nvSpPr>
        <p:spPr>
          <a:xfrm>
            <a:off x="831475" y="3054800"/>
            <a:ext cx="3460500" cy="525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1800" b="1">
                <a:latin typeface="Viga"/>
                <a:ea typeface="Viga"/>
                <a:cs typeface="Viga"/>
                <a:sym typeface="Vig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161" name="Google Shape;161;p21"/>
          <p:cNvSpPr txBox="1">
            <a:spLocks noGrp="1"/>
          </p:cNvSpPr>
          <p:nvPr>
            <p:ph type="subTitle" idx="7"/>
          </p:nvPr>
        </p:nvSpPr>
        <p:spPr>
          <a:xfrm>
            <a:off x="4852000" y="1306475"/>
            <a:ext cx="3460500" cy="525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1800" b="1">
                <a:latin typeface="Viga"/>
                <a:ea typeface="Viga"/>
                <a:cs typeface="Viga"/>
                <a:sym typeface="Vig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162" name="Google Shape;162;p21"/>
          <p:cNvSpPr txBox="1">
            <a:spLocks noGrp="1"/>
          </p:cNvSpPr>
          <p:nvPr>
            <p:ph type="subTitle" idx="8"/>
          </p:nvPr>
        </p:nvSpPr>
        <p:spPr>
          <a:xfrm>
            <a:off x="4852000" y="3054800"/>
            <a:ext cx="3460500" cy="525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1800" b="1">
                <a:latin typeface="Viga"/>
                <a:ea typeface="Viga"/>
                <a:cs typeface="Viga"/>
                <a:sym typeface="Vig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aleway"/>
              <a:buNone/>
              <a:defRPr sz="2400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pic>
        <p:nvPicPr>
          <p:cNvPr id="163" name="Google Shape;163;p2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159155">
            <a:off x="-622937" y="421687"/>
            <a:ext cx="1156645" cy="1342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205872">
            <a:off x="8444398" y="86013"/>
            <a:ext cx="1403301" cy="1519727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1"/>
          <p:cNvSpPr/>
          <p:nvPr/>
        </p:nvSpPr>
        <p:spPr>
          <a:xfrm>
            <a:off x="0" y="5045100"/>
            <a:ext cx="9151500" cy="98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66" name="Google Shape;166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453048">
            <a:off x="-277423" y="3973346"/>
            <a:ext cx="1313871" cy="11395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2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1690553" y="3392813"/>
            <a:ext cx="3326924" cy="3431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2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518072" y="-1883950"/>
            <a:ext cx="3326924" cy="3431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764260">
            <a:off x="8208733" y="140163"/>
            <a:ext cx="1013909" cy="990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5"/>
          <p:cNvPicPr preferRelativeResize="0"/>
          <p:nvPr/>
        </p:nvPicPr>
        <p:blipFill rotWithShape="1">
          <a:blip r:embed="rId4">
            <a:alphaModFix/>
          </a:blip>
          <a:srcRect l="40730" t="-2484" r="20248" b="60309"/>
          <a:stretch/>
        </p:blipFill>
        <p:spPr>
          <a:xfrm rot="805448" flipH="1">
            <a:off x="-107460" y="4082189"/>
            <a:ext cx="1202346" cy="1132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1186943" flipH="1">
            <a:off x="49288" y="-325322"/>
            <a:ext cx="1142255" cy="1325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9336580" flipH="1">
            <a:off x="8043204" y="4059021"/>
            <a:ext cx="1067921" cy="12394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bg>
      <p:bgPr>
        <a:solidFill>
          <a:schemeClr val="dk2"/>
        </a:soli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" name="Google Shape;208;p26"/>
          <p:cNvGrpSpPr/>
          <p:nvPr/>
        </p:nvGrpSpPr>
        <p:grpSpPr>
          <a:xfrm>
            <a:off x="-1754803" y="-1855275"/>
            <a:ext cx="12628186" cy="9069274"/>
            <a:chOff x="-1754803" y="-1855275"/>
            <a:chExt cx="12628186" cy="9069274"/>
          </a:xfrm>
        </p:grpSpPr>
        <p:pic>
          <p:nvPicPr>
            <p:cNvPr id="209" name="Google Shape;209;p2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7546460" y="-1855275"/>
              <a:ext cx="3326924" cy="34316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0" name="Google Shape;210;p2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-1754803" y="3782325"/>
              <a:ext cx="3326924" cy="343167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11" name="Google Shape;211;p26"/>
          <p:cNvGrpSpPr/>
          <p:nvPr/>
        </p:nvGrpSpPr>
        <p:grpSpPr>
          <a:xfrm flipH="1">
            <a:off x="0" y="-1222824"/>
            <a:ext cx="9697773" cy="7380350"/>
            <a:chOff x="-1121350" y="-960249"/>
            <a:chExt cx="9697773" cy="7380350"/>
          </a:xfrm>
        </p:grpSpPr>
        <p:pic>
          <p:nvPicPr>
            <p:cNvPr id="212" name="Google Shape;212;p2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099348" y="3943025"/>
              <a:ext cx="2477076" cy="24770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3" name="Google Shape;213;p2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rot="-10450496">
              <a:off x="-1012572" y="-851471"/>
              <a:ext cx="2258494" cy="225849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14" name="Google Shape;214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-688201" y="-100637"/>
            <a:ext cx="1403301" cy="1519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453055">
            <a:off x="7878575" y="3964613"/>
            <a:ext cx="1484751" cy="1287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5100" y="445025"/>
            <a:ext cx="7713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Viga"/>
              <a:buNone/>
              <a:defRPr sz="3400" b="1">
                <a:solidFill>
                  <a:schemeClr val="lt1"/>
                </a:solidFill>
                <a:latin typeface="Viga"/>
                <a:ea typeface="Viga"/>
                <a:cs typeface="Viga"/>
                <a:sym typeface="Vig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Viga"/>
              <a:buNone/>
              <a:defRPr sz="3400" b="1">
                <a:solidFill>
                  <a:schemeClr val="lt1"/>
                </a:solidFill>
                <a:latin typeface="Viga"/>
                <a:ea typeface="Viga"/>
                <a:cs typeface="Viga"/>
                <a:sym typeface="Viga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Viga"/>
              <a:buNone/>
              <a:defRPr sz="3400" b="1">
                <a:solidFill>
                  <a:schemeClr val="lt1"/>
                </a:solidFill>
                <a:latin typeface="Viga"/>
                <a:ea typeface="Viga"/>
                <a:cs typeface="Viga"/>
                <a:sym typeface="Viga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Viga"/>
              <a:buNone/>
              <a:defRPr sz="3400" b="1">
                <a:solidFill>
                  <a:schemeClr val="lt1"/>
                </a:solidFill>
                <a:latin typeface="Viga"/>
                <a:ea typeface="Viga"/>
                <a:cs typeface="Viga"/>
                <a:sym typeface="Viga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Viga"/>
              <a:buNone/>
              <a:defRPr sz="3400" b="1">
                <a:solidFill>
                  <a:schemeClr val="lt1"/>
                </a:solidFill>
                <a:latin typeface="Viga"/>
                <a:ea typeface="Viga"/>
                <a:cs typeface="Viga"/>
                <a:sym typeface="Viga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Viga"/>
              <a:buNone/>
              <a:defRPr sz="3400" b="1">
                <a:solidFill>
                  <a:schemeClr val="lt1"/>
                </a:solidFill>
                <a:latin typeface="Viga"/>
                <a:ea typeface="Viga"/>
                <a:cs typeface="Viga"/>
                <a:sym typeface="Viga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Viga"/>
              <a:buNone/>
              <a:defRPr sz="3400" b="1">
                <a:solidFill>
                  <a:schemeClr val="lt1"/>
                </a:solidFill>
                <a:latin typeface="Viga"/>
                <a:ea typeface="Viga"/>
                <a:cs typeface="Viga"/>
                <a:sym typeface="Viga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Viga"/>
              <a:buNone/>
              <a:defRPr sz="3400" b="1">
                <a:solidFill>
                  <a:schemeClr val="lt1"/>
                </a:solidFill>
                <a:latin typeface="Viga"/>
                <a:ea typeface="Viga"/>
                <a:cs typeface="Viga"/>
                <a:sym typeface="Viga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400"/>
              <a:buFont typeface="Viga"/>
              <a:buNone/>
              <a:defRPr sz="3400" b="1">
                <a:solidFill>
                  <a:schemeClr val="lt1"/>
                </a:solidFill>
                <a:latin typeface="Viga"/>
                <a:ea typeface="Viga"/>
                <a:cs typeface="Viga"/>
                <a:sym typeface="Vig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5100" y="1152475"/>
            <a:ext cx="7713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Char char="●"/>
              <a:defRPr sz="12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Char char="○"/>
              <a:defRPr sz="12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Char char="■"/>
              <a:defRPr sz="12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Char char="●"/>
              <a:defRPr sz="12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Char char="○"/>
              <a:defRPr sz="12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Char char="■"/>
              <a:defRPr sz="12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Char char="●"/>
              <a:defRPr sz="12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Char char="○"/>
              <a:defRPr sz="12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Char char="■"/>
              <a:defRPr sz="12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7" r:id="rId11"/>
    <p:sldLayoutId id="2147483671" r:id="rId12"/>
    <p:sldLayoutId id="2147483672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comments" Target="../comments/commen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0"/>
          <p:cNvSpPr txBox="1">
            <a:spLocks noGrp="1"/>
          </p:cNvSpPr>
          <p:nvPr>
            <p:ph type="ctrTitle"/>
          </p:nvPr>
        </p:nvSpPr>
        <p:spPr>
          <a:xfrm>
            <a:off x="425964" y="846446"/>
            <a:ext cx="5251500" cy="313119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/>
              <a:t>НАУКА УПРАВЛЕНИЯ ВРЕМЕНЕМ      ИЛИ </a:t>
            </a:r>
            <a:br>
              <a:rPr lang="ru-RU" sz="4000" dirty="0" smtClean="0"/>
            </a:br>
            <a:r>
              <a:rPr lang="ru-RU" sz="4000" dirty="0" smtClean="0">
                <a:solidFill>
                  <a:srgbClr val="4952EB"/>
                </a:solidFill>
              </a:rPr>
              <a:t>КАК</a:t>
            </a:r>
            <a:r>
              <a:rPr lang="ru-RU" sz="4000" dirty="0" smtClean="0"/>
              <a:t> </a:t>
            </a:r>
            <a:r>
              <a:rPr lang="ru-RU" sz="4000" dirty="0" smtClean="0">
                <a:solidFill>
                  <a:srgbClr val="4952EB"/>
                </a:solidFill>
              </a:rPr>
              <a:t>ПОМОЧЬ СЕБЕ СДАТЬ ЕГЭ</a:t>
            </a:r>
            <a:endParaRPr sz="4000" dirty="0">
              <a:solidFill>
                <a:srgbClr val="4952EB"/>
              </a:solidFill>
            </a:endParaRPr>
          </a:p>
        </p:txBody>
      </p:sp>
      <p:pic>
        <p:nvPicPr>
          <p:cNvPr id="228" name="Google Shape;22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764266" flipH="1">
            <a:off x="5986480" y="1116531"/>
            <a:ext cx="1368394" cy="133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6053627" y="2264050"/>
            <a:ext cx="3628223" cy="2879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89230" y="-229074"/>
            <a:ext cx="1683850" cy="19542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32" name="Google Shape;232;p30"/>
          <p:cNvCxnSpPr/>
          <p:nvPr/>
        </p:nvCxnSpPr>
        <p:spPr>
          <a:xfrm>
            <a:off x="441960" y="4785360"/>
            <a:ext cx="40767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" name="TextBox 2"/>
          <p:cNvSpPr txBox="1"/>
          <p:nvPr/>
        </p:nvSpPr>
        <p:spPr>
          <a:xfrm>
            <a:off x="342369" y="4318159"/>
            <a:ext cx="4594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Лебедева Людмила Николаевна, учитель математики и информатики</a:t>
            </a:r>
          </a:p>
          <a:p>
            <a:r>
              <a:rPr lang="ru-RU" sz="900" dirty="0" smtClean="0"/>
              <a:t>МБОУ «СОШ №1 г. Анадыря</a:t>
            </a:r>
            <a:endParaRPr lang="ru-RU" sz="900" dirty="0"/>
          </a:p>
        </p:txBody>
      </p:sp>
      <p:sp>
        <p:nvSpPr>
          <p:cNvPr id="14" name="TextBox 13"/>
          <p:cNvSpPr txBox="1"/>
          <p:nvPr/>
        </p:nvSpPr>
        <p:spPr>
          <a:xfrm>
            <a:off x="4098533" y="4860668"/>
            <a:ext cx="87679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Анадырь 2025</a:t>
            </a:r>
            <a:endParaRPr lang="ru-RU" sz="800" dirty="0"/>
          </a:p>
        </p:txBody>
      </p:sp>
      <p:pic>
        <p:nvPicPr>
          <p:cNvPr id="229" name="Google Shape;229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10799985">
            <a:off x="-1" y="-350522"/>
            <a:ext cx="1528749" cy="14020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42022" y="-1455325"/>
            <a:ext cx="3326924" cy="3431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1"/>
          <p:cNvPicPr preferRelativeResize="0"/>
          <p:nvPr/>
        </p:nvPicPr>
        <p:blipFill rotWithShape="1">
          <a:blip r:embed="rId4">
            <a:alphaModFix/>
          </a:blip>
          <a:srcRect l="40730" t="-2484" r="20248" b="60309"/>
          <a:stretch/>
        </p:blipFill>
        <p:spPr>
          <a:xfrm rot="10800000">
            <a:off x="7785874" y="0"/>
            <a:ext cx="1358126" cy="12797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504466" y="-1136830"/>
            <a:ext cx="2724240" cy="498650"/>
          </a:xfrm>
        </p:spPr>
        <p:txBody>
          <a:bodyPr/>
          <a:lstStyle/>
          <a:p>
            <a:pPr marL="139700" indent="0">
              <a:buNone/>
            </a:pPr>
            <a:endParaRPr lang="ru-RU" dirty="0" smtClean="0"/>
          </a:p>
          <a:p>
            <a:pPr marL="139700" indent="0">
              <a:buNone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289560" y="3474720"/>
            <a:ext cx="975360" cy="9982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855" y="1542870"/>
            <a:ext cx="41524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/>
              <a:t>Государственная итоговая аттестация – важная веха в жизни современного школьника. Успешная сдача ЕГЭ обеспечивает поступление в престижный ВУЗ и  получение востребованной  профессии. Однако что влияет на успех?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15059" y="1612372"/>
            <a:ext cx="3589825" cy="2415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92614" y="205740"/>
            <a:ext cx="1517286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42022" y="-1455325"/>
            <a:ext cx="3326924" cy="3431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1"/>
          <p:cNvPicPr preferRelativeResize="0"/>
          <p:nvPr/>
        </p:nvPicPr>
        <p:blipFill rotWithShape="1">
          <a:blip r:embed="rId4">
            <a:alphaModFix/>
          </a:blip>
          <a:srcRect l="40730" t="-2484" r="20248" b="60309"/>
          <a:stretch/>
        </p:blipFill>
        <p:spPr>
          <a:xfrm rot="10800000">
            <a:off x="7785874" y="0"/>
            <a:ext cx="1358126" cy="12797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504466" y="-1136830"/>
            <a:ext cx="2724240" cy="498650"/>
          </a:xfrm>
        </p:spPr>
        <p:txBody>
          <a:bodyPr/>
          <a:lstStyle/>
          <a:p>
            <a:pPr marL="139700" indent="0">
              <a:buNone/>
            </a:pPr>
            <a:endParaRPr lang="ru-RU" dirty="0" smtClean="0"/>
          </a:p>
          <a:p>
            <a:pPr marL="139700" indent="0">
              <a:buNone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289560" y="3474720"/>
            <a:ext cx="975360" cy="9982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3455" y="850172"/>
            <a:ext cx="4706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Даже академически одаренный человек может быть неуспешным из-за проблем с самоорганизацией. </a:t>
            </a:r>
            <a:endParaRPr lang="ru-RU" sz="2000" dirty="0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15439" y="1120140"/>
            <a:ext cx="3053239" cy="2842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980" y="2137316"/>
            <a:ext cx="3688080" cy="2607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" y="445025"/>
            <a:ext cx="9014460" cy="572700"/>
          </a:xfrm>
        </p:spPr>
        <p:txBody>
          <a:bodyPr/>
          <a:lstStyle/>
          <a:p>
            <a:r>
              <a:rPr lang="ru-RU" dirty="0" smtClean="0"/>
              <a:t>Профильный класс </a:t>
            </a:r>
            <a:r>
              <a:rPr lang="ru-RU" sz="2800" dirty="0" smtClean="0"/>
              <a:t>–</a:t>
            </a:r>
            <a:r>
              <a:rPr lang="ru-RU" dirty="0" smtClean="0">
                <a:solidFill>
                  <a:schemeClr val="dk2"/>
                </a:solidFill>
              </a:rPr>
              <a:t>серьезная нагрузка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05400" y="1396314"/>
            <a:ext cx="3855720" cy="3251886"/>
          </a:xfrm>
        </p:spPr>
        <p:txBody>
          <a:bodyPr/>
          <a:lstStyle/>
          <a:p>
            <a:r>
              <a:rPr lang="ru-RU" sz="1800" dirty="0" smtClean="0"/>
              <a:t>Обучение в старших, в особенности – в профильных, классах требует серьезного и выверенного подхода в связи с возрастающей учебной нагрузкой, связанной с переходом от обычного к углубленному изучению профильных предметов.</a:t>
            </a:r>
          </a:p>
          <a:p>
            <a:endParaRPr lang="ru-RU" sz="1800" dirty="0"/>
          </a:p>
        </p:txBody>
      </p:sp>
      <p:pic>
        <p:nvPicPr>
          <p:cNvPr id="1095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" y="1706880"/>
            <a:ext cx="4594572" cy="2707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42022" y="-1455325"/>
            <a:ext cx="3326924" cy="3431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1"/>
          <p:cNvPicPr preferRelativeResize="0"/>
          <p:nvPr/>
        </p:nvPicPr>
        <p:blipFill rotWithShape="1">
          <a:blip r:embed="rId4">
            <a:alphaModFix/>
          </a:blip>
          <a:srcRect l="40730" t="-2484" r="20248" b="60309"/>
          <a:stretch/>
        </p:blipFill>
        <p:spPr>
          <a:xfrm rot="10800000">
            <a:off x="7785874" y="0"/>
            <a:ext cx="1358126" cy="12797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504466" y="-1136830"/>
            <a:ext cx="2724240" cy="498650"/>
          </a:xfrm>
        </p:spPr>
        <p:txBody>
          <a:bodyPr/>
          <a:lstStyle/>
          <a:p>
            <a:pPr marL="139700" indent="0">
              <a:buNone/>
            </a:pPr>
            <a:endParaRPr lang="ru-RU" dirty="0" smtClean="0"/>
          </a:p>
          <a:p>
            <a:pPr marL="139700" indent="0">
              <a:buNone/>
            </a:pP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289560" y="3474720"/>
            <a:ext cx="975360" cy="9982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70475" y="2960190"/>
            <a:ext cx="405338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Время</a:t>
            </a:r>
            <a:r>
              <a:rPr lang="ru-RU" sz="2000" dirty="0"/>
              <a:t> </a:t>
            </a:r>
            <a:r>
              <a:rPr lang="ru-RU" sz="2000" dirty="0" smtClean="0"/>
              <a:t>–важнейший </a:t>
            </a:r>
            <a:r>
              <a:rPr lang="ru-RU" sz="2000" dirty="0"/>
              <a:t>ресурс человеческой жизни</a:t>
            </a:r>
            <a:r>
              <a:rPr lang="ru-RU" sz="2000" dirty="0" smtClean="0"/>
              <a:t>.</a:t>
            </a:r>
          </a:p>
          <a:p>
            <a:endParaRPr lang="ru-RU" sz="2000" dirty="0" smtClean="0"/>
          </a:p>
          <a:p>
            <a:r>
              <a:rPr lang="ru-RU" sz="2000" dirty="0" smtClean="0"/>
              <a:t> Но почему многие жалуются </a:t>
            </a:r>
            <a:r>
              <a:rPr lang="ru-RU" sz="2000" dirty="0"/>
              <a:t>на хроническую нехватку </a:t>
            </a:r>
            <a:r>
              <a:rPr lang="ru-RU" sz="2000" dirty="0" smtClean="0"/>
              <a:t>времени?</a:t>
            </a: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4380" y="1440180"/>
            <a:ext cx="3012758" cy="30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932580" y="270536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Времени нет. </a:t>
            </a:r>
            <a:r>
              <a:rPr lang="ru-RU" b="1" dirty="0" smtClean="0">
                <a:solidFill>
                  <a:srgbClr val="FF0000"/>
                </a:solidFill>
              </a:rPr>
              <a:t>Серьёзно? </a:t>
            </a:r>
            <a:r>
              <a:rPr lang="ru-RU" b="1" dirty="0" smtClean="0">
                <a:solidFill>
                  <a:srgbClr val="FF0000"/>
                </a:solidFill>
              </a:rPr>
              <a:t>Это желания нет, а время есть всегда. </a:t>
            </a:r>
          </a:p>
          <a:p>
            <a:pPr algn="r"/>
            <a:r>
              <a:rPr lang="ru-RU" b="1" dirty="0" smtClean="0">
                <a:solidFill>
                  <a:schemeClr val="bg1"/>
                </a:solidFill>
              </a:rPr>
              <a:t>(Сергей Есенин)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410" y="830580"/>
            <a:ext cx="2776190" cy="1945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2" name="Google Shape;322;p38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Вопросы</a:t>
            </a:r>
            <a:r>
              <a:rPr lang="en" dirty="0" smtClean="0"/>
              <a:t> </a:t>
            </a:r>
            <a:r>
              <a:rPr lang="ru-RU" dirty="0" smtClean="0">
                <a:solidFill>
                  <a:schemeClr val="dk2"/>
                </a:solidFill>
              </a:rPr>
              <a:t>старшеклассникам</a:t>
            </a:r>
            <a:endParaRPr dirty="0">
              <a:solidFill>
                <a:schemeClr val="dk2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28700" y="1301502"/>
            <a:ext cx="65151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ru-RU" sz="1800" dirty="0" smtClean="0"/>
              <a:t>Как вы учитесь? (2-3/3-4/4-5)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800" dirty="0" smtClean="0"/>
              <a:t>Испытываете ли вы перегрузки при подготовке к урокам?(да/нет)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800" dirty="0" smtClean="0"/>
              <a:t>Всегда ли вам хватает времени на задуманное? (да/нет)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800" dirty="0" smtClean="0"/>
              <a:t>Планируете ли вы сознательно свое время? (да/нет)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800" dirty="0" smtClean="0"/>
              <a:t>Знаете ли вы, что такое тайм-менеджмент? (да/нет)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800" dirty="0" smtClean="0"/>
              <a:t>Хотели бы вы более эффективно организовать свое время? (да/нет)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800" dirty="0" smtClean="0"/>
              <a:t>Если бы существовал инструмент для контроля за временем, стали бы вы его использовать?   (да/нет)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10540" y="228600"/>
          <a:ext cx="8176260" cy="4396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/>
        </p:nvGraphicFramePr>
        <p:xfrm>
          <a:off x="1150620" y="518160"/>
          <a:ext cx="7764780" cy="4171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/>
          <p:cNvGraphicFramePr/>
          <p:nvPr/>
        </p:nvGraphicFramePr>
        <p:xfrm>
          <a:off x="807720" y="297180"/>
          <a:ext cx="7970520" cy="4511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/>
        </p:nvGraphicFramePr>
        <p:xfrm>
          <a:off x="807720" y="381000"/>
          <a:ext cx="8061960" cy="4145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/>
          <p:cNvGraphicFramePr/>
          <p:nvPr/>
        </p:nvGraphicFramePr>
        <p:xfrm>
          <a:off x="632460" y="160020"/>
          <a:ext cx="8321040" cy="4328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/>
          <p:cNvGraphicFramePr/>
          <p:nvPr/>
        </p:nvGraphicFramePr>
        <p:xfrm>
          <a:off x="601980" y="350520"/>
          <a:ext cx="8054340" cy="4465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/>
          <p:cNvGraphicFramePr/>
          <p:nvPr/>
        </p:nvGraphicFramePr>
        <p:xfrm>
          <a:off x="114300" y="113157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/>
        </p:nvGraphicFramePr>
        <p:xfrm>
          <a:off x="1333500" y="449580"/>
          <a:ext cx="6423660" cy="3947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349" y="454550"/>
            <a:ext cx="7728675" cy="774176"/>
          </a:xfrm>
        </p:spPr>
        <p:txBody>
          <a:bodyPr/>
          <a:lstStyle/>
          <a:p>
            <a:r>
              <a:rPr lang="ru-RU" sz="4000" dirty="0" smtClean="0"/>
              <a:t>Что такое </a:t>
            </a:r>
            <a:r>
              <a:rPr lang="ru-RU" sz="4000" dirty="0" smtClean="0">
                <a:solidFill>
                  <a:srgbClr val="4952EB"/>
                </a:solidFill>
              </a:rPr>
              <a:t>тайм-менеджмент?</a:t>
            </a:r>
            <a:endParaRPr lang="ru-RU" sz="4000" dirty="0">
              <a:solidFill>
                <a:srgbClr val="4952EB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76650" y="1692344"/>
            <a:ext cx="46672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Это система методов</a:t>
            </a:r>
            <a:r>
              <a:rPr lang="ru-RU" sz="2000" dirty="0"/>
              <a:t> </a:t>
            </a:r>
            <a:r>
              <a:rPr lang="ru-RU" sz="2000" dirty="0" smtClean="0"/>
              <a:t>и техник для управления временем. Это дисциплина, самоорганизация и умение управлять собой и своим распорядком дня</a:t>
            </a:r>
            <a:endParaRPr lang="ru-RU" sz="2000" dirty="0"/>
          </a:p>
        </p:txBody>
      </p:sp>
      <p:pic>
        <p:nvPicPr>
          <p:cNvPr id="29" name="Google Shape;589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8574" y="1339919"/>
            <a:ext cx="2594701" cy="26605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91998" y="825069"/>
            <a:ext cx="3723301" cy="3246150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3"/>
          <p:cNvSpPr txBox="1">
            <a:spLocks noGrp="1"/>
          </p:cNvSpPr>
          <p:nvPr>
            <p:ph type="title"/>
          </p:nvPr>
        </p:nvSpPr>
        <p:spPr>
          <a:xfrm>
            <a:off x="1307974" y="604074"/>
            <a:ext cx="5130925" cy="1453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dirty="0" smtClean="0">
                <a:solidFill>
                  <a:srgbClr val="4952EB"/>
                </a:solidFill>
              </a:rPr>
              <a:t>Для чего </a:t>
            </a:r>
            <a:r>
              <a:rPr lang="ru-RU" sz="4400" dirty="0" smtClean="0"/>
              <a:t>он нужен?</a:t>
            </a:r>
            <a:endParaRPr sz="4400" dirty="0"/>
          </a:p>
        </p:txBody>
      </p:sp>
      <p:cxnSp>
        <p:nvCxnSpPr>
          <p:cNvPr id="267" name="Google Shape;267;p33"/>
          <p:cNvCxnSpPr/>
          <p:nvPr/>
        </p:nvCxnSpPr>
        <p:spPr>
          <a:xfrm>
            <a:off x="751625" y="4288075"/>
            <a:ext cx="4374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" name="TextBox 14"/>
          <p:cNvSpPr txBox="1"/>
          <p:nvPr/>
        </p:nvSpPr>
        <p:spPr>
          <a:xfrm>
            <a:off x="580175" y="2105795"/>
            <a:ext cx="45454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/>
              <a:t>Тайм-менеджмент </a:t>
            </a:r>
            <a:r>
              <a:rPr lang="ru-RU" sz="1800" dirty="0"/>
              <a:t>необходим, когда человек загружен задачами, которые не вкладываются в рабочий день. Анализируя данные социального опроса старшеклассников, можно однозначно выделить проблему нехватки времени для качественного выполнения учебных задач.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80040" y="1402080"/>
            <a:ext cx="4883607" cy="3188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8200" y="549800"/>
            <a:ext cx="8115300" cy="755125"/>
          </a:xfrm>
        </p:spPr>
        <p:txBody>
          <a:bodyPr/>
          <a:lstStyle/>
          <a:p>
            <a:r>
              <a:rPr lang="ru-RU" sz="3200" dirty="0" smtClean="0">
                <a:solidFill>
                  <a:srgbClr val="4952EB"/>
                </a:solidFill>
              </a:rPr>
              <a:t>Тайм-менеджмент – </a:t>
            </a:r>
            <a:r>
              <a:rPr lang="ru-RU" sz="3200" dirty="0" smtClean="0"/>
              <a:t>необходимый </a:t>
            </a:r>
            <a:r>
              <a:rPr lang="en-US" sz="3200" dirty="0" smtClean="0"/>
              <a:t>skill </a:t>
            </a:r>
            <a:r>
              <a:rPr lang="ru-RU" sz="3200" dirty="0" smtClean="0"/>
              <a:t> </a:t>
            </a:r>
            <a:r>
              <a:rPr lang="en-US" sz="3200" dirty="0" smtClean="0"/>
              <a:t>IT - </a:t>
            </a:r>
            <a:r>
              <a:rPr lang="ru-RU" sz="3200" dirty="0" smtClean="0"/>
              <a:t>специалиста</a:t>
            </a:r>
            <a:endParaRPr lang="ru-RU" sz="3200" dirty="0">
              <a:solidFill>
                <a:srgbClr val="4952EB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2480" y="2432685"/>
            <a:ext cx="2743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0" dirty="0" smtClean="0"/>
              <a:t>В обязанности </a:t>
            </a:r>
            <a:r>
              <a:rPr lang="ru-RU" sz="1800" dirty="0" err="1" smtClean="0"/>
              <a:t>тимлида</a:t>
            </a:r>
            <a:r>
              <a:rPr lang="ru-RU" sz="1800" dirty="0" smtClean="0"/>
              <a:t> обязательно входит тайм-менеджмент команды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0040" y="504080"/>
            <a:ext cx="8298180" cy="755125"/>
          </a:xfrm>
        </p:spPr>
        <p:txBody>
          <a:bodyPr/>
          <a:lstStyle/>
          <a:p>
            <a:r>
              <a:rPr lang="ru-RU" sz="3200" dirty="0" smtClean="0">
                <a:solidFill>
                  <a:srgbClr val="4952EB"/>
                </a:solidFill>
              </a:rPr>
              <a:t>Тайм-менеджмент – </a:t>
            </a:r>
            <a:r>
              <a:rPr lang="ru-RU" sz="3200" dirty="0" smtClean="0"/>
              <a:t>старшеклассникам! </a:t>
            </a:r>
            <a:endParaRPr lang="ru-RU" sz="3200" dirty="0">
              <a:solidFill>
                <a:srgbClr val="4952EB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1980" y="1561802"/>
            <a:ext cx="32918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 smtClean="0"/>
              <a:t>Для школьников, готовящихся к ЕГЭ умение распорядится временем не только решает вопросы достижения цели, но и помогает высвободить время для отдыха, общения, что существенно понижает стресс и повышает уровень психологического комфорта.</a:t>
            </a:r>
            <a:endParaRPr lang="ru-RU" sz="1800" dirty="0"/>
          </a:p>
        </p:txBody>
      </p:sp>
      <p:pic>
        <p:nvPicPr>
          <p:cNvPr id="1116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27759" y="1508760"/>
            <a:ext cx="4678726" cy="2655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/>
          <p:cNvPicPr>
            <a:picLocks noChangeAspect="1" noChangeArrowheads="1"/>
          </p:cNvPicPr>
          <p:nvPr/>
        </p:nvPicPr>
        <p:blipFill>
          <a:blip r:embed="rId3"/>
          <a:srcRect t="2205"/>
          <a:stretch>
            <a:fillRect/>
          </a:stretch>
        </p:blipFill>
        <p:spPr bwMode="auto">
          <a:xfrm>
            <a:off x="106680" y="2278380"/>
            <a:ext cx="4337685" cy="2717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8" name="Google Shape;268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91998" y="825069"/>
            <a:ext cx="3723301" cy="3246150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3"/>
          <p:cNvSpPr txBox="1">
            <a:spLocks noGrp="1"/>
          </p:cNvSpPr>
          <p:nvPr>
            <p:ph type="title"/>
          </p:nvPr>
        </p:nvSpPr>
        <p:spPr>
          <a:xfrm>
            <a:off x="1285114" y="375474"/>
            <a:ext cx="5130925" cy="1453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dirty="0" smtClean="0">
                <a:solidFill>
                  <a:srgbClr val="4952EB"/>
                </a:solidFill>
              </a:rPr>
              <a:t>Как научиться </a:t>
            </a:r>
            <a:r>
              <a:rPr lang="ru-RU" sz="4400" dirty="0" smtClean="0"/>
              <a:t> </a:t>
            </a:r>
            <a:r>
              <a:rPr lang="ru-RU" sz="3200" dirty="0" smtClean="0"/>
              <a:t>управлять временем?</a:t>
            </a:r>
            <a:endParaRPr sz="3200" dirty="0"/>
          </a:p>
        </p:txBody>
      </p:sp>
      <p:cxnSp>
        <p:nvCxnSpPr>
          <p:cNvPr id="267" name="Google Shape;267;p33"/>
          <p:cNvCxnSpPr/>
          <p:nvPr/>
        </p:nvCxnSpPr>
        <p:spPr>
          <a:xfrm>
            <a:off x="751625" y="4288075"/>
            <a:ext cx="43740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" name="TextBox 5"/>
          <p:cNvSpPr txBox="1"/>
          <p:nvPr/>
        </p:nvSpPr>
        <p:spPr>
          <a:xfrm>
            <a:off x="3078480" y="1798320"/>
            <a:ext cx="27203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 smtClean="0"/>
              <a:t>Если управление временем играет такую роль, то где обучиться </a:t>
            </a:r>
            <a:r>
              <a:rPr lang="ru-RU" sz="1800" dirty="0" err="1" smtClean="0"/>
              <a:t>тайм-менеджменту</a:t>
            </a:r>
            <a:r>
              <a:rPr lang="ru-RU" sz="1800" dirty="0" smtClean="0"/>
              <a:t>?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909" y="126890"/>
            <a:ext cx="7728675" cy="774176"/>
          </a:xfrm>
        </p:spPr>
        <p:txBody>
          <a:bodyPr/>
          <a:lstStyle/>
          <a:p>
            <a:r>
              <a:rPr lang="ru-RU" sz="4000" dirty="0" smtClean="0"/>
              <a:t>Научим </a:t>
            </a:r>
            <a:r>
              <a:rPr lang="ru-RU" sz="4000" dirty="0" err="1" smtClean="0">
                <a:solidFill>
                  <a:srgbClr val="4952EB"/>
                </a:solidFill>
              </a:rPr>
              <a:t>тайм-менеджменту</a:t>
            </a:r>
            <a:r>
              <a:rPr lang="ru-RU" sz="4000" dirty="0" smtClean="0">
                <a:solidFill>
                  <a:srgbClr val="4952EB"/>
                </a:solidFill>
              </a:rPr>
              <a:t>!</a:t>
            </a:r>
            <a:endParaRPr lang="ru-RU" sz="4000" dirty="0">
              <a:solidFill>
                <a:srgbClr val="4952EB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10640" y="3879284"/>
            <a:ext cx="76123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</a:rPr>
              <a:t>Существует огромное количество курсов, предлагающих за </a:t>
            </a:r>
            <a:r>
              <a:rPr lang="ru-RU" sz="2000" b="1" dirty="0" smtClean="0">
                <a:solidFill>
                  <a:srgbClr val="FF0000"/>
                </a:solidFill>
              </a:rPr>
              <a:t>не очень скромные деньги </a:t>
            </a:r>
            <a:r>
              <a:rPr lang="ru-RU" sz="2000" b="1" dirty="0" smtClean="0">
                <a:solidFill>
                  <a:schemeClr val="bg1"/>
                </a:solidFill>
              </a:rPr>
              <a:t>обучить правильному планированию времени</a:t>
            </a:r>
            <a:r>
              <a:rPr lang="ru-RU" sz="2000" dirty="0" smtClean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ru-RU" sz="20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105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872" y="838200"/>
            <a:ext cx="7451481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165" y="49300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Учимся</a:t>
            </a:r>
            <a:r>
              <a:rPr lang="ru-RU" sz="3200" dirty="0" smtClean="0">
                <a:solidFill>
                  <a:srgbClr val="4952EB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Тайм-менеджменту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680920"/>
            <a:ext cx="4191000" cy="1681800"/>
          </a:xfrm>
        </p:spPr>
        <p:txBody>
          <a:bodyPr/>
          <a:lstStyle/>
          <a:p>
            <a:pPr marL="92075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Практически все существующие методы управления временем состоят из трех компонентов: </a:t>
            </a:r>
          </a:p>
          <a:p>
            <a:pPr marL="0" lvl="1" indent="808038" algn="just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ru-RU" sz="1800" b="1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приоритизации</a:t>
            </a:r>
            <a:r>
              <a:rPr lang="ru-RU" sz="18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marL="0" lvl="1" indent="808038" algn="just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ru-RU" sz="18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планирования,</a:t>
            </a:r>
          </a:p>
          <a:p>
            <a:pPr marL="0" lvl="1" indent="808038" algn="just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ru-RU" sz="18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структурирования</a:t>
            </a:r>
            <a:r>
              <a:rPr lang="ru-RU" sz="18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/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28145" y="106997"/>
            <a:ext cx="4505365" cy="4922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165" y="49300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Учимся</a:t>
            </a:r>
            <a:r>
              <a:rPr lang="ru-RU" sz="3200" dirty="0" smtClean="0">
                <a:solidFill>
                  <a:srgbClr val="4952EB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Тайм-менеджменту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703780"/>
            <a:ext cx="4480560" cy="3051100"/>
          </a:xfrm>
        </p:spPr>
        <p:txBody>
          <a:bodyPr/>
          <a:lstStyle/>
          <a:p>
            <a:pPr marL="0" indent="0" algn="l"/>
            <a:r>
              <a:rPr lang="ru-RU" b="1" dirty="0" err="1" smtClean="0"/>
              <a:t>Приоритизация</a:t>
            </a:r>
            <a:r>
              <a:rPr lang="ru-RU" dirty="0" smtClean="0"/>
              <a:t> – чтобы выполнить задачу, нужно определить, насколько она срочная, сложная и важная, и только потом приступить к ее выполнению. </a:t>
            </a:r>
          </a:p>
          <a:p>
            <a:pPr marL="0" indent="0" algn="l"/>
            <a:r>
              <a:rPr lang="ru-RU" b="1" dirty="0" smtClean="0"/>
              <a:t>Планирование</a:t>
            </a:r>
            <a:r>
              <a:rPr lang="ru-RU" dirty="0" smtClean="0"/>
              <a:t> – чтобы выполнить задачу, нужно разобраться, когда ее следует сделать и сколько времени на это уйдет. </a:t>
            </a:r>
          </a:p>
          <a:p>
            <a:pPr marL="0" indent="0" algn="l"/>
            <a:endParaRPr lang="ru-RU" dirty="0" smtClean="0"/>
          </a:p>
          <a:p>
            <a:pPr marL="0" indent="0" algn="l"/>
            <a:r>
              <a:rPr lang="ru-RU" b="1" dirty="0" smtClean="0"/>
              <a:t>Структурирование</a:t>
            </a:r>
            <a:r>
              <a:rPr lang="ru-RU" dirty="0" smtClean="0"/>
              <a:t> – чтобы выполнить задачу, нужно понять, как отслеживать ее выполнение и результаты. </a:t>
            </a:r>
          </a:p>
          <a:p>
            <a:endParaRPr lang="ru-RU" dirty="0"/>
          </a:p>
        </p:txBody>
      </p:sp>
      <p:pic>
        <p:nvPicPr>
          <p:cNvPr id="11879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1817" y="1386840"/>
            <a:ext cx="4324066" cy="3066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165" y="49300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Учимся</a:t>
            </a:r>
            <a:r>
              <a:rPr lang="ru-RU" sz="3200" dirty="0" smtClean="0">
                <a:solidFill>
                  <a:srgbClr val="4952EB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Тайм-менеджменту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680920"/>
            <a:ext cx="4411980" cy="3462580"/>
          </a:xfrm>
        </p:spPr>
        <p:txBody>
          <a:bodyPr/>
          <a:lstStyle/>
          <a:p>
            <a:pPr marL="0" indent="92075" algn="just"/>
            <a:r>
              <a:rPr lang="ru-RU" sz="1800" dirty="0" smtClean="0"/>
              <a:t>Подготовка с вечера подойдет тем, кому трудно вставать рано утром – совет психолога Ника </a:t>
            </a:r>
            <a:r>
              <a:rPr lang="ru-RU" sz="1800" dirty="0" err="1" smtClean="0"/>
              <a:t>Уигнала</a:t>
            </a:r>
            <a:r>
              <a:rPr lang="ru-RU" sz="1800" dirty="0" smtClean="0"/>
              <a:t>: «записывайте рабочие и личные задачи на завтра в конце рабочего дня, так вы поймете свою нагрузку заранее и распределите задачи без утренней спешки». План задач на завтра можно составлять в блокноте на бумаге или в приложении </a:t>
            </a:r>
          </a:p>
          <a:p>
            <a:pPr algn="l"/>
            <a:endParaRPr lang="ru-RU" b="1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00449" y="586740"/>
            <a:ext cx="3906329" cy="3141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709160" y="4037111"/>
            <a:ext cx="355092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Подготовка с вечера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165" y="49300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Учимся</a:t>
            </a:r>
            <a:r>
              <a:rPr lang="ru-RU" sz="3200" dirty="0" smtClean="0">
                <a:solidFill>
                  <a:srgbClr val="4952EB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Тайм-менеджменту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680920"/>
            <a:ext cx="4198620" cy="3462580"/>
          </a:xfrm>
        </p:spPr>
        <p:txBody>
          <a:bodyPr/>
          <a:lstStyle/>
          <a:p>
            <a:pPr indent="-7938" algn="l"/>
            <a:r>
              <a:rPr lang="ru-RU" dirty="0" smtClean="0"/>
              <a:t>Метод помогает справиться с откладыванием задач «на потом», даже если это важные или срочные дела. Если вы не хотите ничего делать, попробуйте начать хотя бы с нескольких минут на задачу: пять или десять. </a:t>
            </a:r>
          </a:p>
          <a:p>
            <a:pPr algn="l"/>
            <a:endParaRPr lang="ru-RU" b="1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754880" y="3625631"/>
            <a:ext cx="355092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b="1" dirty="0" smtClean="0"/>
              <a:t>2. Хотя бы N минут </a:t>
            </a:r>
            <a:endParaRPr lang="ru-RU" dirty="0"/>
          </a:p>
        </p:txBody>
      </p:sp>
      <p:pic>
        <p:nvPicPr>
          <p:cNvPr id="134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40706" y="381000"/>
            <a:ext cx="4628033" cy="2994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165" y="49300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Учимся</a:t>
            </a:r>
            <a:r>
              <a:rPr lang="ru-RU" sz="3200" dirty="0" smtClean="0">
                <a:solidFill>
                  <a:srgbClr val="4952EB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Тайм-менеджменту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680920"/>
            <a:ext cx="4411980" cy="3462580"/>
          </a:xfrm>
        </p:spPr>
        <p:txBody>
          <a:bodyPr/>
          <a:lstStyle/>
          <a:p>
            <a:pPr marL="30163" indent="-30163" algn="just"/>
            <a:r>
              <a:rPr lang="ru-RU" sz="1800" dirty="0" smtClean="0"/>
              <a:t>Надо делать самую сложную и неприятную задачу самой первой. С утра мозг меньше нагружен информацией, поэтому будет проще справиться с трудным делом. После такой задачи все остальные покажутся пустяковыми и на них по-прежнему останутся силы. </a:t>
            </a:r>
          </a:p>
          <a:p>
            <a:pPr marL="30163" indent="-30163" algn="just"/>
            <a:endParaRPr lang="ru-RU" b="1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113020" y="3717071"/>
            <a:ext cx="355092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ru-RU" b="1" dirty="0" smtClean="0"/>
              <a:t> Поедание «лягушки»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0003" y="1325879"/>
            <a:ext cx="4382552" cy="2082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165" y="49300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Учимся</a:t>
            </a:r>
            <a:r>
              <a:rPr lang="ru-RU" sz="3200" dirty="0" smtClean="0">
                <a:solidFill>
                  <a:srgbClr val="4952EB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Тайм-менеджменту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680920"/>
            <a:ext cx="4411980" cy="3462580"/>
          </a:xfrm>
        </p:spPr>
        <p:txBody>
          <a:bodyPr/>
          <a:lstStyle/>
          <a:p>
            <a:pPr marL="0" indent="92075" algn="just"/>
            <a:r>
              <a:rPr lang="ru-RU" sz="1800" dirty="0" smtClean="0"/>
              <a:t>Это полная противоположность предыдущему методу. Делайте мелкие задачи – на 1–2 минуты – первыми, по возможности в тот же момент. Например, проверьте почту и оборудование, отправьте запросы или раздайте задачи.</a:t>
            </a:r>
            <a:endParaRPr lang="ru-RU" b="1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709160" y="4037111"/>
            <a:ext cx="355092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ru-RU" b="1" dirty="0" smtClean="0"/>
              <a:t>Мелкие задачи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75859" y="1130374"/>
            <a:ext cx="3781425" cy="2589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165" y="49300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Учимся</a:t>
            </a:r>
            <a:r>
              <a:rPr lang="ru-RU" sz="3200" dirty="0" smtClean="0">
                <a:solidFill>
                  <a:srgbClr val="4952EB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Тайм-менеджменту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680920"/>
            <a:ext cx="4411980" cy="3462580"/>
          </a:xfrm>
        </p:spPr>
        <p:txBody>
          <a:bodyPr/>
          <a:lstStyle/>
          <a:p>
            <a:pPr marL="0" indent="92075" algn="just"/>
            <a:r>
              <a:rPr lang="ru-RU" sz="1800" dirty="0" smtClean="0"/>
              <a:t>Этот метод основан на иерархии задач. Согласно принципу, в течение дня нужно «закрыть» одну крупную задачу, три задачи поменьше и пять мелких. Подходят дела вроде подготовки к встрече с будущими клиентами, и задачи попроще, например, покупка корма питомцу. Так домашние дела не пропадают из вида и входят в расчет собственной нагрузки. </a:t>
            </a:r>
            <a:endParaRPr lang="ru-RU" b="1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257800" y="4265711"/>
            <a:ext cx="355092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b="1" dirty="0" smtClean="0"/>
              <a:t>Принцип девяти дел </a:t>
            </a:r>
            <a:endParaRPr lang="ru-RU" dirty="0"/>
          </a:p>
        </p:txBody>
      </p:sp>
      <p:pic>
        <p:nvPicPr>
          <p:cNvPr id="1382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1788" y="624840"/>
            <a:ext cx="3316900" cy="3445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165" y="49300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Учимся</a:t>
            </a:r>
            <a:r>
              <a:rPr lang="ru-RU" sz="3200" dirty="0" smtClean="0">
                <a:solidFill>
                  <a:srgbClr val="4952EB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Тайм-менеджменту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680920"/>
            <a:ext cx="4411980" cy="2388160"/>
          </a:xfrm>
        </p:spPr>
        <p:txBody>
          <a:bodyPr/>
          <a:lstStyle/>
          <a:p>
            <a:pPr marL="182563" indent="0" algn="just"/>
            <a:r>
              <a:rPr lang="ru-RU" dirty="0" smtClean="0"/>
              <a:t>Сюда относят методы работы по таймеру. «Помидор» - отрезок времени в 30 минут : 25 на работу и пять минут на отдых. </a:t>
            </a:r>
          </a:p>
          <a:p>
            <a:pPr marL="182563" indent="0" algn="just"/>
            <a:r>
              <a:rPr lang="ru-RU" dirty="0" smtClean="0"/>
              <a:t> Через каждые четыре повтора – перерыв 30 минут.</a:t>
            </a:r>
          </a:p>
          <a:p>
            <a:r>
              <a:rPr lang="ru-RU" dirty="0" smtClean="0"/>
              <a:t> </a:t>
            </a:r>
            <a:endParaRPr lang="ru-RU" b="1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257800" y="4265711"/>
            <a:ext cx="355092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b="1" dirty="0" smtClean="0"/>
              <a:t>Методы фиксированного времени </a:t>
            </a:r>
            <a:endParaRPr lang="ru-RU" dirty="0"/>
          </a:p>
        </p:txBody>
      </p:sp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9404" y="525780"/>
            <a:ext cx="4260761" cy="3484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165" y="49300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Учимся</a:t>
            </a:r>
            <a:r>
              <a:rPr lang="ru-RU" sz="3200" dirty="0" smtClean="0">
                <a:solidFill>
                  <a:srgbClr val="4952EB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Тайм-менеджменту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680920"/>
            <a:ext cx="4411980" cy="3462580"/>
          </a:xfrm>
        </p:spPr>
        <p:txBody>
          <a:bodyPr/>
          <a:lstStyle/>
          <a:p>
            <a:pPr marL="0" indent="0" algn="just"/>
            <a:r>
              <a:rPr lang="ru-RU" sz="1800" dirty="0" smtClean="0"/>
              <a:t>Ставьте четкие сроки сдачи работы – </a:t>
            </a:r>
            <a:r>
              <a:rPr lang="ru-RU" sz="1800" dirty="0" err="1" smtClean="0"/>
              <a:t>дедлайны</a:t>
            </a:r>
            <a:r>
              <a:rPr lang="ru-RU" sz="1800" dirty="0" smtClean="0"/>
              <a:t>. Понятные сроки стимулируют работать быстрее и помогают справиться с откладыванием выполнения задачи. Исследователи Массачусетского технологического института выяснили, что даже самостоятельно установленные </a:t>
            </a:r>
            <a:r>
              <a:rPr lang="ru-RU" sz="1800" dirty="0" err="1" smtClean="0"/>
              <a:t>дедлайны</a:t>
            </a:r>
            <a:r>
              <a:rPr lang="ru-RU" sz="1800" dirty="0" smtClean="0"/>
              <a:t> помогают сдвинуть дела с мертвой точки. </a:t>
            </a:r>
          </a:p>
          <a:p>
            <a:r>
              <a:rPr lang="ru-RU" sz="1800" dirty="0" smtClean="0"/>
              <a:t> </a:t>
            </a:r>
          </a:p>
          <a:p>
            <a:pPr algn="l"/>
            <a:endParaRPr lang="ru-RU" b="1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387340" y="3511331"/>
            <a:ext cx="355092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b="1" dirty="0" smtClean="0"/>
              <a:t>3. </a:t>
            </a:r>
            <a:r>
              <a:rPr lang="ru-RU" b="1" dirty="0" err="1" smtClean="0"/>
              <a:t>Дедлайны</a:t>
            </a:r>
            <a:r>
              <a:rPr lang="ru-RU" b="1" dirty="0" smtClean="0"/>
              <a:t> </a:t>
            </a:r>
            <a:endParaRPr lang="ru-RU" dirty="0"/>
          </a:p>
        </p:txBody>
      </p:sp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4606" y="1150619"/>
            <a:ext cx="4528899" cy="2127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705" y="40918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Разработка сайта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27860" y="2122880"/>
            <a:ext cx="4411980" cy="3462580"/>
          </a:xfrm>
        </p:spPr>
        <p:txBody>
          <a:bodyPr/>
          <a:lstStyle/>
          <a:p>
            <a:pPr marL="0" indent="0" algn="just"/>
            <a:r>
              <a:rPr lang="ru-RU" sz="3600" b="1" dirty="0" err="1" smtClean="0">
                <a:solidFill>
                  <a:srgbClr val="4952EB"/>
                </a:solidFill>
                <a:latin typeface="Viga"/>
                <a:ea typeface="Viga"/>
                <a:cs typeface="Viga"/>
                <a:sym typeface="Viga"/>
              </a:rPr>
              <a:t>ШУВр</a:t>
            </a:r>
            <a:r>
              <a:rPr lang="ru-RU" sz="1800" dirty="0" smtClean="0"/>
              <a:t> Имя сайта не встречается в других источниках, а потому не может быть оспорено правообладателями.</a:t>
            </a:r>
          </a:p>
          <a:p>
            <a:pPr marL="0" indent="0" algn="just"/>
            <a:endParaRPr lang="ru-RU" sz="1800" dirty="0" smtClean="0"/>
          </a:p>
          <a:p>
            <a:pPr marL="0" indent="0" algn="just"/>
            <a:r>
              <a:rPr lang="ru-RU" sz="1800" dirty="0" smtClean="0"/>
              <a:t>Будет быстро находиться поисковиками при индексировании</a:t>
            </a:r>
          </a:p>
          <a:p>
            <a:pPr marL="0" indent="0" algn="just"/>
            <a:endParaRPr lang="ru-RU" sz="1800" dirty="0" smtClean="0"/>
          </a:p>
          <a:p>
            <a:r>
              <a:rPr lang="ru-RU" sz="1800" dirty="0" smtClean="0"/>
              <a:t> </a:t>
            </a:r>
          </a:p>
          <a:p>
            <a:pPr algn="l"/>
            <a:endParaRPr lang="ru-RU" b="1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806440" y="208896"/>
            <a:ext cx="233172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800" b="1" dirty="0" err="1" smtClean="0"/>
              <a:t>ШУВр</a:t>
            </a:r>
            <a:r>
              <a:rPr lang="ru-RU" sz="1800" b="1" dirty="0" smtClean="0"/>
              <a:t> – Школа Управления Временем</a:t>
            </a:r>
            <a:endParaRPr lang="ru-RU" sz="1800" dirty="0"/>
          </a:p>
        </p:txBody>
      </p:sp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93620"/>
            <a:ext cx="1656159" cy="1653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02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4021" y="1781492"/>
            <a:ext cx="2629979" cy="320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7254974" y="1135161"/>
            <a:ext cx="11480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3600" b="1" dirty="0" smtClean="0">
                <a:solidFill>
                  <a:srgbClr val="4952EB"/>
                </a:solidFill>
                <a:latin typeface="Viga"/>
                <a:ea typeface="Viga"/>
                <a:cs typeface="Viga"/>
                <a:sym typeface="Viga"/>
              </a:rPr>
              <a:t>שובר</a:t>
            </a:r>
            <a:endParaRPr lang="ru-RU" sz="3600" b="1" dirty="0" smtClean="0">
              <a:solidFill>
                <a:srgbClr val="4952EB"/>
              </a:solidFill>
              <a:latin typeface="Viga"/>
              <a:ea typeface="Viga"/>
              <a:cs typeface="Viga"/>
              <a:sym typeface="Vig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705" y="40918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Разработка сайта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" y="1165860"/>
            <a:ext cx="3596640" cy="3741420"/>
          </a:xfrm>
        </p:spPr>
        <p:txBody>
          <a:bodyPr/>
          <a:lstStyle/>
          <a:p>
            <a:pPr marL="0" indent="0" algn="just"/>
            <a:r>
              <a:rPr lang="ru-RU" sz="1800" dirty="0" smtClean="0"/>
              <a:t>Дизайн был выбран лаконичный и спокойный, в строгой цветовой гамме, напоминающей о важности времени.</a:t>
            </a:r>
          </a:p>
          <a:p>
            <a:pPr marL="0" indent="0" algn="just"/>
            <a:endParaRPr lang="ru-RU" sz="1800" dirty="0" smtClean="0"/>
          </a:p>
          <a:p>
            <a:pPr marL="0" indent="0" algn="just"/>
            <a:r>
              <a:rPr lang="ru-RU" sz="1800" dirty="0" smtClean="0"/>
              <a:t>Лаконичность названия и узнаваемость дизайна – один из кирпичиков успешности цифрового  и любого другого информационного проекта. Поэтому так важно уделить внимание этим вопросам.</a:t>
            </a:r>
          </a:p>
          <a:p>
            <a:pPr marL="0" indent="0" algn="just"/>
            <a:endParaRPr lang="ru-RU" sz="1800" dirty="0" smtClean="0"/>
          </a:p>
          <a:p>
            <a:pPr marL="0" indent="0" algn="just"/>
            <a:endParaRPr lang="ru-RU" sz="1800" dirty="0" smtClean="0"/>
          </a:p>
          <a:p>
            <a:pPr marL="0" indent="0" algn="just"/>
            <a:endParaRPr lang="ru-RU" sz="1800" dirty="0" smtClean="0"/>
          </a:p>
          <a:p>
            <a:r>
              <a:rPr lang="ru-RU" sz="1800" dirty="0" smtClean="0"/>
              <a:t> </a:t>
            </a:r>
          </a:p>
          <a:p>
            <a:pPr algn="l"/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706270" y="1145322"/>
            <a:ext cx="11480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3600" b="1" dirty="0" smtClean="0">
                <a:solidFill>
                  <a:srgbClr val="4952EB"/>
                </a:solidFill>
                <a:latin typeface="Viga"/>
                <a:ea typeface="Viga"/>
                <a:cs typeface="Viga"/>
                <a:sym typeface="Viga"/>
              </a:rPr>
              <a:t>שובר</a:t>
            </a:r>
            <a:endParaRPr lang="ru-RU" sz="3600" b="1" dirty="0" smtClean="0">
              <a:solidFill>
                <a:srgbClr val="4952EB"/>
              </a:solidFill>
              <a:latin typeface="Viga"/>
              <a:ea typeface="Viga"/>
              <a:cs typeface="Viga"/>
              <a:sym typeface="Viga"/>
            </a:endParaRPr>
          </a:p>
        </p:txBody>
      </p:sp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9540" y="1321741"/>
            <a:ext cx="4762500" cy="3567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705" y="40918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Разработка сайта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780" y="1444700"/>
            <a:ext cx="3550920" cy="3462580"/>
          </a:xfrm>
        </p:spPr>
        <p:txBody>
          <a:bodyPr/>
          <a:lstStyle/>
          <a:p>
            <a:pPr marL="7938" indent="-7938" algn="just"/>
            <a:r>
              <a:rPr lang="ru-RU" sz="1800" dirty="0" smtClean="0"/>
              <a:t>В </a:t>
            </a:r>
            <a:r>
              <a:rPr lang="en-US" sz="1800" dirty="0" smtClean="0"/>
              <a:t>header</a:t>
            </a:r>
            <a:r>
              <a:rPr lang="ru-RU" sz="1800" dirty="0" smtClean="0"/>
              <a:t> сайта находится авторский логотип и ссылка на  страницу планировщика. Также подразумевается расширение сайта и переход на страницу опроса для сбора статистики.  </a:t>
            </a:r>
          </a:p>
          <a:p>
            <a:pPr marL="7938" indent="-7938" algn="just"/>
            <a:r>
              <a:rPr lang="ru-RU" sz="1800" dirty="0" smtClean="0"/>
              <a:t>Логотип выполнен в текстовом формате и также является авторским. </a:t>
            </a:r>
          </a:p>
          <a:p>
            <a:pPr marL="0" indent="0" algn="just"/>
            <a:endParaRPr lang="ru-RU" sz="1800" dirty="0" smtClean="0"/>
          </a:p>
          <a:p>
            <a:pPr marL="0" indent="0" algn="just"/>
            <a:endParaRPr lang="ru-RU" sz="1800" dirty="0" smtClean="0"/>
          </a:p>
          <a:p>
            <a:r>
              <a:rPr lang="ru-RU" sz="1800" dirty="0" smtClean="0"/>
              <a:t> </a:t>
            </a:r>
          </a:p>
          <a:p>
            <a:pPr algn="l"/>
            <a:endParaRPr lang="ru-RU" b="1" dirty="0"/>
          </a:p>
        </p:txBody>
      </p:sp>
      <p:pic>
        <p:nvPicPr>
          <p:cNvPr id="142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48100" y="1514679"/>
            <a:ext cx="5151755" cy="898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4853940" y="2339340"/>
            <a:ext cx="3550920" cy="2164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Nunito"/>
                <a:ea typeface="Nunito"/>
                <a:cs typeface="Nunito"/>
                <a:sym typeface="Nunito"/>
              </a:rPr>
              <a:t>Используется резиновая верстка. Без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Nunito"/>
                <a:ea typeface="Nunito"/>
                <a:cs typeface="Nunito"/>
                <a:sym typeface="Nunito"/>
              </a:rPr>
              <a:t>адаптива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Nunito"/>
                <a:ea typeface="Nunito"/>
                <a:cs typeface="Nunito"/>
                <a:sym typeface="Nunito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r>
              <a:rPr lang="ru-RU" sz="1800" dirty="0" smtClean="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rPr>
              <a:t>Все изображения выполнены в векторном формате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Nunito"/>
              <a:ea typeface="Nunito"/>
              <a:cs typeface="Nunito"/>
              <a:sym typeface="Nunito"/>
            </a:endParaRPr>
          </a:p>
          <a:p>
            <a:pPr marL="457200" marR="0" lvl="0" indent="-3048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Nunito"/>
                <a:ea typeface="Nunito"/>
                <a:cs typeface="Nunito"/>
                <a:sym typeface="Nunito"/>
              </a:rPr>
              <a:t> </a:t>
            </a:r>
          </a:p>
          <a:p>
            <a:pPr marL="4572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705" y="40918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Разработка сайта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780" y="1444700"/>
            <a:ext cx="3550920" cy="3462580"/>
          </a:xfrm>
        </p:spPr>
        <p:txBody>
          <a:bodyPr/>
          <a:lstStyle/>
          <a:p>
            <a:pPr marL="92075" indent="-7938" algn="l"/>
            <a:r>
              <a:rPr lang="ru-RU" sz="1800" dirty="0" smtClean="0"/>
              <a:t>Для примерно одинакового отображения сайта во всех браузерах, предварительно осуществлен сброс стилей в файле </a:t>
            </a:r>
            <a:r>
              <a:rPr lang="en-US" sz="1800" dirty="0" smtClean="0"/>
              <a:t>reset.css</a:t>
            </a:r>
            <a:r>
              <a:rPr lang="ru-RU" sz="1800" dirty="0" smtClean="0"/>
              <a:t>.</a:t>
            </a:r>
          </a:p>
          <a:p>
            <a:pPr marL="92075" indent="-7938" algn="l"/>
            <a:r>
              <a:rPr lang="ru-RU" sz="1800" dirty="0" smtClean="0"/>
              <a:t>Также подключены сторонние шрифты.</a:t>
            </a:r>
          </a:p>
          <a:p>
            <a:pPr marL="92075" indent="-7938" algn="l"/>
            <a:r>
              <a:rPr lang="ru-RU" sz="1800" dirty="0" smtClean="0"/>
              <a:t>Все изображения, использованные на сайте, содержатся в папке </a:t>
            </a:r>
            <a:r>
              <a:rPr lang="en-US" sz="1800" dirty="0" err="1" smtClean="0"/>
              <a:t>img</a:t>
            </a:r>
            <a:r>
              <a:rPr lang="ru-RU" sz="1800" dirty="0" smtClean="0"/>
              <a:t>.</a:t>
            </a:r>
          </a:p>
          <a:p>
            <a:pPr marL="0" indent="0" algn="just"/>
            <a:endParaRPr lang="ru-RU" sz="1800" dirty="0" smtClean="0"/>
          </a:p>
          <a:p>
            <a:pPr marL="0" indent="0" algn="just"/>
            <a:endParaRPr lang="ru-RU" sz="1800" dirty="0" smtClean="0"/>
          </a:p>
          <a:p>
            <a:r>
              <a:rPr lang="ru-RU" sz="1800" dirty="0" smtClean="0"/>
              <a:t> </a:t>
            </a:r>
          </a:p>
          <a:p>
            <a:pPr algn="l"/>
            <a:endParaRPr lang="ru-RU" b="1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5135880" y="3825240"/>
            <a:ext cx="3550920" cy="815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Nunito"/>
                <a:ea typeface="Nunito"/>
                <a:cs typeface="Nunito"/>
                <a:sym typeface="Nunito"/>
              </a:rPr>
              <a:t>Выполнено подключение сторонних шрифтов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Nunito"/>
              <a:ea typeface="Nunito"/>
              <a:cs typeface="Nunito"/>
              <a:sym typeface="Nunito"/>
            </a:endParaRPr>
          </a:p>
          <a:p>
            <a:pPr marL="457200" marR="0" lvl="0" indent="-3048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Nunito"/>
                <a:ea typeface="Nunito"/>
                <a:cs typeface="Nunito"/>
                <a:sym typeface="Nunito"/>
              </a:rPr>
              <a:t> </a:t>
            </a:r>
          </a:p>
          <a:p>
            <a:pPr marL="4572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4336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04759" y="1249680"/>
            <a:ext cx="3436321" cy="253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705" y="409180"/>
            <a:ext cx="4661100" cy="841800"/>
          </a:xfrm>
        </p:spPr>
        <p:txBody>
          <a:bodyPr/>
          <a:lstStyle/>
          <a:p>
            <a:pPr algn="l"/>
            <a:r>
              <a:rPr lang="ru-RU" sz="3600" dirty="0" smtClean="0">
                <a:solidFill>
                  <a:srgbClr val="4952EB"/>
                </a:solidFill>
              </a:rPr>
              <a:t>Разработка сайта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780" y="1444700"/>
            <a:ext cx="3550920" cy="3462580"/>
          </a:xfrm>
        </p:spPr>
        <p:txBody>
          <a:bodyPr/>
          <a:lstStyle/>
          <a:p>
            <a:pPr marL="7938" indent="-7938"/>
            <a:r>
              <a:rPr lang="ru-RU" sz="1800" dirty="0" smtClean="0"/>
              <a:t>Код файла стилей на момент написания данного текста содержит порядка трехсот строк программного кода, но при этом стоит учитывать динамичность материала, и то что код может быть изменен как в одну, так и в другую сторону. В файле </a:t>
            </a:r>
            <a:r>
              <a:rPr lang="ru-RU" sz="1800" dirty="0" err="1" smtClean="0"/>
              <a:t>скриптов</a:t>
            </a:r>
            <a:r>
              <a:rPr lang="ru-RU" sz="1800" dirty="0" smtClean="0"/>
              <a:t> также содержится порядка  трехсот строк.</a:t>
            </a:r>
          </a:p>
          <a:p>
            <a:pPr marL="0" indent="0" algn="just"/>
            <a:endParaRPr lang="ru-RU" sz="1800" dirty="0" smtClean="0"/>
          </a:p>
          <a:p>
            <a:pPr marL="0" indent="0" algn="just"/>
            <a:endParaRPr lang="ru-RU" sz="1800" dirty="0" smtClean="0"/>
          </a:p>
          <a:p>
            <a:r>
              <a:rPr lang="ru-RU" sz="1800" dirty="0" smtClean="0"/>
              <a:t> </a:t>
            </a:r>
          </a:p>
          <a:p>
            <a:pPr algn="l"/>
            <a:endParaRPr lang="ru-RU" b="1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5135880" y="3825240"/>
            <a:ext cx="3550920" cy="815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Nunito"/>
                <a:ea typeface="Nunito"/>
                <a:cs typeface="Nunito"/>
                <a:sym typeface="Nunito"/>
              </a:rPr>
              <a:t>Скрипт</a:t>
            </a: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Nunito"/>
                <a:ea typeface="Nunito"/>
                <a:cs typeface="Nunito"/>
                <a:sym typeface="Nunito"/>
              </a:rPr>
              <a:t> для управления </a:t>
            </a:r>
            <a:r>
              <a:rPr kumimoji="0" lang="ru-RU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Nunito"/>
                <a:ea typeface="Nunito"/>
                <a:cs typeface="Nunito"/>
                <a:sym typeface="Nunito"/>
              </a:rPr>
              <a:t>фронтендом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Nunito"/>
              <a:ea typeface="Nunito"/>
              <a:cs typeface="Nunito"/>
              <a:sym typeface="Nunito"/>
            </a:endParaRPr>
          </a:p>
          <a:p>
            <a:pPr marL="457200" marR="0" lvl="0" indent="-3048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Nunito"/>
                <a:ea typeface="Nunito"/>
                <a:cs typeface="Nunito"/>
                <a:sym typeface="Nunito"/>
              </a:rPr>
              <a:t> </a:t>
            </a:r>
          </a:p>
          <a:p>
            <a:pPr marL="4572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unito"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144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34639" y="1143000"/>
            <a:ext cx="4655666" cy="254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4225" y="386320"/>
            <a:ext cx="4661100" cy="841800"/>
          </a:xfrm>
        </p:spPr>
        <p:txBody>
          <a:bodyPr/>
          <a:lstStyle/>
          <a:p>
            <a:r>
              <a:rPr lang="ru-RU" sz="3600" dirty="0" smtClean="0">
                <a:solidFill>
                  <a:srgbClr val="4952EB"/>
                </a:solidFill>
              </a:rPr>
              <a:t>Заключение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780" y="1444700"/>
            <a:ext cx="8100060" cy="3462580"/>
          </a:xfrm>
        </p:spPr>
        <p:txBody>
          <a:bodyPr/>
          <a:lstStyle/>
          <a:p>
            <a:pPr algn="just"/>
            <a:r>
              <a:rPr lang="ru-RU" sz="1800" dirty="0" smtClean="0"/>
              <a:t>Данный ресурс при полной его реализации может быть интегрирован в школьный сайт, что в значительной мере может помочь новым  десятиклассникам в следующем году адаптироваться к нагрузкам профильного обучения. </a:t>
            </a:r>
          </a:p>
          <a:p>
            <a:pPr algn="just"/>
            <a:r>
              <a:rPr lang="ru-RU" sz="1800" dirty="0" smtClean="0"/>
              <a:t>Время – это важнейший ресурс человеческой жизни. Режим дня является основой здорового образа жизни: правильное чередование труда и активного отдыха, регулярный прием пищи, определенное время подъема и отхода ко сну может помочь упорядочить  подготовку к </a:t>
            </a:r>
            <a:r>
              <a:rPr lang="ru-RU" sz="1800" dirty="0" err="1" smtClean="0"/>
              <a:t>егэ</a:t>
            </a:r>
            <a:r>
              <a:rPr lang="ru-RU" sz="1800" dirty="0" smtClean="0"/>
              <a:t> и высвободить время для отдыха и общения с друзьями. </a:t>
            </a:r>
          </a:p>
          <a:p>
            <a:pPr marL="0" indent="0" algn="just"/>
            <a:endParaRPr lang="ru-RU" sz="1800" dirty="0" smtClean="0"/>
          </a:p>
          <a:p>
            <a:pPr algn="just"/>
            <a:r>
              <a:rPr lang="ru-RU" sz="1800" dirty="0" smtClean="0"/>
              <a:t> </a:t>
            </a:r>
          </a:p>
          <a:p>
            <a:pPr algn="l"/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4225" y="386320"/>
            <a:ext cx="4661100" cy="841800"/>
          </a:xfrm>
        </p:spPr>
        <p:txBody>
          <a:bodyPr/>
          <a:lstStyle/>
          <a:p>
            <a:r>
              <a:rPr lang="ru-RU" sz="3600" dirty="0" smtClean="0">
                <a:solidFill>
                  <a:srgbClr val="4952EB"/>
                </a:solidFill>
              </a:rPr>
              <a:t>Заключение</a:t>
            </a:r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780" y="1444700"/>
            <a:ext cx="8100060" cy="3462580"/>
          </a:xfrm>
        </p:spPr>
        <p:txBody>
          <a:bodyPr/>
          <a:lstStyle/>
          <a:p>
            <a:pPr algn="just"/>
            <a:r>
              <a:rPr lang="ru-RU" sz="1800" dirty="0" smtClean="0"/>
              <a:t>Если вам понравился данный материал, то вы можете через некоторое  время абсолютно бесплатно воспользоваться нашей разработкой, посетив школьный сайт МБОУ «СОШ 1 г. Анадыря» </a:t>
            </a:r>
            <a:endParaRPr lang="ru-RU" sz="1800" dirty="0" smtClean="0"/>
          </a:p>
          <a:p>
            <a:pPr marL="0" indent="0" algn="just"/>
            <a:endParaRPr lang="ru-RU" sz="1800" dirty="0" smtClean="0"/>
          </a:p>
          <a:p>
            <a:pPr algn="just"/>
            <a:r>
              <a:rPr lang="ru-RU" sz="1800" dirty="0" smtClean="0"/>
              <a:t> </a:t>
            </a:r>
          </a:p>
          <a:p>
            <a:pPr algn="l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27909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43"/>
          <p:cNvSpPr txBox="1">
            <a:spLocks noGrp="1"/>
          </p:cNvSpPr>
          <p:nvPr>
            <p:ph type="title"/>
          </p:nvPr>
        </p:nvSpPr>
        <p:spPr>
          <a:xfrm>
            <a:off x="4162750" y="1307100"/>
            <a:ext cx="4266300" cy="33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dk1"/>
                </a:solidFill>
              </a:rPr>
              <a:t>Спасибо за внимание</a:t>
            </a:r>
            <a:endParaRPr dirty="0">
              <a:solidFill>
                <a:schemeClr val="dk1"/>
              </a:solidFill>
            </a:endParaRPr>
          </a:p>
        </p:txBody>
      </p:sp>
      <p:pic>
        <p:nvPicPr>
          <p:cNvPr id="372" name="Google Shape;372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500" y="1184175"/>
            <a:ext cx="3495675" cy="2748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sign Inspiration Newsletter by Slidesgo">
  <a:themeElements>
    <a:clrScheme name="Simple Light">
      <a:dk1>
        <a:srgbClr val="FFFFFF"/>
      </a:dk1>
      <a:lt1>
        <a:srgbClr val="030B1C"/>
      </a:lt1>
      <a:dk2>
        <a:srgbClr val="4E53E6"/>
      </a:dk2>
      <a:lt2>
        <a:srgbClr val="B07BF0"/>
      </a:lt2>
      <a:accent1>
        <a:srgbClr val="D1F676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19191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1238</Words>
  <Application>Microsoft Office PowerPoint</Application>
  <PresentationFormat>Экран (16:9)</PresentationFormat>
  <Paragraphs>135</Paragraphs>
  <Slides>36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4" baseType="lpstr">
      <vt:lpstr>Raleway</vt:lpstr>
      <vt:lpstr>Arial</vt:lpstr>
      <vt:lpstr>Nunito Light</vt:lpstr>
      <vt:lpstr>Times New Roman</vt:lpstr>
      <vt:lpstr>Viga</vt:lpstr>
      <vt:lpstr>Nunito</vt:lpstr>
      <vt:lpstr>Open Sans</vt:lpstr>
      <vt:lpstr>Design Inspiration Newsletter by Slidesgo</vt:lpstr>
      <vt:lpstr>НАУКА УПРАВЛЕНИЯ ВРЕМЕНЕМ      ИЛИ  КАК ПОМОЧЬ СЕБЕ СДАТЬ ЕГЭ</vt:lpstr>
      <vt:lpstr>Презентация PowerPoint</vt:lpstr>
      <vt:lpstr>Презентация PowerPoint</vt:lpstr>
      <vt:lpstr>Профильный класс –серьезная нагрузка</vt:lpstr>
      <vt:lpstr>Презентация PowerPoint</vt:lpstr>
      <vt:lpstr>Вопросы старшеклассникам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Что такое тайм-менеджмент?</vt:lpstr>
      <vt:lpstr>Для чего он нужен?</vt:lpstr>
      <vt:lpstr>Тайм-менеджмент – необходимый skill  IT - специалиста</vt:lpstr>
      <vt:lpstr>Тайм-менеджмент – старшеклассникам! </vt:lpstr>
      <vt:lpstr>Как научиться  управлять временем?</vt:lpstr>
      <vt:lpstr>Научим тайм-менеджменту!</vt:lpstr>
      <vt:lpstr>Учимся Тайм-менеджменту</vt:lpstr>
      <vt:lpstr>Учимся Тайм-менеджменту</vt:lpstr>
      <vt:lpstr>Учимся Тайм-менеджменту</vt:lpstr>
      <vt:lpstr>Учимся Тайм-менеджменту</vt:lpstr>
      <vt:lpstr>Учимся Тайм-менеджменту</vt:lpstr>
      <vt:lpstr>Учимся Тайм-менеджменту</vt:lpstr>
      <vt:lpstr>Учимся Тайм-менеджменту</vt:lpstr>
      <vt:lpstr>Учимся Тайм-менеджменту</vt:lpstr>
      <vt:lpstr>Учимся Тайм-менеджменту</vt:lpstr>
      <vt:lpstr>Разработка сайта</vt:lpstr>
      <vt:lpstr>Разработка сайта</vt:lpstr>
      <vt:lpstr>Разработка сайта</vt:lpstr>
      <vt:lpstr>Разработка сайта</vt:lpstr>
      <vt:lpstr>Разработка сайта</vt:lpstr>
      <vt:lpstr>Заключение</vt:lpstr>
      <vt:lpstr>Заключение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НАУКА УПРАВЛЕНИЕМ ВРЕМЕНИ ИЛИ  КАК ПОМОЧЬ СЕБЕ СДАТЬ ЕГЭ</dc:title>
  <dc:creator>днс</dc:creator>
  <cp:lastModifiedBy>Лебедева Людмила</cp:lastModifiedBy>
  <cp:revision>18</cp:revision>
  <dcterms:modified xsi:type="dcterms:W3CDTF">2025-04-15T06:58:29Z</dcterms:modified>
</cp:coreProperties>
</file>