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47"/>
  </p:notesMasterIdLst>
  <p:sldIdLst>
    <p:sldId id="256" r:id="rId2"/>
    <p:sldId id="317" r:id="rId3"/>
    <p:sldId id="259" r:id="rId4"/>
    <p:sldId id="316" r:id="rId5"/>
    <p:sldId id="262" r:id="rId6"/>
    <p:sldId id="287" r:id="rId7"/>
    <p:sldId id="288" r:id="rId8"/>
    <p:sldId id="289" r:id="rId9"/>
    <p:sldId id="310" r:id="rId10"/>
    <p:sldId id="318" r:id="rId11"/>
    <p:sldId id="266" r:id="rId12"/>
    <p:sldId id="319" r:id="rId13"/>
    <p:sldId id="291" r:id="rId14"/>
    <p:sldId id="292" r:id="rId15"/>
    <p:sldId id="294" r:id="rId16"/>
    <p:sldId id="295" r:id="rId17"/>
    <p:sldId id="312" r:id="rId18"/>
    <p:sldId id="322" r:id="rId19"/>
    <p:sldId id="297" r:id="rId20"/>
    <p:sldId id="298" r:id="rId21"/>
    <p:sldId id="323" r:id="rId22"/>
    <p:sldId id="328" r:id="rId23"/>
    <p:sldId id="329" r:id="rId24"/>
    <p:sldId id="305" r:id="rId25"/>
    <p:sldId id="330" r:id="rId26"/>
    <p:sldId id="320" r:id="rId27"/>
    <p:sldId id="304" r:id="rId28"/>
    <p:sldId id="321" r:id="rId29"/>
    <p:sldId id="324" r:id="rId30"/>
    <p:sldId id="331" r:id="rId31"/>
    <p:sldId id="332" r:id="rId32"/>
    <p:sldId id="314" r:id="rId33"/>
    <p:sldId id="315" r:id="rId34"/>
    <p:sldId id="325" r:id="rId35"/>
    <p:sldId id="333" r:id="rId36"/>
    <p:sldId id="334" r:id="rId37"/>
    <p:sldId id="336" r:id="rId38"/>
    <p:sldId id="337" r:id="rId39"/>
    <p:sldId id="338" r:id="rId40"/>
    <p:sldId id="339" r:id="rId41"/>
    <p:sldId id="341" r:id="rId42"/>
    <p:sldId id="342" r:id="rId43"/>
    <p:sldId id="340" r:id="rId44"/>
    <p:sldId id="327" r:id="rId45"/>
    <p:sldId id="313" r:id="rId4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588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18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0167EE-16E0-4666-860D-A20AB5AC763B}" type="datetimeFigureOut">
              <a:rPr lang="ru-RU" smtClean="0"/>
              <a:pPr/>
              <a:t>04.02.2025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71B6E9-14F4-4A8E-B8FA-9E272A0EA97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270865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D1D9F-D4E3-4A1C-A761-93F5AD363C11}" type="datetimeFigureOut">
              <a:rPr lang="ru-RU" smtClean="0"/>
              <a:pPr/>
              <a:t>04.02.2025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D0015-2353-46D9-985A-B67257A715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D1D9F-D4E3-4A1C-A761-93F5AD363C11}" type="datetimeFigureOut">
              <a:rPr lang="ru-RU" smtClean="0"/>
              <a:pPr/>
              <a:t>04.02.2025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D0015-2353-46D9-985A-B67257A715A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D1D9F-D4E3-4A1C-A761-93F5AD363C11}" type="datetimeFigureOut">
              <a:rPr lang="ru-RU" smtClean="0"/>
              <a:pPr/>
              <a:t>04.02.2025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D0015-2353-46D9-985A-B67257A715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D1D9F-D4E3-4A1C-A761-93F5AD363C11}" type="datetimeFigureOut">
              <a:rPr lang="ru-RU" smtClean="0"/>
              <a:pPr/>
              <a:t>04.02.2025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D0015-2353-46D9-985A-B67257A715A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D1D9F-D4E3-4A1C-A761-93F5AD363C11}" type="datetimeFigureOut">
              <a:rPr lang="ru-RU" smtClean="0"/>
              <a:pPr/>
              <a:t>04.02.2025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D0015-2353-46D9-985A-B67257A715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D1D9F-D4E3-4A1C-A761-93F5AD363C11}" type="datetimeFigureOut">
              <a:rPr lang="ru-RU" smtClean="0"/>
              <a:pPr/>
              <a:t>04.02.2025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D0015-2353-46D9-985A-B67257A715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D1D9F-D4E3-4A1C-A761-93F5AD363C11}" type="datetimeFigureOut">
              <a:rPr lang="ru-RU" smtClean="0"/>
              <a:pPr/>
              <a:t>04.02.2025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D0015-2353-46D9-985A-B67257A715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D1D9F-D4E3-4A1C-A761-93F5AD363C11}" type="datetimeFigureOut">
              <a:rPr lang="ru-RU" smtClean="0"/>
              <a:pPr/>
              <a:t>04.02.2025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D0015-2353-46D9-985A-B67257A715A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D1D9F-D4E3-4A1C-A761-93F5AD363C11}" type="datetimeFigureOut">
              <a:rPr lang="ru-RU" smtClean="0"/>
              <a:pPr/>
              <a:t>04.02.2025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D0015-2353-46D9-985A-B67257A715A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D1D9F-D4E3-4A1C-A761-93F5AD363C11}" type="datetimeFigureOut">
              <a:rPr lang="ru-RU" smtClean="0"/>
              <a:pPr/>
              <a:t>04.02.2025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D0015-2353-46D9-985A-B67257A715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D1D9F-D4E3-4A1C-A761-93F5AD363C11}" type="datetimeFigureOut">
              <a:rPr lang="ru-RU" smtClean="0"/>
              <a:pPr/>
              <a:t>04.02.2025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D0015-2353-46D9-985A-B67257A715A2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A1AD1D9F-D4E3-4A1C-A761-93F5AD363C11}" type="datetimeFigureOut">
              <a:rPr lang="ru-RU" smtClean="0"/>
              <a:pPr/>
              <a:t>04.02.2025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600D0015-2353-46D9-985A-B67257A715A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&#1057;&#1074;&#1077;&#1090;&#1072;\Desktop\&#1057;&#1077;&#1088;&#1076;&#1094;&#1077;%20&#1086;&#1090;&#1076;&#1072;&#1102;%20&#1076;&#1077;&#1090;&#1103;&#1084;\&#1084;&#1086;&#1103;%20&#1055;&#1088;&#1077;&#1079;&#1077;&#1085;&#1090;&#1072;&#1094;&#1080;&#1103;%20&#1087;&#1088;&#1086;&#1075;&#1088;&#1072;&#1084;&#1084;&#1099;%20&#1080;%20&#1084;&#1072;&#1089;&#1089;&#1090;&#1077;&#1088;%20&#1082;&#1083;&#1072;&#1089;&#1089;\&#1059;&#1087;&#1088;&#1072;&#1078;&#1085;&#1077;&#1085;&#1080;&#1103;%20&#1085;&#1072;%20&#1072;&#1088;&#1090;&#1080;&#1082;&#1091;&#1083;&#1103;&#1094;&#1080;&#1102;.mp4" TargetMode="Externa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&#1057;&#1074;&#1077;&#1090;&#1072;\Desktop\&#1057;&#1077;&#1088;&#1076;&#1094;&#1077;%20&#1086;&#1090;&#1076;&#1072;&#1102;%20&#1076;&#1077;&#1090;&#1103;&#1084;\&#1084;&#1086;&#1103;%20&#1055;&#1088;&#1077;&#1079;&#1077;&#1085;&#1090;&#1072;&#1094;&#1080;&#1103;%20&#1087;&#1088;&#1086;&#1075;&#1088;&#1072;&#1084;&#1084;&#1099;%20&#1080;%20&#1084;&#1072;&#1089;&#1089;&#1090;&#1077;&#1088;%20&#1082;&#1083;&#1072;&#1089;&#1089;\&#1059;&#1087;&#1088;&#1072;&#1078;&#1085;&#1077;&#1085;&#1080;&#1103;%20&#1085;&#1072;%20&#1076;&#1099;&#1093;&#1072;&#1085;&#1080;&#1077;.mp4" TargetMode="Externa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&#1057;&#1074;&#1077;&#1090;&#1072;\Desktop\&#1057;&#1077;&#1088;&#1076;&#1094;&#1077;%20&#1086;&#1090;&#1076;&#1072;&#1102;%20&#1076;&#1077;&#1090;&#1103;&#1084;\&#1084;&#1086;&#1103;%20&#1055;&#1088;&#1077;&#1079;&#1077;&#1085;&#1090;&#1072;&#1094;&#1080;&#1103;%20&#1087;&#1088;&#1086;&#1075;&#1088;&#1072;&#1084;&#1084;&#1099;%20&#1080;%20&#1084;&#1072;&#1089;&#1089;&#1090;&#1077;&#1088;%20&#1082;&#1083;&#1072;&#1089;&#1089;\&#1086;&#1090;%20&#1090;&#1086;&#1087;&#1086;&#1090;&#1072;%20&#1082;&#1086;&#1087;&#1099;&#1090;.mp4" TargetMode="Externa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&#1057;&#1074;&#1077;&#1090;&#1072;\Desktop\&#1057;&#1077;&#1088;&#1076;&#1094;&#1077;%20&#1086;&#1090;&#1076;&#1072;&#1102;%20&#1076;&#1077;&#1090;&#1103;&#1084;\&#1084;&#1086;&#1103;%20&#1055;&#1088;&#1077;&#1079;&#1077;&#1085;&#1090;&#1072;&#1094;&#1080;&#1103;%20&#1087;&#1088;&#1086;&#1075;&#1088;&#1072;&#1084;&#1084;&#1099;%20&#1080;%20&#1084;&#1072;&#1089;&#1089;&#1090;&#1077;&#1088;%20&#1082;&#1083;&#1072;&#1089;&#1089;\do-mi-sol_Isrno3e0.mp4" TargetMode="Externa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&#1057;&#1074;&#1077;&#1090;&#1072;\Desktop\&#1057;&#1077;&#1088;&#1076;&#1094;&#1077;%20&#1086;&#1090;&#1076;&#1072;&#1102;%20&#1076;&#1077;&#1090;&#1103;&#1084;\&#1084;&#1086;&#1103;%20&#1055;&#1088;&#1077;&#1079;&#1077;&#1085;&#1090;&#1072;&#1094;&#1080;&#1103;%20&#1087;&#1088;&#1086;&#1075;&#1088;&#1072;&#1084;&#1084;&#1099;%20&#1080;%20&#1084;&#1072;&#1089;&#1089;&#1090;&#1077;&#1088;%20&#1082;&#1083;&#1072;&#1089;&#1089;\&#1048;&#1075;&#1088;&#1072;%20&#1052;&#1086;&#1088;&#1077;%20&#1043;&#1072;&#1083;&#1080;&#1083;&#1077;&#1081;.mp3" TargetMode="Externa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716016" y="188640"/>
            <a:ext cx="4165943" cy="2475706"/>
          </a:xfrm>
        </p:spPr>
        <p:txBody>
          <a:bodyPr>
            <a:normAutofit fontScale="90000"/>
          </a:bodyPr>
          <a:lstStyle/>
          <a:p>
            <a:r>
              <a:rPr lang="ru-RU" sz="2400" b="1" i="1" u="sng" dirty="0"/>
              <a:t>Д</a:t>
            </a:r>
            <a:r>
              <a:rPr lang="ru-RU" sz="2400" b="1" i="1" u="sng" dirty="0" smtClean="0"/>
              <a:t>ополнительная </a:t>
            </a:r>
            <a:r>
              <a:rPr lang="ru-RU" sz="2400" b="1" i="1" u="sng" dirty="0" smtClean="0"/>
              <a:t>общеобразовательная </a:t>
            </a:r>
            <a:r>
              <a:rPr lang="ru-RU" sz="2400" b="1" i="1" u="sng" dirty="0" err="1" smtClean="0"/>
              <a:t>общеразвивающая</a:t>
            </a:r>
            <a:r>
              <a:rPr lang="ru-RU" sz="2400" b="1" i="1" u="sng" dirty="0" smtClean="0"/>
              <a:t> </a:t>
            </a:r>
            <a:br>
              <a:rPr lang="ru-RU" sz="2400" b="1" i="1" u="sng" dirty="0" smtClean="0"/>
            </a:br>
            <a:r>
              <a:rPr lang="ru-RU" sz="2400" b="1" i="1" u="sng" dirty="0" smtClean="0"/>
              <a:t>программа  </a:t>
            </a:r>
            <a:r>
              <a:rPr lang="ru-RU" sz="2400" b="1" i="1" u="sng" dirty="0" smtClean="0"/>
              <a:t>художественной направленности </a:t>
            </a:r>
            <a:r>
              <a:rPr lang="ru-RU" sz="2400" b="1" i="1" u="sng" dirty="0" smtClean="0"/>
              <a:t/>
            </a:r>
            <a:br>
              <a:rPr lang="ru-RU" sz="2400" b="1" i="1" u="sng" dirty="0" smtClean="0"/>
            </a:br>
            <a:r>
              <a:rPr lang="ru-RU" sz="2400" b="1" i="1" u="sng" dirty="0" smtClean="0"/>
              <a:t>«</a:t>
            </a:r>
            <a:r>
              <a:rPr lang="ru-RU" sz="2400" b="1" i="1" u="sng" dirty="0" smtClean="0"/>
              <a:t>Вокальный ансамбль»</a:t>
            </a:r>
            <a:r>
              <a:rPr lang="ru-RU" sz="2800" b="1" i="1" u="sng" dirty="0" smtClean="0"/>
              <a:t/>
            </a:r>
            <a:br>
              <a:rPr lang="ru-RU" sz="2800" b="1" i="1" u="sng" dirty="0" smtClean="0"/>
            </a:br>
            <a:endParaRPr lang="ru-RU" sz="28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55976" y="5174916"/>
            <a:ext cx="4608511" cy="1193552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>Автор – составитель:</a:t>
            </a:r>
          </a:p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>педагог дополнительного - образования</a:t>
            </a:r>
          </a:p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>Коваленко Светлана Александровна</a:t>
            </a:r>
          </a:p>
          <a:p>
            <a:endParaRPr lang="ru-RU" sz="4800" dirty="0">
              <a:solidFill>
                <a:schemeClr val="accent5">
                  <a:lumMod val="50000"/>
                </a:schemeClr>
              </a:solidFill>
            </a:endParaRPr>
          </a:p>
          <a:p>
            <a:endParaRPr lang="ru-RU" sz="4400" dirty="0"/>
          </a:p>
          <a:p>
            <a:endParaRPr lang="ru-RU" sz="4400" dirty="0"/>
          </a:p>
        </p:txBody>
      </p:sp>
      <p:pic>
        <p:nvPicPr>
          <p:cNvPr id="1027" name="Picture 3" descr="C:\Users\Света\Desktop\Сердце отдаю детям\фото\IMG202409281059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2276872"/>
            <a:ext cx="3384376" cy="2952328"/>
          </a:xfrm>
          <a:prstGeom prst="rect">
            <a:avLst/>
          </a:prstGeom>
          <a:noFill/>
        </p:spPr>
      </p:pic>
      <p:pic>
        <p:nvPicPr>
          <p:cNvPr id="1029" name="Picture 5" descr="C:\Users\Света\Desktop\Сердце отдаю детям\фото\IMG202403150953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056835">
            <a:off x="1204424" y="258993"/>
            <a:ext cx="3548586" cy="3240360"/>
          </a:xfrm>
          <a:prstGeom prst="rect">
            <a:avLst/>
          </a:prstGeom>
          <a:noFill/>
        </p:spPr>
      </p:pic>
      <p:pic>
        <p:nvPicPr>
          <p:cNvPr id="1028" name="Picture 4" descr="C:\Users\Света\Desktop\Сердце отдаю детям\фото\IMG2024092812293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832017">
            <a:off x="338261" y="2705416"/>
            <a:ext cx="4308813" cy="353697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964594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476672"/>
            <a:ext cx="8280920" cy="76944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sz="4400" b="1" dirty="0">
                <a:solidFill>
                  <a:srgbClr val="FF0000"/>
                </a:solidFill>
              </a:rPr>
              <a:t>Новизна программы</a:t>
            </a:r>
            <a:endParaRPr lang="ru-RU" sz="4400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1772816"/>
            <a:ext cx="8568952" cy="304698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457200" indent="-457200" algn="ctr">
              <a:buFontTx/>
              <a:buChar char="-"/>
            </a:pPr>
            <a:r>
              <a:rPr lang="ru-RU" sz="3200" i="1" dirty="0" smtClean="0">
                <a:solidFill>
                  <a:schemeClr val="accent1">
                    <a:lumMod val="50000"/>
                  </a:schemeClr>
                </a:solidFill>
              </a:rPr>
              <a:t>структура </a:t>
            </a:r>
            <a:r>
              <a:rPr lang="ru-RU" sz="3200" i="1" dirty="0">
                <a:solidFill>
                  <a:schemeClr val="accent1">
                    <a:lumMod val="50000"/>
                  </a:schemeClr>
                </a:solidFill>
              </a:rPr>
              <a:t>индивидуального педагогического воздействия на формирование певческих навыков </a:t>
            </a:r>
            <a:r>
              <a:rPr lang="ru-RU" sz="3200" i="1" dirty="0" smtClean="0">
                <a:solidFill>
                  <a:schemeClr val="accent1">
                    <a:lumMod val="50000"/>
                  </a:schemeClr>
                </a:solidFill>
              </a:rPr>
              <a:t>обучающихся в последовательности, сопровождающих систему практических занятий.</a:t>
            </a:r>
            <a:endParaRPr lang="ru-RU" sz="3200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3244334"/>
            <a:ext cx="77768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dirty="0" smtClean="0"/>
          </a:p>
          <a:p>
            <a:pPr algn="ctr"/>
            <a:endParaRPr lang="ru-RU" sz="3600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44861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332656"/>
            <a:ext cx="79928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>
                <a:solidFill>
                  <a:srgbClr val="FF0000"/>
                </a:solidFill>
              </a:rPr>
              <a:t>Актуальность </a:t>
            </a:r>
            <a:r>
              <a:rPr lang="ru-RU" sz="4800" b="1" dirty="0" smtClean="0">
                <a:solidFill>
                  <a:srgbClr val="FF0000"/>
                </a:solidFill>
              </a:rPr>
              <a:t>программы:</a:t>
            </a:r>
            <a:endParaRPr lang="ru-RU" sz="4800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1163654"/>
            <a:ext cx="8352928" cy="520142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i="1" dirty="0">
                <a:solidFill>
                  <a:schemeClr val="accent2">
                    <a:lumMod val="75000"/>
                  </a:schemeClr>
                </a:solidFill>
              </a:rPr>
              <a:t>Пение является весьма действенным методом </a:t>
            </a:r>
            <a:r>
              <a:rPr lang="ru-RU" sz="2800" i="1" dirty="0" smtClean="0">
                <a:solidFill>
                  <a:schemeClr val="accent2">
                    <a:lumMod val="75000"/>
                  </a:schemeClr>
                </a:solidFill>
              </a:rPr>
              <a:t>художественно - эстетического </a:t>
            </a:r>
            <a:r>
              <a:rPr lang="ru-RU" sz="2800" i="1" dirty="0">
                <a:solidFill>
                  <a:schemeClr val="accent2">
                    <a:lumMod val="75000"/>
                  </a:schemeClr>
                </a:solidFill>
              </a:rPr>
              <a:t>воспитания. </a:t>
            </a:r>
            <a:endParaRPr lang="ru-RU" sz="2800" i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ru-RU" sz="2800" b="1" dirty="0" smtClean="0"/>
              <a:t>К числу наиболее актуальных проблем относится: </a:t>
            </a:r>
          </a:p>
          <a:p>
            <a:pPr lvl="0">
              <a:buFont typeface="Arial" pitchFamily="34" charset="0"/>
              <a:buChar char="•"/>
            </a:pPr>
            <a:r>
              <a:rPr lang="ru-RU" sz="2400" dirty="0" smtClean="0"/>
              <a:t>Создание условий для творческого развития ребенка.</a:t>
            </a:r>
          </a:p>
          <a:p>
            <a:pPr lvl="0">
              <a:buFont typeface="Arial" pitchFamily="34" charset="0"/>
              <a:buChar char="•"/>
            </a:pPr>
            <a:r>
              <a:rPr lang="ru-RU" sz="2400" dirty="0" smtClean="0"/>
              <a:t>Развитие мотивации к познанию и творчеству.</a:t>
            </a:r>
          </a:p>
          <a:p>
            <a:pPr lvl="0">
              <a:buFont typeface="Arial" pitchFamily="34" charset="0"/>
              <a:buChar char="•"/>
            </a:pPr>
            <a:r>
              <a:rPr lang="ru-RU" sz="2400" dirty="0" smtClean="0"/>
              <a:t>Обеспечение эмоционального благополучия ребенка.</a:t>
            </a:r>
          </a:p>
          <a:p>
            <a:pPr lvl="0">
              <a:buFont typeface="Arial" pitchFamily="34" charset="0"/>
              <a:buChar char="•"/>
            </a:pPr>
            <a:r>
              <a:rPr lang="ru-RU" sz="2400" dirty="0" smtClean="0"/>
              <a:t>Приобщение детей к общечеловеческим ценностям.</a:t>
            </a:r>
          </a:p>
          <a:p>
            <a:pPr lvl="0">
              <a:buFont typeface="Arial" pitchFamily="34" charset="0"/>
              <a:buChar char="•"/>
            </a:pPr>
            <a:r>
              <a:rPr lang="ru-RU" sz="2400" dirty="0" smtClean="0"/>
              <a:t>Создание условий для социального, культурного и профессионального самоопределения, творческой самореализации личности ребенка.</a:t>
            </a:r>
          </a:p>
          <a:p>
            <a:pPr lvl="0">
              <a:buFont typeface="Arial" pitchFamily="34" charset="0"/>
              <a:buChar char="•"/>
            </a:pPr>
            <a:r>
              <a:rPr lang="ru-RU" sz="2400" dirty="0" smtClean="0"/>
              <a:t>Укрепление психологического и физического здоровья.</a:t>
            </a:r>
          </a:p>
          <a:p>
            <a:endParaRPr lang="ru-RU" sz="2800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>
              <a:buFontTx/>
              <a:buChar char="-"/>
            </a:pPr>
            <a:endParaRPr lang="ru-RU" sz="2800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5073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332657"/>
            <a:ext cx="84969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</a:rPr>
              <a:t>Педагогическая целесообразность программы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1484784"/>
            <a:ext cx="8784976" cy="464742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пение решает немаловажную </a:t>
            </a:r>
            <a:r>
              <a:rPr lang="ru-RU" sz="2800" dirty="0"/>
              <a:t>задачу </a:t>
            </a:r>
            <a:r>
              <a:rPr lang="ru-RU" sz="2800" dirty="0" smtClean="0"/>
              <a:t>–</a:t>
            </a:r>
          </a:p>
          <a:p>
            <a:pPr algn="ctr"/>
            <a:r>
              <a:rPr lang="ru-RU" sz="2800" dirty="0" smtClean="0"/>
              <a:t> оздоровительно-коррекционную: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sz="2000" dirty="0" smtClean="0"/>
              <a:t>влияет </a:t>
            </a:r>
            <a:r>
              <a:rPr lang="ru-RU" sz="2000" dirty="0"/>
              <a:t>на развитие голоса и помогает строить плавную и непрерывную речь. </a:t>
            </a:r>
            <a:endParaRPr lang="ru-RU" sz="2000" dirty="0" smtClean="0"/>
          </a:p>
          <a:p>
            <a:pPr marL="285750" indent="-285750">
              <a:buFont typeface="Wingdings" pitchFamily="2" charset="2"/>
              <a:buChar char="Ø"/>
            </a:pPr>
            <a:r>
              <a:rPr lang="ru-RU" sz="2000" dirty="0" smtClean="0"/>
              <a:t>действенное </a:t>
            </a:r>
            <a:r>
              <a:rPr lang="ru-RU" sz="2000" dirty="0"/>
              <a:t>средство </a:t>
            </a:r>
            <a:r>
              <a:rPr lang="ru-RU" sz="2000" dirty="0" smtClean="0"/>
              <a:t>для снятия </a:t>
            </a:r>
            <a:r>
              <a:rPr lang="ru-RU" sz="2000" dirty="0"/>
              <a:t>напряжения и гармонизацию личности</a:t>
            </a:r>
            <a:r>
              <a:rPr lang="ru-RU" sz="2000" dirty="0" smtClean="0"/>
              <a:t>.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sz="2000" dirty="0" smtClean="0"/>
              <a:t>адаптировать </a:t>
            </a:r>
            <a:r>
              <a:rPr lang="ru-RU" sz="2000" dirty="0"/>
              <a:t>индивида к сложным условиям или ситуациям. </a:t>
            </a:r>
            <a:endParaRPr lang="ru-RU" sz="2000" dirty="0" smtClean="0"/>
          </a:p>
          <a:p>
            <a:pPr algn="ctr"/>
            <a:r>
              <a:rPr lang="ru-RU" sz="2400" dirty="0" smtClean="0">
                <a:solidFill>
                  <a:srgbClr val="C00000"/>
                </a:solidFill>
              </a:rPr>
              <a:t>      </a:t>
            </a:r>
            <a:r>
              <a:rPr lang="ru-RU" sz="2800" dirty="0" smtClean="0"/>
              <a:t>Для </a:t>
            </a:r>
            <a:r>
              <a:rPr lang="ru-RU" sz="2800" dirty="0"/>
              <a:t>детей с речевой патологией пение </a:t>
            </a:r>
            <a:endParaRPr lang="ru-RU" sz="2800" dirty="0" smtClean="0"/>
          </a:p>
          <a:p>
            <a:pPr algn="ctr"/>
            <a:r>
              <a:rPr lang="ru-RU" sz="2800" dirty="0" smtClean="0"/>
              <a:t>является </a:t>
            </a:r>
            <a:r>
              <a:rPr lang="ru-RU" sz="2800" dirty="0"/>
              <a:t>одним </a:t>
            </a:r>
            <a:r>
              <a:rPr lang="ru-RU" sz="2800" dirty="0" smtClean="0"/>
              <a:t>из факторов: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улучшения речи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sz="2000" dirty="0" smtClean="0"/>
              <a:t>  источником раскрепощения,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sz="2000" dirty="0" smtClean="0"/>
              <a:t> </a:t>
            </a:r>
            <a:r>
              <a:rPr lang="ru-RU" sz="2000" dirty="0"/>
              <a:t>оптимистического настроения, </a:t>
            </a:r>
            <a:endParaRPr lang="ru-RU" sz="2000" dirty="0" smtClean="0"/>
          </a:p>
          <a:p>
            <a:pPr marL="285750" indent="-285750">
              <a:buFont typeface="Wingdings" pitchFamily="2" charset="2"/>
              <a:buChar char="Ø"/>
            </a:pPr>
            <a:r>
              <a:rPr lang="ru-RU" sz="2000" dirty="0" smtClean="0"/>
              <a:t> уверенности </a:t>
            </a:r>
            <a:r>
              <a:rPr lang="ru-RU" sz="2000" dirty="0"/>
              <a:t>в своих силах, </a:t>
            </a:r>
            <a:endParaRPr lang="ru-RU" sz="2000" dirty="0" smtClean="0"/>
          </a:p>
          <a:p>
            <a:pPr marL="285750" indent="-285750">
              <a:buFont typeface="Wingdings" pitchFamily="2" charset="2"/>
              <a:buChar char="Ø"/>
            </a:pPr>
            <a:r>
              <a:rPr lang="ru-RU" sz="2000" dirty="0" smtClean="0"/>
              <a:t> соматической </a:t>
            </a:r>
            <a:r>
              <a:rPr lang="ru-RU" sz="2000" dirty="0"/>
              <a:t>стабилизацией и гармонизацией личности. </a:t>
            </a:r>
          </a:p>
        </p:txBody>
      </p:sp>
    </p:spTree>
    <p:extLst>
      <p:ext uri="{BB962C8B-B14F-4D97-AF65-F5344CB8AC3E}">
        <p14:creationId xmlns:p14="http://schemas.microsoft.com/office/powerpoint/2010/main" xmlns="" val="564035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620688"/>
            <a:ext cx="8208912" cy="6001643"/>
          </a:xfrm>
          <a:prstGeom prst="rect">
            <a:avLst/>
          </a:prstGeom>
          <a:noFill/>
          <a:ln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</a:rPr>
              <a:t>ЦЕЛЬ ПРОГРАММЫ</a:t>
            </a:r>
            <a:r>
              <a:rPr lang="ru-RU" sz="3200" b="1" dirty="0" smtClean="0">
                <a:solidFill>
                  <a:srgbClr val="C00000"/>
                </a:solidFill>
              </a:rPr>
              <a:t>:</a:t>
            </a:r>
          </a:p>
          <a:p>
            <a:pPr algn="ctr"/>
            <a:endParaRPr lang="ru-RU" sz="3200" dirty="0">
              <a:solidFill>
                <a:srgbClr val="C00000"/>
              </a:solidFill>
            </a:endParaRPr>
          </a:p>
          <a:p>
            <a:pPr algn="ctr"/>
            <a:r>
              <a:rPr lang="ru-RU" sz="3200" dirty="0"/>
              <a:t>  </a:t>
            </a:r>
            <a:r>
              <a:rPr lang="ru-RU" sz="3200" dirty="0" smtClean="0"/>
              <a:t>Через активную  музыкально-творческую деятельность  сформировать у  учащихся  устойчивый интерес  к пению; сформировать навыки выразительного исполнения произведений, умения владеть своим голосовым аппаратом; воспитать потребность к творческому самовыражению.</a:t>
            </a:r>
          </a:p>
          <a:p>
            <a:pPr algn="ctr"/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 smtClean="0"/>
              <a:t> </a:t>
            </a:r>
            <a:endParaRPr lang="ru-RU" sz="3200" i="1" dirty="0"/>
          </a:p>
        </p:txBody>
      </p:sp>
    </p:spTree>
    <p:extLst>
      <p:ext uri="{BB962C8B-B14F-4D97-AF65-F5344CB8AC3E}">
        <p14:creationId xmlns:p14="http://schemas.microsoft.com/office/powerpoint/2010/main" xmlns="" val="1358909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476672"/>
            <a:ext cx="8064896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Образовательные задачи:</a:t>
            </a:r>
            <a:endParaRPr lang="ru-RU" sz="2800" dirty="0">
              <a:solidFill>
                <a:srgbClr val="FF0000"/>
              </a:solidFill>
            </a:endParaRPr>
          </a:p>
          <a:p>
            <a:pPr lvl="0"/>
            <a:r>
              <a:rPr lang="ru-RU" sz="2800" dirty="0"/>
              <a:t> </a:t>
            </a:r>
            <a:r>
              <a:rPr lang="ru-RU" sz="2400" dirty="0" smtClean="0"/>
              <a:t>1. Формирование у детей вокальных навыков. </a:t>
            </a:r>
          </a:p>
          <a:p>
            <a:pPr lvl="0"/>
            <a:r>
              <a:rPr lang="ru-RU" sz="2400" dirty="0" smtClean="0"/>
              <a:t> 2. Формирование навыка адекватного и выразительного исполнения  современной отечественной, эстрадной  вокальной музыки. </a:t>
            </a:r>
          </a:p>
          <a:p>
            <a:pPr lvl="0"/>
            <a:r>
              <a:rPr lang="ru-RU" sz="2400" dirty="0" smtClean="0"/>
              <a:t>3.  Обучение детей приемам сценического движения, актерского мастерства. </a:t>
            </a:r>
          </a:p>
          <a:p>
            <a:pPr lvl="0"/>
            <a:r>
              <a:rPr lang="ru-RU" sz="2400" dirty="0" smtClean="0"/>
              <a:t>4.  Приобщение к концертной деятельности .</a:t>
            </a:r>
          </a:p>
          <a:p>
            <a:pPr lvl="0"/>
            <a:r>
              <a:rPr lang="ru-RU" sz="2400" dirty="0" smtClean="0"/>
              <a:t> 5. Приобретение и расширение знаний (основы музыкальной и вокальной грамотности, основы физиологии голосового аппарата). </a:t>
            </a:r>
          </a:p>
          <a:p>
            <a:pPr lvl="0"/>
            <a:r>
              <a:rPr lang="ru-RU" sz="2400" dirty="0" smtClean="0"/>
              <a:t>6.  Приобретение и расширение знаний (основы законов сцены, основы физиологии речевого, опорно-двигательного и дыхательного аппарата). </a:t>
            </a:r>
          </a:p>
          <a:p>
            <a:r>
              <a:rPr lang="ru-RU" sz="2800" i="1" dirty="0" smtClean="0"/>
              <a:t> </a:t>
            </a:r>
            <a:endParaRPr lang="ru-RU" sz="2800" dirty="0" smtClean="0"/>
          </a:p>
          <a:p>
            <a:endParaRPr lang="ru-RU" sz="2800" dirty="0" smtClean="0"/>
          </a:p>
        </p:txBody>
      </p:sp>
    </p:spTree>
    <p:extLst>
      <p:ext uri="{BB962C8B-B14F-4D97-AF65-F5344CB8AC3E}">
        <p14:creationId xmlns:p14="http://schemas.microsoft.com/office/powerpoint/2010/main" xmlns="" val="1098138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836712"/>
            <a:ext cx="871296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Развивающие задачи:</a:t>
            </a:r>
            <a:endParaRPr lang="ru-RU" sz="2800" dirty="0">
              <a:solidFill>
                <a:srgbClr val="FF0000"/>
              </a:solidFill>
            </a:endParaRPr>
          </a:p>
          <a:p>
            <a:r>
              <a:rPr lang="ru-RU" sz="2800" dirty="0"/>
              <a:t>  </a:t>
            </a:r>
          </a:p>
          <a:p>
            <a:pPr lvl="0"/>
            <a:r>
              <a:rPr lang="ru-RU" sz="2800" dirty="0"/>
              <a:t> </a:t>
            </a:r>
            <a:r>
              <a:rPr lang="ru-RU" sz="2800" dirty="0" smtClean="0"/>
              <a:t>1. Обучение детей приемам самостоятельной и коллективной работы, само- и взаимоконтроля.</a:t>
            </a:r>
          </a:p>
          <a:p>
            <a:pPr lvl="0"/>
            <a:r>
              <a:rPr lang="ru-RU" sz="2800" dirty="0" smtClean="0"/>
              <a:t>2. Организация творческой деятельности, самообразования.</a:t>
            </a:r>
          </a:p>
          <a:p>
            <a:pPr lvl="0"/>
            <a:r>
              <a:rPr lang="ru-RU" sz="2800" dirty="0" smtClean="0"/>
              <a:t>3. Развитие чувства ритма и координации движений. </a:t>
            </a:r>
          </a:p>
          <a:p>
            <a:pPr lvl="0"/>
            <a:r>
              <a:rPr lang="ru-RU" sz="2800" dirty="0" smtClean="0"/>
              <a:t>4. Развитие интереса ребенка к самому себе как субъекту культуры.</a:t>
            </a:r>
          </a:p>
          <a:p>
            <a:pPr lvl="0"/>
            <a:r>
              <a:rPr lang="ru-RU" sz="2800" dirty="0" smtClean="0"/>
              <a:t>5. Развитие общих, творческих и специальных способностей.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3018655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2313" y="1124744"/>
            <a:ext cx="864096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Воспитательные задачи:</a:t>
            </a:r>
            <a:endParaRPr lang="ru-RU" sz="2800" dirty="0">
              <a:solidFill>
                <a:srgbClr val="FF0000"/>
              </a:solidFill>
            </a:endParaRPr>
          </a:p>
          <a:p>
            <a:pPr lvl="0"/>
            <a:r>
              <a:rPr lang="ru-RU" sz="2800" dirty="0" smtClean="0"/>
              <a:t>1. Создание базы для творческого мышления детей. </a:t>
            </a:r>
          </a:p>
          <a:p>
            <a:pPr lvl="0"/>
            <a:r>
              <a:rPr lang="ru-RU" sz="2800" dirty="0" smtClean="0"/>
              <a:t>2. Развитие их активности и самостоятельности обучения. </a:t>
            </a:r>
          </a:p>
          <a:p>
            <a:pPr lvl="0"/>
            <a:r>
              <a:rPr lang="ru-RU" sz="2800" dirty="0" smtClean="0"/>
              <a:t>3. Формирование общей культуры личности ребенка, способной адаптироваться в современном обществе.</a:t>
            </a:r>
          </a:p>
          <a:p>
            <a:pPr lvl="0"/>
            <a:r>
              <a:rPr lang="ru-RU" sz="2800" dirty="0" smtClean="0"/>
              <a:t> 4. Развитие личностных коммуникативных качеств. </a:t>
            </a:r>
          </a:p>
          <a:p>
            <a:endParaRPr lang="ru-RU" sz="2800" dirty="0"/>
          </a:p>
          <a:p>
            <a:r>
              <a:rPr lang="ru-RU" sz="28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xmlns="" val="1603704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2313" y="332657"/>
            <a:ext cx="8332135" cy="78483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err="1" smtClean="0">
                <a:solidFill>
                  <a:srgbClr val="FF0000"/>
                </a:solidFill>
              </a:rPr>
              <a:t>Здоровьесохраняющие</a:t>
            </a:r>
            <a:r>
              <a:rPr lang="ru-RU" sz="2800" b="1" dirty="0" smtClean="0">
                <a:solidFill>
                  <a:srgbClr val="FF0000"/>
                </a:solidFill>
              </a:rPr>
              <a:t> (</a:t>
            </a:r>
            <a:r>
              <a:rPr lang="ru-RU" sz="2800" b="1" dirty="0" err="1" smtClean="0">
                <a:solidFill>
                  <a:srgbClr val="FF0000"/>
                </a:solidFill>
              </a:rPr>
              <a:t>здоровьеразвивающие</a:t>
            </a:r>
            <a:r>
              <a:rPr lang="ru-RU" sz="2800" b="1" dirty="0" smtClean="0">
                <a:solidFill>
                  <a:srgbClr val="FF0000"/>
                </a:solidFill>
              </a:rPr>
              <a:t>) задачи:</a:t>
            </a:r>
            <a:endParaRPr lang="ru-RU" sz="2800" dirty="0">
              <a:solidFill>
                <a:srgbClr val="FF0000"/>
              </a:solidFill>
            </a:endParaRPr>
          </a:p>
          <a:p>
            <a:pPr lvl="0"/>
            <a:r>
              <a:rPr lang="ru-RU" sz="2800" dirty="0" smtClean="0"/>
              <a:t>1.  Построение учебного процесса, способствующего не только сохранению, но и укреплению, а также совершенствованию здоровья детей. </a:t>
            </a:r>
          </a:p>
          <a:p>
            <a:pPr lvl="0"/>
            <a:r>
              <a:rPr lang="ru-RU" sz="2800" dirty="0" smtClean="0"/>
              <a:t>2. Укрепление голосового аппарата, увеличение объема дыхания. </a:t>
            </a:r>
          </a:p>
          <a:p>
            <a:pPr lvl="0"/>
            <a:r>
              <a:rPr lang="ru-RU" sz="2800" dirty="0" smtClean="0"/>
              <a:t>3. Развитие и совершенствование  артикуляционной моторики.</a:t>
            </a:r>
          </a:p>
          <a:p>
            <a:pPr lvl="0"/>
            <a:r>
              <a:rPr lang="ru-RU" sz="2800" dirty="0" smtClean="0"/>
              <a:t> 4. Создание комфортного психологического климата, благоприятной ситуации успеха.</a:t>
            </a:r>
          </a:p>
          <a:p>
            <a:pPr lvl="0"/>
            <a:r>
              <a:rPr lang="ru-RU" sz="2800" dirty="0" smtClean="0"/>
              <a:t>5. Владение способами </a:t>
            </a:r>
            <a:r>
              <a:rPr lang="ru-RU" sz="2800" dirty="0" err="1" smtClean="0"/>
              <a:t>саморегуляции</a:t>
            </a:r>
            <a:r>
              <a:rPr lang="ru-RU" sz="2800" dirty="0" smtClean="0"/>
              <a:t> поддержки здорового образа жизни. </a:t>
            </a:r>
          </a:p>
          <a:p>
            <a:pPr lvl="0"/>
            <a:endParaRPr lang="ru-RU" sz="2800" dirty="0" smtClean="0"/>
          </a:p>
          <a:p>
            <a:pPr lvl="0"/>
            <a:endParaRPr lang="ru-RU" sz="2800" dirty="0" smtClean="0"/>
          </a:p>
          <a:p>
            <a:endParaRPr lang="ru-RU" sz="2800" dirty="0"/>
          </a:p>
          <a:p>
            <a:r>
              <a:rPr lang="ru-RU" sz="28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xmlns="" val="1603704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230531"/>
            <a:ext cx="8856984" cy="75097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Программа отличается от других программ тем, </a:t>
            </a:r>
            <a:r>
              <a:rPr lang="ru-RU" sz="2400" b="1" dirty="0" smtClean="0">
                <a:solidFill>
                  <a:srgbClr val="FF0000"/>
                </a:solidFill>
              </a:rPr>
              <a:t>что:</a:t>
            </a:r>
          </a:p>
          <a:p>
            <a:endParaRPr lang="ru-RU" b="1" dirty="0" smtClean="0"/>
          </a:p>
          <a:p>
            <a:r>
              <a:rPr lang="ru-RU" b="1" dirty="0" smtClean="0"/>
              <a:t>Используются современные образовательных технологии:</a:t>
            </a:r>
            <a:endParaRPr lang="ru-RU" sz="1600" b="1" dirty="0" smtClean="0"/>
          </a:p>
          <a:p>
            <a:pPr lvl="0"/>
            <a:r>
              <a:rPr lang="ru-RU" dirty="0" smtClean="0"/>
              <a:t>- в принципах обучения ;</a:t>
            </a:r>
            <a:endParaRPr lang="ru-RU" sz="1600" dirty="0" smtClean="0"/>
          </a:p>
          <a:p>
            <a:pPr lvl="0"/>
            <a:r>
              <a:rPr lang="ru-RU" dirty="0" smtClean="0"/>
              <a:t>- в формах и методах обучения ;</a:t>
            </a:r>
            <a:endParaRPr lang="ru-RU" sz="1600" dirty="0" smtClean="0"/>
          </a:p>
          <a:p>
            <a:pPr lvl="0"/>
            <a:r>
              <a:rPr lang="ru-RU" dirty="0" smtClean="0"/>
              <a:t>- в методах контроля и управления образовательным процессом ;</a:t>
            </a:r>
            <a:endParaRPr lang="ru-RU" sz="1600" dirty="0" smtClean="0"/>
          </a:p>
          <a:p>
            <a:pPr lvl="0"/>
            <a:r>
              <a:rPr lang="ru-RU" dirty="0" smtClean="0"/>
              <a:t>- в средствах обучения . </a:t>
            </a:r>
            <a:endParaRPr lang="ru-RU" sz="1600" dirty="0" smtClean="0"/>
          </a:p>
          <a:p>
            <a:pPr algn="ctr"/>
            <a:endParaRPr lang="ru-RU" b="1" dirty="0" smtClean="0"/>
          </a:p>
          <a:p>
            <a:r>
              <a:rPr lang="ru-RU" b="1" dirty="0" smtClean="0"/>
              <a:t>Особенностью методики: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специально организуется разнообразная деятельность, в которой создаются благоприятные ситуации для развития творческих способностей детей;</a:t>
            </a:r>
          </a:p>
          <a:p>
            <a:pPr lvl="0">
              <a:buFont typeface="Wingdings" pitchFamily="2" charset="2"/>
              <a:buChar char="ü"/>
            </a:pPr>
            <a:r>
              <a:rPr lang="ru-RU" dirty="0" smtClean="0"/>
              <a:t>подготовка и участие в мероприятиях СОШ;</a:t>
            </a:r>
            <a:endParaRPr lang="ru-RU" sz="1600" dirty="0" smtClean="0"/>
          </a:p>
          <a:p>
            <a:pPr lvl="0">
              <a:buFont typeface="Wingdings" pitchFamily="2" charset="2"/>
              <a:buChar char="ü"/>
            </a:pPr>
            <a:r>
              <a:rPr lang="ru-RU" dirty="0" smtClean="0"/>
              <a:t>проведение традиционных мероприятий на каникулах;</a:t>
            </a:r>
            <a:endParaRPr lang="ru-RU" sz="1600" dirty="0" smtClean="0"/>
          </a:p>
          <a:p>
            <a:pPr lvl="0">
              <a:buFont typeface="Wingdings" pitchFamily="2" charset="2"/>
              <a:buChar char="ü"/>
            </a:pPr>
            <a:r>
              <a:rPr lang="ru-RU" dirty="0" smtClean="0"/>
              <a:t>концертная деятельность;</a:t>
            </a:r>
            <a:endParaRPr lang="ru-RU" sz="1600" dirty="0" smtClean="0"/>
          </a:p>
          <a:p>
            <a:pPr lvl="0">
              <a:buFont typeface="Wingdings" pitchFamily="2" charset="2"/>
              <a:buChar char="ü"/>
            </a:pPr>
            <a:r>
              <a:rPr lang="ru-RU" dirty="0" smtClean="0"/>
              <a:t>работа с родителями;</a:t>
            </a:r>
            <a:endParaRPr lang="ru-RU" sz="1600" dirty="0" smtClean="0"/>
          </a:p>
          <a:p>
            <a:pPr lvl="0">
              <a:buFont typeface="Wingdings" pitchFamily="2" charset="2"/>
              <a:buChar char="ü"/>
            </a:pPr>
            <a:r>
              <a:rPr lang="ru-RU" dirty="0" smtClean="0"/>
              <a:t>взаимодействие со школой;</a:t>
            </a:r>
            <a:endParaRPr lang="ru-RU" sz="1600" dirty="0" smtClean="0"/>
          </a:p>
          <a:p>
            <a:pPr lvl="0">
              <a:buFont typeface="Wingdings" pitchFamily="2" charset="2"/>
              <a:buChar char="ü"/>
            </a:pPr>
            <a:r>
              <a:rPr lang="ru-RU" dirty="0" smtClean="0"/>
              <a:t>поощрение за успехи (грамоты, благодарственные письма).</a:t>
            </a:r>
            <a:endParaRPr lang="ru-RU" sz="1600" dirty="0" smtClean="0"/>
          </a:p>
          <a:p>
            <a:pPr>
              <a:buFont typeface="Wingdings" pitchFamily="2" charset="2"/>
              <a:buChar char="ü"/>
            </a:pPr>
            <a:endParaRPr lang="ru-RU" dirty="0" smtClean="0"/>
          </a:p>
          <a:p>
            <a:r>
              <a:rPr lang="ru-RU" b="1" dirty="0" smtClean="0"/>
              <a:t>Педагогическими средствами, побуждающие детей к творчеству:</a:t>
            </a:r>
            <a:endParaRPr lang="ru-RU" sz="1600" b="1" dirty="0" smtClean="0"/>
          </a:p>
          <a:p>
            <a:pPr lvl="1">
              <a:buFont typeface="Wingdings" pitchFamily="2" charset="2"/>
              <a:buChar char="ü"/>
            </a:pPr>
            <a:r>
              <a:rPr lang="ru-RU" dirty="0" smtClean="0"/>
              <a:t>неформальная обстановка;</a:t>
            </a:r>
            <a:endParaRPr lang="ru-RU" sz="1600" dirty="0" smtClean="0"/>
          </a:p>
          <a:p>
            <a:pPr lvl="1">
              <a:buFont typeface="Wingdings" pitchFamily="2" charset="2"/>
              <a:buChar char="ü"/>
            </a:pPr>
            <a:r>
              <a:rPr lang="ru-RU" dirty="0" smtClean="0"/>
              <a:t>игровые и соревновательные элементы.</a:t>
            </a:r>
          </a:p>
          <a:p>
            <a:pPr lvl="1"/>
            <a:r>
              <a:rPr lang="ru-RU" sz="2400" b="1" dirty="0" smtClean="0"/>
              <a:t>Основной вид деятельности -  учебная деятельность. </a:t>
            </a:r>
          </a:p>
          <a:p>
            <a:pPr lvl="1">
              <a:buFont typeface="Wingdings" pitchFamily="2" charset="2"/>
              <a:buChar char="ü"/>
            </a:pPr>
            <a:endParaRPr lang="ru-RU" sz="1600" dirty="0" smtClean="0"/>
          </a:p>
          <a:p>
            <a:r>
              <a:rPr lang="ru-RU" sz="2000" dirty="0" smtClean="0"/>
              <a:t> </a:t>
            </a:r>
          </a:p>
          <a:p>
            <a:pPr marL="285750" indent="-285750"/>
            <a:endParaRPr lang="ru-RU" sz="2000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35302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9541" y="548680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</a:rPr>
              <a:t>Принципы педагогического процесса</a:t>
            </a:r>
            <a:r>
              <a:rPr lang="ru-RU" sz="3600" b="1" dirty="0" smtClean="0">
                <a:solidFill>
                  <a:srgbClr val="FF0000"/>
                </a:solidFill>
              </a:rPr>
              <a:t>: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340768"/>
            <a:ext cx="813690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- </a:t>
            </a:r>
            <a:r>
              <a:rPr lang="ru-RU" sz="2800" b="1" dirty="0" smtClean="0"/>
              <a:t>Принцип воспитывающего обучения;</a:t>
            </a:r>
            <a:endParaRPr lang="ru-RU" sz="2800" b="1" dirty="0"/>
          </a:p>
          <a:p>
            <a:r>
              <a:rPr lang="ru-RU" sz="2800" b="1" dirty="0"/>
              <a:t>- принцип </a:t>
            </a:r>
            <a:r>
              <a:rPr lang="ru-RU" sz="2800" b="1" dirty="0" smtClean="0"/>
              <a:t>сознательности и активности;</a:t>
            </a:r>
            <a:endParaRPr lang="ru-RU" sz="2800" b="1" dirty="0"/>
          </a:p>
          <a:p>
            <a:r>
              <a:rPr lang="ru-RU" sz="2800" b="1" dirty="0"/>
              <a:t>- принцип </a:t>
            </a:r>
            <a:r>
              <a:rPr lang="ru-RU" sz="2800" b="1" dirty="0" smtClean="0"/>
              <a:t>наглядности;</a:t>
            </a:r>
            <a:endParaRPr lang="ru-RU" sz="2800" b="1" dirty="0"/>
          </a:p>
          <a:p>
            <a:r>
              <a:rPr lang="ru-RU" sz="2800" b="1" dirty="0"/>
              <a:t> принцип </a:t>
            </a:r>
            <a:r>
              <a:rPr lang="ru-RU" sz="2800" b="1" dirty="0" smtClean="0"/>
              <a:t>систематичности и последовательности;</a:t>
            </a:r>
            <a:endParaRPr lang="ru-RU" sz="2800" b="1" dirty="0"/>
          </a:p>
          <a:p>
            <a:r>
              <a:rPr lang="ru-RU" sz="2800" b="1" dirty="0"/>
              <a:t>- принцип </a:t>
            </a:r>
            <a:r>
              <a:rPr lang="ru-RU" sz="2800" b="1" dirty="0" smtClean="0"/>
              <a:t>доступности;</a:t>
            </a:r>
            <a:endParaRPr lang="ru-RU" sz="2800" b="1" dirty="0"/>
          </a:p>
          <a:p>
            <a:r>
              <a:rPr lang="ru-RU" sz="2800" b="1" dirty="0"/>
              <a:t>- принцип </a:t>
            </a:r>
            <a:r>
              <a:rPr lang="ru-RU" sz="2800" b="1" dirty="0" smtClean="0"/>
              <a:t>прочности.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xmlns="" val="366610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"/>
            <a:ext cx="8640960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b="1" dirty="0" smtClean="0"/>
          </a:p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Адресат программы</a:t>
            </a:r>
          </a:p>
          <a:p>
            <a:pPr algn="ctr"/>
            <a:endParaRPr lang="ru-RU" sz="2800" b="1" dirty="0" smtClean="0"/>
          </a:p>
          <a:p>
            <a:pPr algn="ctr"/>
            <a:r>
              <a:rPr lang="ru-RU" sz="2800" b="1" dirty="0" smtClean="0"/>
              <a:t>Программа </a:t>
            </a:r>
            <a:r>
              <a:rPr lang="ru-RU" sz="2800" b="1" dirty="0"/>
              <a:t>рассчитана на </a:t>
            </a:r>
            <a:r>
              <a:rPr lang="ru-RU" sz="2800" b="1" dirty="0" smtClean="0"/>
              <a:t>детей 7 – 16 летнего возраста  </a:t>
            </a:r>
            <a:r>
              <a:rPr lang="ru-RU" sz="2800" b="1" dirty="0"/>
              <a:t>– </a:t>
            </a:r>
            <a:r>
              <a:rPr lang="ru-RU" sz="2800" b="1" dirty="0" smtClean="0"/>
              <a:t>младшая </a:t>
            </a:r>
            <a:r>
              <a:rPr lang="ru-RU" sz="2800" b="1" dirty="0"/>
              <a:t>и старшая группы. </a:t>
            </a:r>
            <a:endParaRPr lang="ru-RU" sz="2800" dirty="0"/>
          </a:p>
          <a:p>
            <a:pPr marL="285750" indent="-285750">
              <a:buFont typeface="Wingdings" pitchFamily="2" charset="2"/>
              <a:buChar char="v"/>
            </a:pPr>
            <a:r>
              <a:rPr lang="ru-RU" sz="2800" b="1" dirty="0"/>
              <a:t>   </a:t>
            </a:r>
            <a:r>
              <a:rPr lang="ru-RU" sz="2800" dirty="0" smtClean="0"/>
              <a:t>младшая </a:t>
            </a:r>
            <a:r>
              <a:rPr lang="ru-RU" sz="2800" dirty="0"/>
              <a:t>группа </a:t>
            </a:r>
            <a:r>
              <a:rPr lang="ru-RU" sz="2800" dirty="0" smtClean="0"/>
              <a:t>–7- 11  </a:t>
            </a:r>
            <a:r>
              <a:rPr lang="ru-RU" sz="2800" dirty="0"/>
              <a:t>лет</a:t>
            </a:r>
            <a:r>
              <a:rPr lang="ru-RU" sz="2800" dirty="0" smtClean="0"/>
              <a:t>,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sz="2800" dirty="0" smtClean="0"/>
              <a:t> старшая </a:t>
            </a:r>
            <a:r>
              <a:rPr lang="ru-RU" sz="2800" dirty="0"/>
              <a:t>группа – </a:t>
            </a:r>
            <a:r>
              <a:rPr lang="ru-RU" sz="2800" dirty="0" smtClean="0"/>
              <a:t> 12–16лет</a:t>
            </a:r>
            <a:r>
              <a:rPr lang="ru-RU" sz="2800" dirty="0"/>
              <a:t>. </a:t>
            </a:r>
            <a:endParaRPr lang="ru-RU" sz="2800" dirty="0" smtClean="0"/>
          </a:p>
          <a:p>
            <a:r>
              <a:rPr lang="ru-RU" sz="2800" b="1" dirty="0" smtClean="0"/>
              <a:t>Срок реализации программы</a:t>
            </a:r>
            <a:r>
              <a:rPr lang="ru-RU" sz="2800" dirty="0" smtClean="0"/>
              <a:t> – 1 год. </a:t>
            </a:r>
          </a:p>
          <a:p>
            <a:r>
              <a:rPr lang="ru-RU" sz="2800" b="1" dirty="0" smtClean="0"/>
              <a:t>Режим занятий:</a:t>
            </a:r>
            <a:r>
              <a:rPr lang="ru-RU" sz="2800" dirty="0" smtClean="0"/>
              <a:t> 2 раза в неделю: коллективные и индивидуальные. </a:t>
            </a:r>
            <a:r>
              <a:rPr lang="ru-RU" sz="2800" b="1" dirty="0" smtClean="0"/>
              <a:t>Количество обучающихся в группах</a:t>
            </a:r>
            <a:r>
              <a:rPr lang="ru-RU" sz="2800" dirty="0" smtClean="0"/>
              <a:t> – 12 человек.</a:t>
            </a:r>
          </a:p>
          <a:p>
            <a:r>
              <a:rPr lang="ru-RU" sz="2800" b="1" dirty="0" smtClean="0"/>
              <a:t>Объём программы: </a:t>
            </a:r>
            <a:r>
              <a:rPr lang="ru-RU" sz="2800" dirty="0" smtClean="0"/>
              <a:t>68 часов (для каждой группы)</a:t>
            </a:r>
          </a:p>
          <a:p>
            <a:r>
              <a:rPr lang="ru-RU" sz="2800" b="1" dirty="0" smtClean="0"/>
              <a:t>Форма обучения: </a:t>
            </a:r>
            <a:r>
              <a:rPr lang="ru-RU" sz="2800" dirty="0" smtClean="0"/>
              <a:t>очная</a:t>
            </a:r>
          </a:p>
          <a:p>
            <a:pPr marL="285750" indent="-285750"/>
            <a:endParaRPr lang="ru-RU" sz="2800" dirty="0" smtClean="0"/>
          </a:p>
          <a:p>
            <a:pPr algn="ctr"/>
            <a:endParaRPr lang="ru-RU" sz="3200" i="1" dirty="0" smtClean="0"/>
          </a:p>
          <a:p>
            <a:pPr algn="ctr"/>
            <a:endParaRPr lang="ru-RU" sz="3200" i="1" dirty="0" smtClean="0"/>
          </a:p>
        </p:txBody>
      </p:sp>
    </p:spTree>
    <p:extLst>
      <p:ext uri="{BB962C8B-B14F-4D97-AF65-F5344CB8AC3E}">
        <p14:creationId xmlns:p14="http://schemas.microsoft.com/office/powerpoint/2010/main" xmlns="" val="265076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97346"/>
            <a:ext cx="8856984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</a:rPr>
              <a:t>Формы </a:t>
            </a:r>
            <a:r>
              <a:rPr lang="ru-RU" sz="3600" b="1" dirty="0" smtClean="0">
                <a:solidFill>
                  <a:srgbClr val="FF0000"/>
                </a:solidFill>
              </a:rPr>
              <a:t> занятий</a:t>
            </a:r>
            <a:r>
              <a:rPr lang="ru-RU" sz="3600" b="1" dirty="0">
                <a:solidFill>
                  <a:srgbClr val="FF0000"/>
                </a:solidFill>
              </a:rPr>
              <a:t>	</a:t>
            </a:r>
            <a:endParaRPr lang="ru-RU" sz="3600" dirty="0">
              <a:solidFill>
                <a:srgbClr val="FF0000"/>
              </a:solidFill>
            </a:endParaRPr>
          </a:p>
          <a:p>
            <a:pPr algn="ctr"/>
            <a:endParaRPr lang="ru-RU" sz="2400" b="1" dirty="0" smtClean="0"/>
          </a:p>
          <a:p>
            <a:pPr algn="ctr"/>
            <a:r>
              <a:rPr lang="ru-RU" sz="2400" b="1" dirty="0" smtClean="0"/>
              <a:t>Используются следующие формы занятий:</a:t>
            </a:r>
          </a:p>
          <a:p>
            <a:pPr lvl="0"/>
            <a:endParaRPr lang="ru-RU" sz="2400" dirty="0" smtClean="0"/>
          </a:p>
          <a:p>
            <a:pPr lvl="0"/>
            <a:r>
              <a:rPr lang="ru-RU" sz="2400" dirty="0" smtClean="0"/>
              <a:t>1. По количеству детей: коллективные и индивидуальные.</a:t>
            </a:r>
          </a:p>
          <a:p>
            <a:pPr lvl="0"/>
            <a:r>
              <a:rPr lang="ru-RU" sz="2400" dirty="0" smtClean="0"/>
              <a:t>2. По дидактической цели: вводное занятие, занятие по углублению знаний, практические занятия, занятие по контролю знаний, умений и навыков.</a:t>
            </a:r>
          </a:p>
          <a:p>
            <a:pPr lvl="0"/>
            <a:r>
              <a:rPr lang="ru-RU" sz="2400" dirty="0" smtClean="0"/>
              <a:t>3. По особенностям коммуникативного взаимодействия педагога и детей: экскурсии, конкурс, отчетный концерт.</a:t>
            </a:r>
          </a:p>
          <a:p>
            <a:pPr algn="just"/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1476185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476672"/>
            <a:ext cx="68580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Формы проведения занятий </a:t>
            </a:r>
            <a:r>
              <a:rPr lang="ru-RU" sz="3200" b="1" dirty="0" smtClean="0"/>
              <a:t>варьируются, в рамках одного занятия сочетаются разные виды деятельности:</a:t>
            </a:r>
          </a:p>
          <a:p>
            <a:endParaRPr lang="ru-RU" sz="3200" dirty="0" smtClean="0"/>
          </a:p>
          <a:p>
            <a:r>
              <a:rPr lang="ru-RU" sz="3200" dirty="0" smtClean="0"/>
              <a:t>- дыхательная гимнастика;</a:t>
            </a:r>
          </a:p>
          <a:p>
            <a:r>
              <a:rPr lang="ru-RU" sz="3200" dirty="0" smtClean="0"/>
              <a:t>-артикуляционные упражнения;</a:t>
            </a:r>
          </a:p>
          <a:p>
            <a:r>
              <a:rPr lang="ru-RU" sz="3200" dirty="0" smtClean="0"/>
              <a:t>- вокально-хоровая работа;</a:t>
            </a:r>
          </a:p>
          <a:p>
            <a:r>
              <a:rPr lang="ru-RU" sz="3200" dirty="0" smtClean="0"/>
              <a:t>- занятия по музыкальной грамоте;</a:t>
            </a:r>
          </a:p>
          <a:p>
            <a:r>
              <a:rPr lang="ru-RU" sz="3200" dirty="0" smtClean="0"/>
              <a:t>- восприятие (слушание) музыки.</a:t>
            </a:r>
          </a:p>
          <a:p>
            <a:endParaRPr lang="ru-RU" sz="3200" dirty="0" smtClean="0"/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416197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 rot="10800000" flipV="1">
            <a:off x="683568" y="715936"/>
            <a:ext cx="7920880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1400" b="1" dirty="0" smtClean="0">
              <a:solidFill>
                <a:prstClr val="black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11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Содержание программы</a:t>
            </a:r>
            <a:endParaRPr lang="ru-RU" sz="2800" dirty="0" smtClean="0">
              <a:solidFill>
                <a:srgbClr val="FF0000"/>
              </a:solidFill>
            </a:endParaRPr>
          </a:p>
          <a:p>
            <a:pPr algn="ctr"/>
            <a:r>
              <a:rPr lang="ru-RU" sz="2800" b="1" dirty="0" smtClean="0"/>
              <a:t> </a:t>
            </a:r>
            <a:endParaRPr lang="ru-RU" sz="2800" dirty="0" smtClean="0"/>
          </a:p>
          <a:p>
            <a:pPr algn="ctr"/>
            <a:r>
              <a:rPr lang="ru-RU" sz="2800" dirty="0" smtClean="0"/>
              <a:t>В программе выделены следующие направления:</a:t>
            </a:r>
          </a:p>
          <a:p>
            <a:pPr lvl="0">
              <a:buFont typeface="Wingdings" pitchFamily="2" charset="2"/>
              <a:buChar char="§"/>
            </a:pPr>
            <a:r>
              <a:rPr lang="ru-RU" sz="2800" dirty="0" smtClean="0"/>
              <a:t>Аттестация </a:t>
            </a:r>
          </a:p>
          <a:p>
            <a:pPr lvl="0">
              <a:buFont typeface="Wingdings" pitchFamily="2" charset="2"/>
              <a:buChar char="§"/>
            </a:pPr>
            <a:r>
              <a:rPr lang="ru-RU" sz="2800" dirty="0" smtClean="0"/>
              <a:t>Музыкально - теоретическая  подготовка</a:t>
            </a:r>
          </a:p>
          <a:p>
            <a:pPr lvl="0">
              <a:buFont typeface="Wingdings" pitchFamily="2" charset="2"/>
              <a:buChar char="§"/>
            </a:pPr>
            <a:r>
              <a:rPr lang="ru-RU" sz="2800" dirty="0" smtClean="0"/>
              <a:t>Вокально-хоровая работа</a:t>
            </a:r>
          </a:p>
          <a:p>
            <a:pPr lvl="0">
              <a:buFont typeface="Wingdings" pitchFamily="2" charset="2"/>
              <a:buChar char="§"/>
            </a:pPr>
            <a:r>
              <a:rPr lang="ru-RU" sz="2800" dirty="0" smtClean="0"/>
              <a:t>Теоретико-аналитическая работа</a:t>
            </a:r>
          </a:p>
          <a:p>
            <a:pPr lvl="0">
              <a:buFont typeface="Wingdings" pitchFamily="2" charset="2"/>
              <a:buChar char="§"/>
            </a:pPr>
            <a:r>
              <a:rPr lang="ru-RU" sz="2800" dirty="0" smtClean="0"/>
              <a:t>Концертно-исполнительская деятельность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1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prstClr val="black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		</a:t>
            </a:r>
            <a:endParaRPr lang="ru-RU" sz="32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48601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6206717"/>
              </p:ext>
            </p:extLst>
          </p:nvPr>
        </p:nvGraphicFramePr>
        <p:xfrm>
          <a:off x="251521" y="1124743"/>
          <a:ext cx="8568951" cy="573326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845470"/>
                <a:gridCol w="4502341"/>
                <a:gridCol w="1248166"/>
                <a:gridCol w="1067327"/>
                <a:gridCol w="905647"/>
              </a:tblGrid>
              <a:tr h="868758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№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  РАЗДЕЛЫ, ТЕМЫ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Кол – во</a:t>
                      </a:r>
                      <a:endParaRPr lang="ru-RU" sz="1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часов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4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В том числе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6875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теория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практика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212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Вводное занятие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 </a:t>
                      </a:r>
                      <a:r>
                        <a:rPr lang="ru-RU" sz="1600" dirty="0" smtClean="0">
                          <a:effectLst/>
                        </a:rPr>
                        <a:t>1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212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Аттестация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r>
                        <a:rPr lang="ru-RU" sz="1600" dirty="0" smtClean="0">
                          <a:effectLst/>
                        </a:rPr>
                        <a:t>3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r>
                        <a:rPr lang="ru-RU" sz="1600" dirty="0" smtClean="0">
                          <a:effectLst/>
                        </a:rPr>
                        <a:t>1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r>
                        <a:rPr lang="ru-RU" sz="1600" dirty="0" smtClean="0">
                          <a:effectLst/>
                        </a:rPr>
                        <a:t>2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759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Музыкально</a:t>
                      </a:r>
                      <a:r>
                        <a:rPr lang="ru-RU" sz="16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– теоретическая подготовка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212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Вокально</a:t>
                      </a:r>
                      <a:r>
                        <a:rPr lang="ru-RU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– хоровая работа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39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30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212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Теоретико</a:t>
                      </a:r>
                      <a:r>
                        <a:rPr lang="ru-RU" sz="14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– аналитическая работа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687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 smtClean="0">
                          <a:effectLst/>
                          <a:latin typeface="+mn-lt"/>
                          <a:ea typeface="+mn-ea"/>
                          <a:cs typeface="+mn-cs"/>
                        </a:rPr>
                        <a:t>Концертно</a:t>
                      </a:r>
                      <a:r>
                        <a:rPr lang="ru-RU" sz="16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– исполнительская деятельность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502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Итоговое</a:t>
                      </a:r>
                      <a:r>
                        <a:rPr lang="ru-RU" sz="16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занятие (отчётный концерт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60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                                      Итого: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68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18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50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229090"/>
            <a:ext cx="8964488" cy="1261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</a:t>
            </a:r>
            <a:r>
              <a:rPr lang="ru-RU" sz="2400" b="1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УЧЕБНО  - ТЕМАТИЧЕСКИЙ ПЛАН</a:t>
            </a:r>
            <a:endParaRPr lang="ru-RU" sz="2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prstClr val="black"/>
                </a:solidFill>
                <a:latin typeface="Calibri" pitchFamily="34" charset="0"/>
                <a:cs typeface="Times New Roman" pitchFamily="18" charset="0"/>
              </a:rPr>
              <a:t>Обучающихся 7 – 11 лет</a:t>
            </a:r>
            <a:endParaRPr lang="ru-RU" sz="11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32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5586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6206717"/>
              </p:ext>
            </p:extLst>
          </p:nvPr>
        </p:nvGraphicFramePr>
        <p:xfrm>
          <a:off x="251521" y="1124743"/>
          <a:ext cx="8568951" cy="573326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845470"/>
                <a:gridCol w="4502341"/>
                <a:gridCol w="1248166"/>
                <a:gridCol w="1067327"/>
                <a:gridCol w="905647"/>
              </a:tblGrid>
              <a:tr h="868758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№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  РАЗДЕЛЫ, ТЕМЫ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Кол – во</a:t>
                      </a:r>
                      <a:endParaRPr lang="ru-RU" sz="1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часов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4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В том числе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6875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теория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практика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212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Вводное занятие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 </a:t>
                      </a:r>
                      <a:r>
                        <a:rPr lang="ru-RU" sz="1600" dirty="0" smtClean="0">
                          <a:effectLst/>
                        </a:rPr>
                        <a:t>1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212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Аттестация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r>
                        <a:rPr lang="ru-RU" sz="1600" dirty="0" smtClean="0">
                          <a:effectLst/>
                        </a:rPr>
                        <a:t>3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r>
                        <a:rPr lang="ru-RU" sz="1600" dirty="0" smtClean="0">
                          <a:effectLst/>
                        </a:rPr>
                        <a:t>1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r>
                        <a:rPr lang="ru-RU" sz="1600" dirty="0" smtClean="0">
                          <a:effectLst/>
                        </a:rPr>
                        <a:t>2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759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Музыкально</a:t>
                      </a:r>
                      <a:r>
                        <a:rPr lang="ru-RU" sz="16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– теоретическая подготовка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212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Вокально</a:t>
                      </a:r>
                      <a:r>
                        <a:rPr lang="ru-RU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– хоровая работа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39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30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212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Теоретико</a:t>
                      </a:r>
                      <a:r>
                        <a:rPr lang="ru-RU" sz="14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– аналитическая работа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687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 smtClean="0">
                          <a:effectLst/>
                          <a:latin typeface="+mn-lt"/>
                          <a:ea typeface="+mn-ea"/>
                          <a:cs typeface="+mn-cs"/>
                        </a:rPr>
                        <a:t>Концертно</a:t>
                      </a:r>
                      <a:r>
                        <a:rPr lang="ru-RU" sz="16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– исполнительская деятельность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502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Итоговое</a:t>
                      </a:r>
                      <a:r>
                        <a:rPr lang="ru-RU" sz="16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занятие (отчётный концерт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60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                                      Итого: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68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18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50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229090"/>
            <a:ext cx="8964488" cy="1261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</a:t>
            </a:r>
            <a:r>
              <a:rPr lang="ru-RU" sz="2400" b="1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УЧЕБНО  - ТЕМАТИЧЕСКИЙ ПЛАН</a:t>
            </a:r>
            <a:endParaRPr lang="ru-RU" sz="2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prstClr val="black"/>
                </a:solidFill>
                <a:latin typeface="Calibri" pitchFamily="34" charset="0"/>
                <a:cs typeface="Times New Roman" pitchFamily="18" charset="0"/>
              </a:rPr>
              <a:t>Обучающихся 12 – 16 лет</a:t>
            </a:r>
            <a:endParaRPr lang="ru-RU" sz="11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32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5586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82089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endParaRPr lang="ru-RU" sz="2800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90032" y="1268760"/>
            <a:ext cx="7772400" cy="4968552"/>
          </a:xfrm>
        </p:spPr>
        <p:txBody>
          <a:bodyPr>
            <a:normAutofit fontScale="90000"/>
          </a:bodyPr>
          <a:lstStyle/>
          <a:p>
            <a:pPr algn="l"/>
            <a:r>
              <a:rPr lang="ru-RU" sz="2000" b="1" dirty="0" smtClean="0">
                <a:solidFill>
                  <a:schemeClr val="tx1"/>
                </a:solidFill>
              </a:rPr>
              <a:t>Личностные результаты: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>1.Реализация творческого потенциала в процессе  </a:t>
            </a:r>
            <a:r>
              <a:rPr lang="ru-RU" sz="2000" dirty="0" err="1" smtClean="0">
                <a:solidFill>
                  <a:schemeClr val="tx1"/>
                </a:solidFill>
              </a:rPr>
              <a:t>музицирования</a:t>
            </a:r>
            <a:r>
              <a:rPr lang="ru-RU" sz="2000" dirty="0" smtClean="0">
                <a:solidFill>
                  <a:schemeClr val="tx1"/>
                </a:solidFill>
              </a:rPr>
              <a:t> при воплощении музыкальных образов;</a:t>
            </a:r>
            <a:br>
              <a:rPr lang="ru-RU" sz="2000" dirty="0" smtClean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>2.Ориентация в культурном многообразии окружающей действительности;</a:t>
            </a:r>
            <a:br>
              <a:rPr lang="ru-RU" sz="2000" dirty="0" smtClean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>3.Развитие музыкально-эстетического чувства.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2000" b="1" dirty="0" err="1" smtClean="0">
                <a:solidFill>
                  <a:schemeClr val="tx1"/>
                </a:solidFill>
              </a:rPr>
              <a:t>Метапредметными</a:t>
            </a:r>
            <a:r>
              <a:rPr lang="ru-RU" sz="2000" b="1" dirty="0" smtClean="0">
                <a:solidFill>
                  <a:schemeClr val="tx1"/>
                </a:solidFill>
              </a:rPr>
              <a:t> результатами является формирование универсальных учебных действий (УУД):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>1.Овладение способностями принимать и сохранять цели и задачи учебной деятельности;</a:t>
            </a:r>
            <a:br>
              <a:rPr lang="ru-RU" sz="2000" dirty="0" smtClean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>2.Освоение способов решения проблем творческого и поискового характера в процессе восприятия, исполнения;</a:t>
            </a:r>
            <a:br>
              <a:rPr lang="ru-RU" sz="2000" dirty="0" smtClean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>3.Формирование умения планировать, контролировать и оценивать учебные действия в соответствии с поставленной задачей ;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>
                <a:solidFill>
                  <a:schemeClr val="tx1"/>
                </a:solidFill>
              </a:rPr>
              <a:t>4.Продуктивное сотрудничество (общение, взаимодействие) со сверстниками;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>
                <a:solidFill>
                  <a:schemeClr val="tx1"/>
                </a:solidFill>
              </a:rPr>
              <a:t>5.Освоение начальных форм познавательной и личностной рефлексии; </a:t>
            </a:r>
            <a:br>
              <a:rPr lang="ru-RU" sz="2000" dirty="0" smtClean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>6.Овладение навыками смыслового прочтения содержания  музыкальных «текстов».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1367365" y="332657"/>
            <a:ext cx="6417734" cy="792087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>Планируемые результаты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3686220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71064" y="188640"/>
            <a:ext cx="864096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</a:rPr>
              <a:t>К концу </a:t>
            </a:r>
            <a:r>
              <a:rPr lang="ru-RU" sz="2800" b="1" dirty="0" smtClean="0">
                <a:solidFill>
                  <a:srgbClr val="FF0000"/>
                </a:solidFill>
              </a:rPr>
              <a:t> </a:t>
            </a:r>
            <a:r>
              <a:rPr lang="ru-RU" sz="2800" b="1" dirty="0">
                <a:solidFill>
                  <a:srgbClr val="FF0000"/>
                </a:solidFill>
              </a:rPr>
              <a:t>обучения </a:t>
            </a:r>
            <a:r>
              <a:rPr lang="ru-RU" sz="2800" b="1" dirty="0" smtClean="0">
                <a:solidFill>
                  <a:srgbClr val="FF0000"/>
                </a:solidFill>
              </a:rPr>
              <a:t>дети 7 – 11 лет 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должны </a:t>
            </a:r>
            <a:r>
              <a:rPr lang="ru-RU" sz="2800" b="1" dirty="0">
                <a:solidFill>
                  <a:srgbClr val="FF0000"/>
                </a:solidFill>
              </a:rPr>
              <a:t>знать и понимать:</a:t>
            </a:r>
            <a:endParaRPr lang="ru-RU" sz="2800" dirty="0">
              <a:solidFill>
                <a:srgbClr val="FF0000"/>
              </a:solidFill>
            </a:endParaRPr>
          </a:p>
          <a:p>
            <a:r>
              <a:rPr lang="ru-RU" sz="2400" dirty="0"/>
              <a:t>• строение артикуляционного аппарата</a:t>
            </a:r>
            <a:r>
              <a:rPr lang="ru-RU" sz="2400" dirty="0" smtClean="0"/>
              <a:t>;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 особенности и возможности певческого голоса;</a:t>
            </a:r>
            <a:endParaRPr lang="ru-RU" sz="2400" dirty="0"/>
          </a:p>
          <a:p>
            <a:r>
              <a:rPr lang="ru-RU" sz="2400" dirty="0"/>
              <a:t>• гигиену и возможности певческого голоса</a:t>
            </a:r>
            <a:r>
              <a:rPr lang="ru-RU" sz="2400" dirty="0" smtClean="0"/>
              <a:t>;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  элементарные дирижёрские жесты;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  основы музыкальной формы;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  устойчивые и неустойчивые звуки, лад мажорный и минорный;</a:t>
            </a:r>
            <a:endParaRPr lang="ru-RU" sz="2400" dirty="0"/>
          </a:p>
          <a:p>
            <a:r>
              <a:rPr lang="ru-RU" sz="2400" dirty="0"/>
              <a:t>• понимать термины – петь «мягко, нежно, легко»;</a:t>
            </a:r>
          </a:p>
          <a:p>
            <a:pPr algn="ctr"/>
            <a:r>
              <a:rPr lang="ru-RU" sz="2400" b="1" dirty="0">
                <a:solidFill>
                  <a:srgbClr val="FF0000"/>
                </a:solidFill>
              </a:rPr>
              <a:t>уметь:</a:t>
            </a:r>
          </a:p>
          <a:p>
            <a:r>
              <a:rPr lang="ru-RU" sz="2400" dirty="0"/>
              <a:t>• правильно дышать;</a:t>
            </a:r>
          </a:p>
          <a:p>
            <a:r>
              <a:rPr lang="ru-RU" sz="2400" dirty="0"/>
              <a:t>• петь короткие фразы на одном дыхании</a:t>
            </a:r>
            <a:r>
              <a:rPr lang="ru-RU" sz="2400" dirty="0" smtClean="0"/>
              <a:t>; </a:t>
            </a:r>
            <a:endParaRPr lang="ru-RU" sz="2400" dirty="0"/>
          </a:p>
          <a:p>
            <a:r>
              <a:rPr lang="ru-RU" sz="2400" dirty="0"/>
              <a:t>• петь легким звуком, без напряжения;</a:t>
            </a:r>
          </a:p>
          <a:p>
            <a:pPr lvl="0">
              <a:buFont typeface="Arial" pitchFamily="34" charset="0"/>
              <a:buChar char="•"/>
            </a:pPr>
            <a:r>
              <a:rPr lang="ru-RU" sz="2400" dirty="0" smtClean="0"/>
              <a:t>  ясно выговаривать </a:t>
            </a:r>
            <a:r>
              <a:rPr lang="ru-RU" sz="2400" dirty="0"/>
              <a:t>слова песни</a:t>
            </a:r>
            <a:r>
              <a:rPr lang="ru-RU" sz="2400" dirty="0" smtClean="0"/>
              <a:t>;</a:t>
            </a:r>
          </a:p>
          <a:p>
            <a:pPr lvl="0">
              <a:buFont typeface="Arial" pitchFamily="34" charset="0"/>
              <a:buChar char="•"/>
            </a:pPr>
            <a:r>
              <a:rPr lang="ru-RU" sz="2400" dirty="0" smtClean="0"/>
              <a:t> петь выразительно, осмысленно.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4093585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"/>
            <a:ext cx="9144000" cy="670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</a:rPr>
              <a:t>К концу </a:t>
            </a:r>
            <a:r>
              <a:rPr lang="ru-RU" sz="2800" b="1" dirty="0" smtClean="0">
                <a:solidFill>
                  <a:srgbClr val="FF0000"/>
                </a:solidFill>
              </a:rPr>
              <a:t> </a:t>
            </a:r>
            <a:r>
              <a:rPr lang="ru-RU" sz="2800" b="1" dirty="0">
                <a:solidFill>
                  <a:srgbClr val="FF0000"/>
                </a:solidFill>
              </a:rPr>
              <a:t>обучения дети </a:t>
            </a:r>
            <a:r>
              <a:rPr lang="ru-RU" sz="2800" b="1" dirty="0" smtClean="0">
                <a:solidFill>
                  <a:srgbClr val="FF0000"/>
                </a:solidFill>
              </a:rPr>
              <a:t> 12 -16 лет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должны </a:t>
            </a:r>
            <a:r>
              <a:rPr lang="ru-RU" sz="2800" b="1" dirty="0">
                <a:solidFill>
                  <a:srgbClr val="FF0000"/>
                </a:solidFill>
              </a:rPr>
              <a:t>знать и понимать:</a:t>
            </a:r>
            <a:endParaRPr lang="ru-RU" sz="2800" dirty="0">
              <a:solidFill>
                <a:srgbClr val="FF0000"/>
              </a:solidFill>
            </a:endParaRPr>
          </a:p>
          <a:p>
            <a:r>
              <a:rPr lang="ru-RU" sz="2200" dirty="0"/>
              <a:t>• соблюдать певческую установку</a:t>
            </a:r>
            <a:r>
              <a:rPr lang="ru-RU" sz="2200" dirty="0" smtClean="0"/>
              <a:t>;</a:t>
            </a:r>
          </a:p>
          <a:p>
            <a:pPr>
              <a:buFont typeface="Arial" pitchFamily="34" charset="0"/>
              <a:buChar char="•"/>
            </a:pPr>
            <a:r>
              <a:rPr lang="ru-RU" sz="2200" dirty="0" smtClean="0"/>
              <a:t>  дирижёрские жесты;</a:t>
            </a:r>
          </a:p>
          <a:p>
            <a:pPr>
              <a:buFont typeface="Arial" pitchFamily="34" charset="0"/>
              <a:buChar char="•"/>
            </a:pPr>
            <a:r>
              <a:rPr lang="ru-RU" sz="2200" dirty="0" smtClean="0"/>
              <a:t>  основы музыкальной грамоты:</a:t>
            </a:r>
          </a:p>
          <a:p>
            <a:pPr>
              <a:buFont typeface="Arial" pitchFamily="34" charset="0"/>
              <a:buChar char="•"/>
            </a:pPr>
            <a:r>
              <a:rPr lang="ru-RU" sz="2200" dirty="0" smtClean="0"/>
              <a:t>  типы дыхания;</a:t>
            </a:r>
            <a:endParaRPr lang="ru-RU" sz="2200" dirty="0"/>
          </a:p>
          <a:p>
            <a:r>
              <a:rPr lang="ru-RU" sz="2200" dirty="0"/>
              <a:t>• жанры вокальной музыки</a:t>
            </a:r>
            <a:r>
              <a:rPr lang="ru-RU" sz="2200" dirty="0" smtClean="0"/>
              <a:t>;</a:t>
            </a:r>
          </a:p>
          <a:p>
            <a:pPr>
              <a:buFont typeface="Arial" pitchFamily="34" charset="0"/>
              <a:buChar char="•"/>
            </a:pPr>
            <a:r>
              <a:rPr lang="ru-RU" sz="2200" dirty="0" smtClean="0"/>
              <a:t> правила поведения певца на сцене; </a:t>
            </a:r>
            <a:endParaRPr lang="ru-RU" sz="2200" dirty="0"/>
          </a:p>
          <a:p>
            <a:pPr algn="ctr"/>
            <a:r>
              <a:rPr lang="ru-RU" sz="2200" b="1" dirty="0">
                <a:solidFill>
                  <a:srgbClr val="FF0000"/>
                </a:solidFill>
              </a:rPr>
              <a:t>уметь:</a:t>
            </a:r>
          </a:p>
          <a:p>
            <a:r>
              <a:rPr lang="ru-RU" sz="2200" dirty="0"/>
              <a:t>• правильно дышать, </a:t>
            </a:r>
          </a:p>
          <a:p>
            <a:r>
              <a:rPr lang="ru-RU" sz="2200" dirty="0"/>
              <a:t>• точно повторить заданный звук;</a:t>
            </a:r>
          </a:p>
          <a:p>
            <a:r>
              <a:rPr lang="ru-RU" sz="2200" dirty="0"/>
              <a:t>• правильно показать самое красивое </a:t>
            </a:r>
            <a:r>
              <a:rPr lang="ru-RU" sz="2200" dirty="0" smtClean="0"/>
              <a:t> </a:t>
            </a:r>
            <a:r>
              <a:rPr lang="ru-RU" sz="2200" dirty="0"/>
              <a:t>звучание своего голоса;</a:t>
            </a:r>
          </a:p>
          <a:p>
            <a:r>
              <a:rPr lang="ru-RU" sz="2200" dirty="0"/>
              <a:t>• петь чисто и слаженно в унисон с добавлением </a:t>
            </a:r>
            <a:r>
              <a:rPr lang="ru-RU" sz="2200" dirty="0" smtClean="0"/>
              <a:t>элементов </a:t>
            </a:r>
            <a:r>
              <a:rPr lang="ru-RU" sz="2200" dirty="0" err="1" smtClean="0"/>
              <a:t>двухголосия</a:t>
            </a:r>
            <a:r>
              <a:rPr lang="ru-RU" sz="2200" dirty="0" smtClean="0"/>
              <a:t>;</a:t>
            </a:r>
            <a:endParaRPr lang="ru-RU" sz="2200" dirty="0"/>
          </a:p>
          <a:p>
            <a:r>
              <a:rPr lang="ru-RU" sz="2200" dirty="0"/>
              <a:t>• петь без сопровождения отдельные </a:t>
            </a:r>
            <a:r>
              <a:rPr lang="ru-RU" sz="2200" dirty="0" err="1"/>
              <a:t>попевки</a:t>
            </a:r>
            <a:r>
              <a:rPr lang="ru-RU" sz="2200" dirty="0"/>
              <a:t> и отрывки из песен;</a:t>
            </a:r>
          </a:p>
          <a:p>
            <a:r>
              <a:rPr lang="ru-RU" sz="2200" dirty="0"/>
              <a:t>• дать критическую оценку своему исполнению</a:t>
            </a:r>
            <a:r>
              <a:rPr lang="ru-RU" sz="2200" dirty="0" smtClean="0"/>
              <a:t>;</a:t>
            </a:r>
          </a:p>
          <a:p>
            <a:pPr>
              <a:buFont typeface="Arial" pitchFamily="34" charset="0"/>
              <a:buChar char="•"/>
            </a:pPr>
            <a:r>
              <a:rPr lang="ru-RU" sz="2200" dirty="0" smtClean="0"/>
              <a:t>  работать с микрофоном;</a:t>
            </a:r>
          </a:p>
          <a:p>
            <a:pPr>
              <a:buFont typeface="Arial" pitchFamily="34" charset="0"/>
              <a:buChar char="•"/>
            </a:pPr>
            <a:r>
              <a:rPr lang="ru-RU" sz="2200" dirty="0" smtClean="0"/>
              <a:t>  принимать активное участие в творческой жизни вокального коллектива.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xmlns="" val="2181671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8640960" cy="7632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7030A0"/>
                </a:solidFill>
              </a:rPr>
              <a:t>Необходимые условие реализации программы.</a:t>
            </a:r>
          </a:p>
          <a:p>
            <a:pPr algn="ctr"/>
            <a:r>
              <a:rPr lang="ru-RU" sz="2800" dirty="0">
                <a:solidFill>
                  <a:srgbClr val="FF0000"/>
                </a:solidFill>
              </a:rPr>
              <a:t>Материально-техническое обеспечение</a:t>
            </a:r>
          </a:p>
          <a:p>
            <a:r>
              <a:rPr lang="ru-RU" sz="3200" dirty="0" smtClean="0"/>
              <a:t> </a:t>
            </a:r>
            <a:r>
              <a:rPr lang="ru-RU" sz="3200" b="1" dirty="0" smtClean="0"/>
              <a:t>Для проведения занятий потребуется: </a:t>
            </a:r>
          </a:p>
          <a:p>
            <a:r>
              <a:rPr lang="ru-RU" sz="3200" dirty="0" smtClean="0"/>
              <a:t>- проветриваемое просторное помещение;</a:t>
            </a:r>
          </a:p>
          <a:p>
            <a:r>
              <a:rPr lang="ru-RU" sz="3200" dirty="0" smtClean="0"/>
              <a:t>- стулья;</a:t>
            </a:r>
          </a:p>
          <a:p>
            <a:r>
              <a:rPr lang="ru-RU" sz="3200" dirty="0" smtClean="0"/>
              <a:t>- фортепиано;</a:t>
            </a:r>
          </a:p>
          <a:p>
            <a:r>
              <a:rPr lang="ru-RU" sz="3200" dirty="0" smtClean="0"/>
              <a:t>- детские музыкальные инструменты.</a:t>
            </a:r>
          </a:p>
          <a:p>
            <a:r>
              <a:rPr lang="ru-RU" sz="3200" b="1" dirty="0" smtClean="0"/>
              <a:t>Для анализа вокальной работы потребуется:</a:t>
            </a:r>
          </a:p>
          <a:p>
            <a:r>
              <a:rPr lang="ru-RU" sz="3200" dirty="0" smtClean="0"/>
              <a:t> - аудио - визуальная аппаратура, микрофоны, стойки; </a:t>
            </a:r>
          </a:p>
          <a:p>
            <a:r>
              <a:rPr lang="ru-RU" sz="3200" dirty="0" smtClean="0"/>
              <a:t>- компьютер.</a:t>
            </a:r>
          </a:p>
          <a:p>
            <a:r>
              <a:rPr lang="ru-RU" sz="3200" b="1" dirty="0" smtClean="0"/>
              <a:t>Для выступлений понадобятся сценические костюмы.</a:t>
            </a:r>
          </a:p>
          <a:p>
            <a:endParaRPr lang="ru-RU" sz="3200" dirty="0"/>
          </a:p>
          <a:p>
            <a:r>
              <a:rPr lang="ru-RU" sz="3200" dirty="0"/>
              <a:t>                </a:t>
            </a:r>
          </a:p>
          <a:p>
            <a:r>
              <a:rPr lang="ru-RU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xmlns="" val="2151650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404664"/>
            <a:ext cx="8460432" cy="6617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Формы аттестации программы</a:t>
            </a:r>
          </a:p>
          <a:p>
            <a:r>
              <a:rPr lang="ru-RU" sz="2400" dirty="0" smtClean="0"/>
              <a:t>Контроль проводится для  определения  промежуточных и конечных результатов учащихся.</a:t>
            </a:r>
          </a:p>
          <a:p>
            <a:r>
              <a:rPr lang="ru-RU" sz="2400" dirty="0" smtClean="0">
                <a:solidFill>
                  <a:srgbClr val="FF0000"/>
                </a:solidFill>
              </a:rPr>
              <a:t>Методы контроля:</a:t>
            </a:r>
          </a:p>
          <a:p>
            <a:pPr>
              <a:buFontTx/>
              <a:buChar char="-"/>
            </a:pPr>
            <a:r>
              <a:rPr lang="ru-RU" sz="2400" dirty="0" smtClean="0"/>
              <a:t>тестирование;</a:t>
            </a:r>
          </a:p>
          <a:p>
            <a:pPr>
              <a:buFontTx/>
              <a:buChar char="-"/>
            </a:pPr>
            <a:r>
              <a:rPr lang="ru-RU" sz="2400" dirty="0" smtClean="0"/>
              <a:t> анализ результатов конкурсов и мероприятий;</a:t>
            </a:r>
          </a:p>
          <a:p>
            <a:pPr>
              <a:buFontTx/>
              <a:buChar char="-"/>
            </a:pPr>
            <a:r>
              <a:rPr lang="ru-RU" sz="2400" dirty="0" smtClean="0"/>
              <a:t>  выполнение творческих заданий;</a:t>
            </a:r>
          </a:p>
          <a:p>
            <a:pPr>
              <a:buFontTx/>
              <a:buChar char="-"/>
            </a:pPr>
            <a:r>
              <a:rPr lang="ru-RU" sz="2400" dirty="0" smtClean="0"/>
              <a:t>  наблюдение педагога.</a:t>
            </a:r>
          </a:p>
          <a:p>
            <a:pPr>
              <a:buFontTx/>
              <a:buChar char="-"/>
            </a:pPr>
            <a:r>
              <a:rPr lang="ru-RU" sz="2400" dirty="0" smtClean="0">
                <a:solidFill>
                  <a:srgbClr val="FF0000"/>
                </a:solidFill>
              </a:rPr>
              <a:t>Диагностика проводится по параметрам:</a:t>
            </a:r>
          </a:p>
          <a:p>
            <a:r>
              <a:rPr lang="ru-RU" sz="2400" dirty="0" smtClean="0"/>
              <a:t>-  эмоциональная отзывчивость </a:t>
            </a:r>
          </a:p>
          <a:p>
            <a:r>
              <a:rPr lang="ru-RU" sz="2400" dirty="0" smtClean="0"/>
              <a:t>- память </a:t>
            </a:r>
          </a:p>
          <a:p>
            <a:r>
              <a:rPr lang="ru-RU" sz="2400" dirty="0" smtClean="0"/>
              <a:t>- певческий диапазон </a:t>
            </a:r>
          </a:p>
          <a:p>
            <a:r>
              <a:rPr lang="ru-RU" sz="2400" dirty="0" smtClean="0"/>
              <a:t>- чувство ритма </a:t>
            </a:r>
          </a:p>
          <a:p>
            <a:r>
              <a:rPr lang="ru-RU" sz="2400" dirty="0" smtClean="0"/>
              <a:t>- музыкальный слух</a:t>
            </a:r>
          </a:p>
          <a:p>
            <a:r>
              <a:rPr lang="ru-RU" sz="2400" dirty="0" smtClean="0"/>
              <a:t>- качество звука (свободный, чистый, звонкий и.т.д.)</a:t>
            </a:r>
          </a:p>
          <a:p>
            <a:r>
              <a:rPr lang="ru-RU" sz="2400" dirty="0" smtClean="0"/>
              <a:t>- музыкальная эмоциональность.</a:t>
            </a:r>
          </a:p>
          <a:p>
            <a:pPr>
              <a:buFontTx/>
              <a:buChar char="-"/>
            </a:pPr>
            <a:endParaRPr lang="ru-RU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7963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44881342"/>
              </p:ext>
            </p:extLst>
          </p:nvPr>
        </p:nvGraphicFramePr>
        <p:xfrm>
          <a:off x="323528" y="1366441"/>
          <a:ext cx="8640959" cy="51664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97515"/>
                <a:gridCol w="1067672"/>
                <a:gridCol w="1076495"/>
                <a:gridCol w="1085320"/>
                <a:gridCol w="1346250"/>
                <a:gridCol w="1499405"/>
                <a:gridCol w="1068302"/>
              </a:tblGrid>
              <a:tr h="7623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Ф.И.О.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Эмоциональная и музыкальная</a:t>
                      </a:r>
                      <a:r>
                        <a:rPr lang="ru-RU" sz="16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отзывчивость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Память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Певческий</a:t>
                      </a:r>
                      <a:r>
                        <a:rPr lang="ru-RU" sz="16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диапазон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Чувство</a:t>
                      </a:r>
                      <a:r>
                        <a:rPr lang="ru-RU" sz="16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ритма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Музыкальный</a:t>
                      </a:r>
                      <a:r>
                        <a:rPr lang="ru-RU" sz="16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слух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Качество</a:t>
                      </a:r>
                      <a:r>
                        <a:rPr lang="ru-RU" sz="16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звука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</a:tr>
              <a:tr h="3811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Обучающийся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5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</a:tr>
              <a:tr h="3811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Обучающийся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5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5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</a:tr>
              <a:tr h="3811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3.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Обучающийся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3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</a:tr>
              <a:tr h="7623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4.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Обучающийся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4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5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5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</a:tr>
              <a:tr h="3811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5.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Обучающийся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4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4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4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</a:tr>
              <a:tr h="3811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6.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Обучающийся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4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4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363" marR="58363" marT="0" marB="0"/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482156" y="377752"/>
            <a:ext cx="6061211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Контрольно</a:t>
            </a:r>
            <a:r>
              <a:rPr kumimoji="0" lang="ru-RU" sz="2800" b="1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– оценочные материалы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Диагностика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58016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74489126"/>
              </p:ext>
            </p:extLst>
          </p:nvPr>
        </p:nvGraphicFramePr>
        <p:xfrm>
          <a:off x="5" y="4"/>
          <a:ext cx="9143996" cy="603984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25574"/>
                <a:gridCol w="1434768"/>
                <a:gridCol w="520261"/>
                <a:gridCol w="520261"/>
                <a:gridCol w="520261"/>
                <a:gridCol w="520261"/>
                <a:gridCol w="520261"/>
                <a:gridCol w="520261"/>
                <a:gridCol w="520261"/>
                <a:gridCol w="520261"/>
                <a:gridCol w="520261"/>
                <a:gridCol w="520261"/>
                <a:gridCol w="520261"/>
                <a:gridCol w="520261"/>
                <a:gridCol w="520261"/>
                <a:gridCol w="520261"/>
              </a:tblGrid>
              <a:tr h="156340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№</a:t>
                      </a: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Ф.И. воспитанника</a:t>
                      </a: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 gridSpan="2">
                  <a:txBody>
                    <a:bodyPr/>
                    <a:lstStyle/>
                    <a:p>
                      <a:r>
                        <a:rPr lang="ru-RU" sz="14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Организационное занятие.</a:t>
                      </a:r>
                      <a:endParaRPr lang="ru-RU" sz="14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24" marR="44424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Певческая установка. Певческое дыхание. Цепное дыхание</a:t>
                      </a:r>
                      <a:endParaRPr lang="ru-RU" sz="12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Высота звука. Основы чистого интонирования.  Унисон.</a:t>
                      </a:r>
                      <a:endParaRPr lang="ru-RU" sz="12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Основные правила </a:t>
                      </a:r>
                      <a:r>
                        <a:rPr lang="ru-RU" sz="12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звуковедения</a:t>
                      </a:r>
                      <a:r>
                        <a:rPr lang="ru-RU" sz="12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. Виды штрихов и дирижёрские жесты.</a:t>
                      </a:r>
                      <a:endParaRPr lang="ru-RU" sz="12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Правильная</a:t>
                      </a:r>
                      <a:r>
                        <a:rPr lang="ru-RU" sz="10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дикция.</a:t>
                      </a:r>
                      <a:endParaRPr lang="ru-RU" sz="10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Чувство</a:t>
                      </a:r>
                      <a:r>
                        <a:rPr lang="ru-RU" sz="10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ансамбля.</a:t>
                      </a:r>
                      <a:endParaRPr lang="ru-RU" sz="10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Формирование</a:t>
                      </a:r>
                      <a:r>
                        <a:rPr lang="ru-RU" sz="1000" baseline="0" dirty="0" smtClean="0"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сценической культуры. Работа над образом.</a:t>
                      </a: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1792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marL="71755" marR="717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Входная</a:t>
                      </a:r>
                      <a:r>
                        <a:rPr lang="ru-RU" sz="10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ru-RU" sz="1000" baseline="0" dirty="0" err="1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диагн</a:t>
                      </a:r>
                      <a:r>
                        <a:rPr lang="ru-RU" sz="10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ru-RU" sz="10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4424" marR="44424" marT="0" marB="0" vert="vert270"/>
                </a:tc>
                <a:tc>
                  <a:txBody>
                    <a:bodyPr/>
                    <a:lstStyle/>
                    <a:p>
                      <a:pPr marL="71755" marR="717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err="1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Промежуточн</a:t>
                      </a:r>
                      <a:r>
                        <a:rPr lang="ru-RU" sz="10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ru-RU" sz="10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4424" marR="44424" marT="0" marB="0" vert="vert270"/>
                </a:tc>
                <a:tc>
                  <a:txBody>
                    <a:bodyPr/>
                    <a:lstStyle/>
                    <a:p>
                      <a:pPr marL="71755" marR="717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Входная</a:t>
                      </a:r>
                      <a:r>
                        <a:rPr lang="ru-RU" sz="10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ru-RU" sz="1000" baseline="0" dirty="0" err="1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диагн</a:t>
                      </a:r>
                      <a:r>
                        <a:rPr lang="ru-RU" sz="10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ru-RU" sz="10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4424" marR="44424" marT="0" marB="0" vert="vert270"/>
                </a:tc>
                <a:tc>
                  <a:txBody>
                    <a:bodyPr/>
                    <a:lstStyle/>
                    <a:p>
                      <a:pPr marL="71755" marR="717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err="1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Промежуточн</a:t>
                      </a:r>
                      <a:r>
                        <a:rPr lang="ru-RU" sz="10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ru-RU" sz="10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4424" marR="44424" marT="0" marB="0" vert="vert270"/>
                </a:tc>
                <a:tc>
                  <a:txBody>
                    <a:bodyPr/>
                    <a:lstStyle/>
                    <a:p>
                      <a:pPr marL="71755" marR="717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Входная</a:t>
                      </a:r>
                      <a:r>
                        <a:rPr lang="ru-RU" sz="10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ru-RU" sz="1000" baseline="0" dirty="0" err="1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диагн</a:t>
                      </a:r>
                      <a:r>
                        <a:rPr lang="ru-RU" sz="10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ru-RU" sz="10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4424" marR="44424" marT="0" marB="0" vert="vert270"/>
                </a:tc>
                <a:tc>
                  <a:txBody>
                    <a:bodyPr/>
                    <a:lstStyle/>
                    <a:p>
                      <a:pPr marL="71755" marR="717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err="1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Промежуточ</a:t>
                      </a:r>
                      <a:r>
                        <a:rPr lang="ru-RU" sz="10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ru-RU" sz="10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4424" marR="44424" marT="0" marB="0" vert="vert270"/>
                </a:tc>
                <a:tc>
                  <a:txBody>
                    <a:bodyPr/>
                    <a:lstStyle/>
                    <a:p>
                      <a:pPr marL="71755" marR="717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Входная</a:t>
                      </a:r>
                      <a:r>
                        <a:rPr lang="ru-RU" sz="10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ru-RU" sz="1000" baseline="0" dirty="0" err="1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диагн</a:t>
                      </a:r>
                      <a:r>
                        <a:rPr lang="ru-RU" sz="10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ru-RU" sz="10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4424" marR="44424" marT="0" marB="0" vert="vert270"/>
                </a:tc>
                <a:tc>
                  <a:txBody>
                    <a:bodyPr/>
                    <a:lstStyle/>
                    <a:p>
                      <a:pPr marL="71755" marR="717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err="1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Промежуточ</a:t>
                      </a:r>
                      <a:r>
                        <a:rPr lang="ru-RU" sz="10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ru-RU" sz="10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4424" marR="44424" marT="0" marB="0" vert="vert270"/>
                </a:tc>
                <a:tc>
                  <a:txBody>
                    <a:bodyPr/>
                    <a:lstStyle/>
                    <a:p>
                      <a:pPr marL="71755" marR="717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Входная</a:t>
                      </a:r>
                      <a:r>
                        <a:rPr lang="ru-RU" sz="10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ru-RU" sz="1000" baseline="0" dirty="0" err="1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диагн</a:t>
                      </a:r>
                      <a:r>
                        <a:rPr lang="ru-RU" sz="10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ru-RU" sz="10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4424" marR="44424" marT="0" marB="0" vert="vert270"/>
                </a:tc>
                <a:tc>
                  <a:txBody>
                    <a:bodyPr/>
                    <a:lstStyle/>
                    <a:p>
                      <a:pPr marL="71755" marR="717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err="1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Промежуточн</a:t>
                      </a:r>
                      <a:r>
                        <a:rPr lang="ru-RU" sz="10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ru-RU" sz="10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4424" marR="44424" marT="0" marB="0" vert="vert270"/>
                </a:tc>
                <a:tc>
                  <a:txBody>
                    <a:bodyPr/>
                    <a:lstStyle/>
                    <a:p>
                      <a:pPr marL="71755" marR="717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Входная</a:t>
                      </a:r>
                      <a:r>
                        <a:rPr lang="ru-RU" sz="10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ru-RU" sz="1000" baseline="0" dirty="0" err="1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диагн</a:t>
                      </a:r>
                      <a:r>
                        <a:rPr lang="ru-RU" sz="10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ru-RU" sz="10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4424" marR="44424" marT="0" marB="0" vert="vert270"/>
                </a:tc>
                <a:tc>
                  <a:txBody>
                    <a:bodyPr/>
                    <a:lstStyle/>
                    <a:p>
                      <a:pPr marL="71755" marR="717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err="1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Промежуточн</a:t>
                      </a:r>
                      <a:r>
                        <a:rPr lang="ru-RU" sz="10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ru-RU" sz="10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4424" marR="44424" marT="0" marB="0" vert="vert270"/>
                </a:tc>
                <a:tc>
                  <a:txBody>
                    <a:bodyPr/>
                    <a:lstStyle/>
                    <a:p>
                      <a:pPr marL="71755" marR="717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Входная</a:t>
                      </a:r>
                      <a:r>
                        <a:rPr lang="ru-RU" sz="10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ru-RU" sz="1000" baseline="0" dirty="0" err="1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диагн</a:t>
                      </a:r>
                      <a:r>
                        <a:rPr lang="ru-RU" sz="10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ru-RU" sz="10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4424" marR="44424" marT="0" marB="0" vert="vert270"/>
                </a:tc>
                <a:tc>
                  <a:txBody>
                    <a:bodyPr/>
                    <a:lstStyle/>
                    <a:p>
                      <a:pPr marL="71755" marR="717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err="1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Промежуточ</a:t>
                      </a:r>
                      <a:r>
                        <a:rPr lang="ru-RU" sz="10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ru-RU" sz="10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4424" marR="44424" marT="0" marB="0" vert="vert270"/>
                </a:tc>
              </a:tr>
              <a:tr h="38585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1.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Обучающийся</a:t>
                      </a: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</a:tr>
              <a:tr h="38585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2.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Обучающийся</a:t>
                      </a:r>
                      <a:endParaRPr lang="ru-RU" sz="1000" dirty="0" smtClean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</a:tr>
              <a:tr h="38585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3.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Обучающийся</a:t>
                      </a:r>
                      <a:endParaRPr lang="ru-RU" sz="1000" dirty="0" smtClean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</a:tr>
              <a:tr h="38585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4.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Обучающийся</a:t>
                      </a:r>
                      <a:endParaRPr lang="ru-RU" sz="1000" dirty="0" smtClean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</a:tr>
              <a:tr h="38585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5.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Обучающийся</a:t>
                      </a:r>
                      <a:endParaRPr lang="ru-RU" sz="1000" dirty="0" smtClean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</a:tr>
              <a:tr h="38585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6.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Обучающийся</a:t>
                      </a:r>
                      <a:endParaRPr lang="ru-RU" sz="1000" dirty="0" smtClean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</a:tr>
              <a:tr h="38585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7.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Обучающийся</a:t>
                      </a:r>
                      <a:endParaRPr lang="ru-RU" sz="1000" dirty="0" smtClean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</a:tr>
              <a:tr h="38585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8.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Обучающийся</a:t>
                      </a:r>
                      <a:endParaRPr lang="ru-RU" sz="1000" dirty="0" smtClean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</a:tr>
              <a:tr h="38585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9.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Обучающийся</a:t>
                      </a:r>
                      <a:endParaRPr lang="ru-RU" sz="1000" dirty="0" smtClean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</a:tr>
              <a:tr h="38585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Обучающийся</a:t>
                      </a:r>
                      <a:endParaRPr lang="ru-RU" sz="1000" dirty="0" smtClean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 dirty="0">
                        <a:effectLst/>
                        <a:latin typeface="Arial" pitchFamily="34" charset="0"/>
                        <a:ea typeface="Arial"/>
                        <a:cs typeface="Arial" pitchFamily="34" charset="0"/>
                      </a:endParaRPr>
                    </a:p>
                  </a:txBody>
                  <a:tcPr marL="44424" marR="44424" marT="0" marB="0"/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6011459"/>
            <a:ext cx="9144000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Arial" pitchFamily="34" charset="0"/>
              <a:cs typeface="Times New Roman" pitchFamily="18" charset="0"/>
            </a:endParaRPr>
          </a:p>
          <a:p>
            <a:pPr marL="0" marR="0" lvl="0" indent="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Arial" pitchFamily="34" charset="0"/>
                <a:cs typeface="Times New Roman" pitchFamily="18" charset="0"/>
              </a:rPr>
              <a:t>Диагностика формирования вокальных навыков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Arial" pitchFamily="34" charset="0"/>
                <a:cs typeface="Times New Roman" pitchFamily="18" charset="0"/>
              </a:rPr>
              <a:t>0 -  </a:t>
            </a:r>
            <a:r>
              <a:rPr lang="ru-RU" sz="1400" dirty="0" smtClean="0">
                <a:latin typeface="Arial" pitchFamily="34" charset="0"/>
                <a:ea typeface="Arial" pitchFamily="34" charset="0"/>
                <a:cs typeface="Times New Roman" pitchFamily="18" charset="0"/>
              </a:rPr>
              <a:t>Низкий уровень</a:t>
            </a:r>
            <a:r>
              <a:rPr lang="ru-RU" sz="800" dirty="0" smtClean="0">
                <a:latin typeface="Arial" pitchFamily="34" charset="0"/>
                <a:cs typeface="Arial" pitchFamily="34" charset="0"/>
              </a:rPr>
              <a:t>                                         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Arial" pitchFamily="34" charset="0"/>
                <a:cs typeface="Times New Roman" pitchFamily="18" charset="0"/>
              </a:rPr>
              <a:t>1 – Средний</a:t>
            </a: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Arial" pitchFamily="34" charset="0"/>
                <a:cs typeface="Times New Roman" pitchFamily="18" charset="0"/>
              </a:rPr>
              <a:t> уровень</a:t>
            </a:r>
            <a:r>
              <a:rPr lang="ru-RU" sz="8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Arial" pitchFamily="34" charset="0"/>
                <a:cs typeface="Times New Roman" pitchFamily="18" charset="0"/>
              </a:rPr>
              <a:t>2 – </a:t>
            </a:r>
            <a:r>
              <a:rPr lang="ru-RU" sz="1400" dirty="0" smtClean="0">
                <a:latin typeface="Arial" pitchFamily="34" charset="0"/>
                <a:ea typeface="Arial" pitchFamily="34" charset="0"/>
                <a:cs typeface="Times New Roman" pitchFamily="18" charset="0"/>
              </a:rPr>
              <a:t>Высокий уровень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86117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D:\Для занятий по музыке\Звонкие голоса 2023\диплом Звонкие голоса 2023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924944"/>
            <a:ext cx="3456384" cy="3933056"/>
          </a:xfrm>
          <a:prstGeom prst="rect">
            <a:avLst/>
          </a:prstGeom>
          <a:noFill/>
        </p:spPr>
      </p:pic>
      <p:pic>
        <p:nvPicPr>
          <p:cNvPr id="1027" name="Picture 3" descr="D:\Для занятий по музыке\Дипломы\Диплом МС Исламов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771800" cy="3068960"/>
          </a:xfrm>
          <a:prstGeom prst="rect">
            <a:avLst/>
          </a:prstGeom>
          <a:noFill/>
        </p:spPr>
      </p:pic>
      <p:pic>
        <p:nvPicPr>
          <p:cNvPr id="1029" name="Picture 5" descr="D:\Для занятий по музыке\Дипломы\Диплом МС Исламова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20098" y="0"/>
            <a:ext cx="3623902" cy="4005064"/>
          </a:xfrm>
          <a:prstGeom prst="rect">
            <a:avLst/>
          </a:prstGeom>
          <a:noFill/>
        </p:spPr>
      </p:pic>
      <p:pic>
        <p:nvPicPr>
          <p:cNvPr id="1028" name="Picture 4" descr="D:\Для занятий по музыке\Дипломы\диплом гран при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15816" y="2204864"/>
            <a:ext cx="3384376" cy="4653136"/>
          </a:xfrm>
          <a:prstGeom prst="rect">
            <a:avLst/>
          </a:prstGeom>
          <a:noFill/>
        </p:spPr>
      </p:pic>
      <p:pic>
        <p:nvPicPr>
          <p:cNvPr id="1032" name="Picture 8" descr="C:\Users\Света\Desktop\Scan_page-000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8184" y="2924944"/>
            <a:ext cx="2915816" cy="3933056"/>
          </a:xfrm>
          <a:prstGeom prst="rect">
            <a:avLst/>
          </a:prstGeom>
          <a:noFill/>
        </p:spPr>
      </p:pic>
      <p:pic>
        <p:nvPicPr>
          <p:cNvPr id="1026" name="Picture 2" descr="D:\Вокальный кружок Томинский СДК\Конкурс День города Дежавю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71800" y="0"/>
            <a:ext cx="3096344" cy="35730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58847"/>
            <a:ext cx="896448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Методические материалы программы.</a:t>
            </a:r>
            <a:endParaRPr lang="ru-RU" sz="3600" dirty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ru-RU" sz="2400" b="1" dirty="0" smtClean="0"/>
              <a:t>Занятия   состоят из теоретической и практической частей: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/>
              <a:t>Теоретическая часть включает в себя нотную грамоту, работу с текстом, изучение творчества  композиторов.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/>
              <a:t>Практическая часть включает в себя  работу над вокально-хоровыми навыками и передачей образа в песне.</a:t>
            </a:r>
          </a:p>
          <a:p>
            <a:pPr>
              <a:buFont typeface="Wingdings" pitchFamily="2" charset="2"/>
              <a:buChar char="q"/>
            </a:pPr>
            <a:r>
              <a:rPr lang="ru-RU" sz="2400" b="1" dirty="0" smtClean="0"/>
              <a:t>Музыкальную основу программы </a:t>
            </a:r>
            <a:r>
              <a:rPr lang="ru-RU" sz="2400" dirty="0" smtClean="0"/>
              <a:t>составляют лучшие образцы композиторов-классиков, современных композиторов и исполнителей, разнообразные детские песни. </a:t>
            </a:r>
          </a:p>
          <a:p>
            <a:pPr>
              <a:buFont typeface="Wingdings" pitchFamily="2" charset="2"/>
              <a:buChar char="q"/>
            </a:pPr>
            <a:r>
              <a:rPr lang="ru-RU" sz="2400" b="1" dirty="0" smtClean="0"/>
              <a:t>Песенный материал </a:t>
            </a:r>
            <a:r>
              <a:rPr lang="ru-RU" sz="2400" dirty="0" smtClean="0"/>
              <a:t>играет самоценную смысловую роль в освоении содержания программы и подобран в соответствии в реальной возможностью его освоения в рамках кружковой деятельности.</a:t>
            </a:r>
          </a:p>
          <a:p>
            <a:pPr>
              <a:buFont typeface="Wingdings" pitchFamily="2" charset="2"/>
              <a:buChar char="q"/>
            </a:pPr>
            <a:r>
              <a:rPr lang="ru-RU" sz="2400" b="1" dirty="0" smtClean="0"/>
              <a:t>Отбор произведений </a:t>
            </a:r>
            <a:r>
              <a:rPr lang="ru-RU" sz="2400" dirty="0" smtClean="0"/>
              <a:t>осуществляется с учетом доступности, необходимости, художественной выразительности.  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173423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836712"/>
            <a:ext cx="856895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</a:rPr>
              <a:t>Информационно – методическое обеспечение программы</a:t>
            </a:r>
            <a:r>
              <a:rPr lang="ru-RU" sz="2800" b="1" dirty="0" smtClean="0">
                <a:solidFill>
                  <a:srgbClr val="FF0000"/>
                </a:solidFill>
              </a:rPr>
              <a:t>.</a:t>
            </a:r>
          </a:p>
          <a:p>
            <a:pPr algn="ctr"/>
            <a:endParaRPr lang="ru-RU" sz="2800" dirty="0">
              <a:solidFill>
                <a:srgbClr val="FF0000"/>
              </a:solidFill>
            </a:endParaRPr>
          </a:p>
          <a:p>
            <a:pPr algn="just"/>
            <a:r>
              <a:rPr lang="ru-RU" sz="2800" dirty="0" smtClean="0"/>
              <a:t>	Для </a:t>
            </a:r>
            <a:r>
              <a:rPr lang="ru-RU" sz="2800" dirty="0"/>
              <a:t>работы я  использую учебные пособия и литературу для педагогов и детей, аудио и видео материалы, различные сайты для поиска и работы с музыкальным материалом, дидактические  материалы в виде наглядных пособий и таблиц по темам занятий. Методические материалы – планы занятий, контрольные задания по диагностике, и методические рекомендации для детей и родителей.</a:t>
            </a:r>
          </a:p>
        </p:txBody>
      </p:sp>
    </p:spTree>
    <p:extLst>
      <p:ext uri="{BB962C8B-B14F-4D97-AF65-F5344CB8AC3E}">
        <p14:creationId xmlns:p14="http://schemas.microsoft.com/office/powerpoint/2010/main" xmlns="" val="1598382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1032" y="1268760"/>
            <a:ext cx="824542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Принципиальной установкой программы</a:t>
            </a:r>
            <a:r>
              <a:rPr lang="ru-RU" sz="3600" b="1" dirty="0" smtClean="0"/>
              <a:t>  </a:t>
            </a:r>
          </a:p>
          <a:p>
            <a:r>
              <a:rPr lang="ru-RU" sz="3600" dirty="0" smtClean="0"/>
              <a:t>является отсутствие назидательности и прямолинейности в преподнесении вокального материала.</a:t>
            </a:r>
          </a:p>
          <a:p>
            <a:pPr algn="ctr"/>
            <a:endParaRPr lang="ru-RU" sz="3600" dirty="0" smtClean="0"/>
          </a:p>
          <a:p>
            <a:pPr algn="ctr"/>
            <a:r>
              <a:rPr lang="ru-RU" sz="3600" dirty="0" smtClean="0"/>
              <a:t>Особое место уделяется концертной деятельности.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36882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82089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endParaRPr lang="ru-RU" sz="2800" dirty="0"/>
          </a:p>
        </p:txBody>
      </p:sp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685800" y="260648"/>
            <a:ext cx="7772400" cy="792088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Воспитательный компонент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23528" y="1124744"/>
            <a:ext cx="8820472" cy="5733256"/>
          </a:xfrm>
        </p:spPr>
        <p:txBody>
          <a:bodyPr>
            <a:normAutofit/>
          </a:bodyPr>
          <a:lstStyle/>
          <a:p>
            <a:endParaRPr lang="ru-RU" sz="3200" b="1" dirty="0" smtClean="0">
              <a:solidFill>
                <a:schemeClr val="tx1"/>
              </a:solidFill>
            </a:endParaRPr>
          </a:p>
          <a:p>
            <a:r>
              <a:rPr lang="ru-RU" sz="3200" b="1" dirty="0" smtClean="0">
                <a:solidFill>
                  <a:schemeClr val="tx1"/>
                </a:solidFill>
              </a:rPr>
              <a:t>Цель </a:t>
            </a:r>
            <a:r>
              <a:rPr lang="ru-RU" sz="3200" dirty="0" smtClean="0">
                <a:solidFill>
                  <a:schemeClr val="tx1"/>
                </a:solidFill>
              </a:rPr>
              <a:t> – формирование общей культуры как составляющей личности ребёнка через воспитание в творческом коллективе, приобщение к эстрадному и народному песенному </a:t>
            </a:r>
            <a:r>
              <a:rPr lang="ru-RU" sz="3200" dirty="0" err="1" smtClean="0">
                <a:solidFill>
                  <a:schemeClr val="tx1"/>
                </a:solidFill>
              </a:rPr>
              <a:t>музицированию</a:t>
            </a:r>
            <a:r>
              <a:rPr lang="ru-RU" sz="3200" dirty="0" smtClean="0">
                <a:solidFill>
                  <a:schemeClr val="tx1"/>
                </a:solidFill>
              </a:rPr>
              <a:t>, развитие творческого созидательного мировоззрения.</a:t>
            </a:r>
            <a:br>
              <a:rPr lang="ru-RU" sz="3200" dirty="0" smtClean="0">
                <a:solidFill>
                  <a:schemeClr val="tx1"/>
                </a:solidFill>
              </a:rPr>
            </a:br>
            <a:r>
              <a:rPr lang="ru-RU" sz="3200" dirty="0" smtClean="0">
                <a:solidFill>
                  <a:schemeClr val="tx1"/>
                </a:solidFill>
              </a:rPr>
              <a:t> </a:t>
            </a:r>
            <a:endParaRPr lang="ru-RU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86220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872067" y="1484784"/>
            <a:ext cx="7408333" cy="5373216"/>
          </a:xfrm>
        </p:spPr>
        <p:txBody>
          <a:bodyPr>
            <a:normAutofit fontScale="62500" lnSpcReduction="20000"/>
          </a:bodyPr>
          <a:lstStyle/>
          <a:p>
            <a:pPr algn="ctr">
              <a:buNone/>
            </a:pPr>
            <a:r>
              <a:rPr lang="ru-RU" sz="4500" b="1" dirty="0" smtClean="0">
                <a:solidFill>
                  <a:schemeClr val="tx1"/>
                </a:solidFill>
              </a:rPr>
              <a:t>Основные задачи воспитательной работы:</a:t>
            </a:r>
          </a:p>
          <a:p>
            <a:pPr algn="ctr">
              <a:buNone/>
            </a:pPr>
            <a:endParaRPr lang="ru-RU" sz="3600" dirty="0" smtClean="0">
              <a:solidFill>
                <a:schemeClr val="tx1"/>
              </a:solidFill>
            </a:endParaRPr>
          </a:p>
          <a:p>
            <a:pPr lvl="0"/>
            <a:r>
              <a:rPr lang="ru-RU" sz="3800" dirty="0" smtClean="0">
                <a:solidFill>
                  <a:schemeClr val="tx1"/>
                </a:solidFill>
              </a:rPr>
              <a:t>- приобщать обучающихся к ценностям отечественной и зарубежной художественной культуры, лучшим образцам песенного народного творчества и современного детского вокального искусства;</a:t>
            </a:r>
          </a:p>
          <a:p>
            <a:pPr lvl="0"/>
            <a:r>
              <a:rPr lang="ru-RU" sz="3800" dirty="0" smtClean="0">
                <a:solidFill>
                  <a:schemeClr val="tx1"/>
                </a:solidFill>
              </a:rPr>
              <a:t>- обучать этическим нормам и правилам поведения в творческом коллективе;</a:t>
            </a:r>
          </a:p>
          <a:p>
            <a:pPr lvl="0"/>
            <a:r>
              <a:rPr lang="ru-RU" sz="3800" dirty="0" smtClean="0">
                <a:solidFill>
                  <a:schemeClr val="tx1"/>
                </a:solidFill>
              </a:rPr>
              <a:t>- развивать образное мышление, способность понимать и ценить прекрасное через творческую интеллектуальную деятельность;</a:t>
            </a:r>
          </a:p>
          <a:p>
            <a:pPr lvl="0"/>
            <a:r>
              <a:rPr lang="ru-RU" sz="3800" dirty="0" smtClean="0">
                <a:solidFill>
                  <a:schemeClr val="tx1"/>
                </a:solidFill>
              </a:rPr>
              <a:t>- использовать возможности вокального искусства в целях саморазвития, самосовершенствования, самореализации творческих способностей.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Воспитательный компонент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872067" y="1844824"/>
            <a:ext cx="7408333" cy="4281339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Приоритетные направления:</a:t>
            </a:r>
          </a:p>
          <a:p>
            <a:pPr algn="ctr">
              <a:buNone/>
            </a:pPr>
            <a:endParaRPr lang="ru-RU" sz="2800" b="1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solidFill>
                  <a:schemeClr val="tx1"/>
                </a:solidFill>
              </a:rPr>
              <a:t>Гражданско-патриотическое воспитание 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solidFill>
                  <a:schemeClr val="tx1"/>
                </a:solidFill>
              </a:rPr>
              <a:t>Духовно-нравственное воспитание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solidFill>
                  <a:schemeClr val="tx1"/>
                </a:solidFill>
              </a:rPr>
              <a:t>Художественно-эстетическое воспитание   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solidFill>
                  <a:schemeClr val="tx1"/>
                </a:solidFill>
              </a:rPr>
              <a:t> Физическое воспитание  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solidFill>
                  <a:schemeClr val="tx1"/>
                </a:solidFill>
              </a:rPr>
              <a:t>Трудовое и </a:t>
            </a:r>
            <a:r>
              <a:rPr lang="ru-RU" sz="2800" dirty="0" err="1" smtClean="0">
                <a:solidFill>
                  <a:schemeClr val="tx1"/>
                </a:solidFill>
              </a:rPr>
              <a:t>профориентационное</a:t>
            </a:r>
            <a:r>
              <a:rPr lang="ru-RU" sz="2800" dirty="0" smtClean="0">
                <a:solidFill>
                  <a:schemeClr val="tx1"/>
                </a:solidFill>
              </a:rPr>
              <a:t> воспитание</a:t>
            </a:r>
            <a:endParaRPr lang="ru-RU" sz="28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Воспитательный компонент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88640"/>
            <a:ext cx="8928992" cy="6617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cap="all" dirty="0"/>
              <a:t>Список литературы для педагогов:</a:t>
            </a:r>
            <a:endParaRPr lang="ru-RU" sz="2400" dirty="0"/>
          </a:p>
          <a:p>
            <a:pPr lvl="0"/>
            <a:r>
              <a:rPr lang="ru-RU" sz="2000" i="1" dirty="0" err="1"/>
              <a:t>Апраскина</a:t>
            </a:r>
            <a:r>
              <a:rPr lang="ru-RU" sz="2000" i="1" dirty="0"/>
              <a:t> О. А. «Методика музыкального воспитания в школе». М. 1983г.</a:t>
            </a:r>
          </a:p>
          <a:p>
            <a:pPr lvl="0"/>
            <a:r>
              <a:rPr lang="ru-RU" sz="2000" i="1" dirty="0" err="1"/>
              <a:t>Бернстайн</a:t>
            </a:r>
            <a:r>
              <a:rPr lang="ru-RU" sz="2000" i="1" dirty="0"/>
              <a:t> Л. Мир джаза. – М., 1983.</a:t>
            </a:r>
          </a:p>
          <a:p>
            <a:pPr lvl="0"/>
            <a:r>
              <a:rPr lang="ru-RU" sz="2000" i="1" dirty="0" err="1"/>
              <a:t>Вендрова</a:t>
            </a:r>
            <a:r>
              <a:rPr lang="ru-RU" sz="2000" i="1" dirty="0"/>
              <a:t> Т.Е. «Воспитание музыкой» М. «Просвещение», 1991</a:t>
            </a:r>
          </a:p>
          <a:p>
            <a:pPr lvl="0"/>
            <a:r>
              <a:rPr lang="ru-RU" sz="2000" i="1" dirty="0"/>
              <a:t>«Вокальное и психологическое здоровье певца и влияние эмоционального состояния исполнителя на исполнительское мастерство» Авторская методика постановка и развитие диапазона певческого голоса./Н.Г. Юренева-</a:t>
            </a:r>
            <a:r>
              <a:rPr lang="ru-RU" sz="2000" i="1" dirty="0" err="1"/>
              <a:t>Княжинская</a:t>
            </a:r>
            <a:r>
              <a:rPr lang="ru-RU" sz="2000" i="1" dirty="0"/>
              <a:t>. М:.2008г.. </a:t>
            </a:r>
          </a:p>
          <a:p>
            <a:pPr lvl="0"/>
            <a:r>
              <a:rPr lang="ru-RU" sz="2000" i="1" dirty="0" err="1"/>
              <a:t>Далецкий</a:t>
            </a:r>
            <a:r>
              <a:rPr lang="ru-RU" sz="2000" i="1" dirty="0"/>
              <a:t> О. Н. «О пении»</a:t>
            </a:r>
          </a:p>
          <a:p>
            <a:pPr lvl="0"/>
            <a:r>
              <a:rPr lang="ru-RU" sz="2000" i="1" dirty="0" err="1"/>
              <a:t>Далецкий</a:t>
            </a:r>
            <a:r>
              <a:rPr lang="ru-RU" sz="2000" i="1" dirty="0"/>
              <a:t> О. Н. «Обучение эстрадных певцов»</a:t>
            </a:r>
          </a:p>
          <a:p>
            <a:pPr lvl="0"/>
            <a:r>
              <a:rPr lang="ru-RU" sz="2000" i="1" dirty="0"/>
              <a:t>Дмитриев Л.Б. «Основы вокальной методики». – М.  1968.</a:t>
            </a:r>
          </a:p>
          <a:p>
            <a:pPr lvl="0"/>
            <a:r>
              <a:rPr lang="ru-RU" sz="2000" i="1" dirty="0"/>
              <a:t>Жарова Л.М. «Начальный этап обучения хоровому пению»</a:t>
            </a:r>
          </a:p>
          <a:p>
            <a:pPr lvl="0"/>
            <a:r>
              <a:rPr lang="ru-RU" sz="2000" i="1" dirty="0"/>
              <a:t>Калугина Н.В. Методика работы с русским народным хором. 2-е издание М. 1977г.</a:t>
            </a:r>
          </a:p>
          <a:p>
            <a:pPr lvl="0"/>
            <a:r>
              <a:rPr lang="ru-RU" sz="2000" i="1" dirty="0"/>
              <a:t>Кампус Э. О мюзикле. – М., 1983.</a:t>
            </a:r>
          </a:p>
          <a:p>
            <a:pPr lvl="0"/>
            <a:r>
              <a:rPr lang="ru-RU" sz="2000" i="1" dirty="0"/>
              <a:t>Климов А. «Основы русского народного танца» М. 1981г.</a:t>
            </a:r>
          </a:p>
          <a:p>
            <a:pPr lvl="0"/>
            <a:r>
              <a:rPr lang="ru-RU" sz="2000" i="1" dirty="0" err="1"/>
              <a:t>КоллиерДж.Л</a:t>
            </a:r>
            <a:r>
              <a:rPr lang="ru-RU" sz="2000" i="1" dirty="0"/>
              <a:t>. Становление джаза. –М., 1984.</a:t>
            </a:r>
          </a:p>
          <a:p>
            <a:pPr lvl="0"/>
            <a:r>
              <a:rPr lang="ru-RU" sz="2000" i="1" dirty="0"/>
              <a:t>Кудрявцева Т.С. «Исцеляющее дыхание по Стрельниковой А.Н.» ООО «ИД «РИПОЛ классик», 2006 </a:t>
            </a:r>
          </a:p>
          <a:p>
            <a:r>
              <a:rPr lang="ru-RU" sz="2000" i="1" dirty="0" err="1"/>
              <a:t>Луканин</a:t>
            </a:r>
            <a:r>
              <a:rPr lang="ru-RU" sz="2000" i="1" dirty="0"/>
              <a:t> А., Перепелкина А. «Вокальные упражнения на уроках пения в общеобразовательной </a:t>
            </a:r>
          </a:p>
        </p:txBody>
      </p:sp>
    </p:spTree>
    <p:extLst>
      <p:ext uri="{BB962C8B-B14F-4D97-AF65-F5344CB8AC3E}">
        <p14:creationId xmlns:p14="http://schemas.microsoft.com/office/powerpoint/2010/main" xmlns="" val="2060747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"/>
            <a:ext cx="9036496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/>
              <a:t>РЕПЕРТУАРНЫЕ СБОРНИКИ</a:t>
            </a:r>
            <a:endParaRPr lang="ru-RU" sz="2400" dirty="0"/>
          </a:p>
          <a:p>
            <a:pPr lvl="0"/>
            <a:r>
              <a:rPr lang="ru-RU" dirty="0"/>
              <a:t>«</a:t>
            </a:r>
            <a:r>
              <a:rPr lang="ru-RU" i="1" dirty="0"/>
              <a:t>Всё  в порядке». Шуточные детские песни в сопровождении </a:t>
            </a:r>
            <a:r>
              <a:rPr lang="ru-RU" i="1" dirty="0" err="1"/>
              <a:t>фортепиано.М</a:t>
            </a:r>
            <a:r>
              <a:rPr lang="ru-RU" i="1" dirty="0"/>
              <a:t>. 1978г.</a:t>
            </a:r>
          </a:p>
          <a:p>
            <a:pPr lvl="0"/>
            <a:r>
              <a:rPr lang="ru-RU" i="1" dirty="0"/>
              <a:t>«</a:t>
            </a:r>
            <a:r>
              <a:rPr lang="ru-RU" i="1" dirty="0" err="1"/>
              <a:t>Гусельки</a:t>
            </a:r>
            <a:r>
              <a:rPr lang="ru-RU" i="1" dirty="0"/>
              <a:t>». Песни и стихи для младшего школьного возраста. Выпуск 14. М.1978г.</a:t>
            </a:r>
          </a:p>
          <a:p>
            <a:pPr lvl="0"/>
            <a:r>
              <a:rPr lang="ru-RU" i="1" dirty="0"/>
              <a:t>«Детям нужен мир». М. 1982г.</a:t>
            </a:r>
          </a:p>
          <a:p>
            <a:pPr lvl="0"/>
            <a:r>
              <a:rPr lang="ru-RU" i="1" dirty="0"/>
              <a:t>«Дружат дети всей земли». М. 1981г.</a:t>
            </a:r>
          </a:p>
          <a:p>
            <a:pPr lvl="0"/>
            <a:r>
              <a:rPr lang="ru-RU" i="1" dirty="0"/>
              <a:t>«</a:t>
            </a:r>
            <a:r>
              <a:rPr lang="ru-RU" i="1" dirty="0" err="1"/>
              <a:t>Жаворонушки</a:t>
            </a:r>
            <a:r>
              <a:rPr lang="ru-RU" i="1" dirty="0"/>
              <a:t>». Русские народные песни, прибаутки, скороговорки, считалки, сказки, игры. (Запись, нотация и сост. Т. Науменко).  М. 1975г.</a:t>
            </a:r>
          </a:p>
          <a:p>
            <a:pPr lvl="0"/>
            <a:r>
              <a:rPr lang="ru-RU" i="1" dirty="0"/>
              <a:t>«За плетнём плетень». Русские народные песни и хороводы». Составитель и обработка В. </a:t>
            </a:r>
            <a:r>
              <a:rPr lang="ru-RU" i="1" dirty="0" err="1"/>
              <a:t>Агафонникова</a:t>
            </a:r>
            <a:r>
              <a:rPr lang="ru-RU" i="1" dirty="0"/>
              <a:t>. М. 1977г.</a:t>
            </a:r>
          </a:p>
          <a:p>
            <a:pPr lvl="0"/>
            <a:r>
              <a:rPr lang="ru-RU" i="1" dirty="0"/>
              <a:t>«Здравствуй песня». Выпуск 20. М. 1976г.</a:t>
            </a:r>
          </a:p>
          <a:p>
            <a:pPr lvl="0"/>
            <a:r>
              <a:rPr lang="ru-RU" i="1" dirty="0"/>
              <a:t>«Мальчишки – девчонки». Составитель Е. </a:t>
            </a:r>
            <a:r>
              <a:rPr lang="ru-RU" i="1" dirty="0" err="1"/>
              <a:t>Клянова</a:t>
            </a:r>
            <a:r>
              <a:rPr lang="ru-RU" i="1" dirty="0"/>
              <a:t>. Л. 1977г; </a:t>
            </a:r>
            <a:r>
              <a:rPr lang="ru-RU" i="1" dirty="0" err="1"/>
              <a:t>вып</a:t>
            </a:r>
            <a:r>
              <a:rPr lang="ru-RU" i="1" dirty="0"/>
              <a:t>. 2. Л. 1978г.</a:t>
            </a:r>
          </a:p>
          <a:p>
            <a:pPr lvl="0"/>
            <a:r>
              <a:rPr lang="ru-RU" i="1" dirty="0"/>
              <a:t>«Мама дорогая» Составитель Е. Кузьминова М. 1978г.</a:t>
            </a:r>
          </a:p>
          <a:p>
            <a:pPr lvl="0"/>
            <a:r>
              <a:rPr lang="ru-RU" i="1" dirty="0"/>
              <a:t>«Пойте с нами». Песни для детей младшего школьного возраста. М. 1976г.</a:t>
            </a:r>
          </a:p>
          <a:p>
            <a:pPr lvl="0"/>
            <a:r>
              <a:rPr lang="ru-RU" i="1" dirty="0"/>
              <a:t>Ахмедов В. «Что это такое?».  М. 1997г.</a:t>
            </a:r>
          </a:p>
          <a:p>
            <a:pPr lvl="0"/>
            <a:r>
              <a:rPr lang="ru-RU" i="1" dirty="0"/>
              <a:t>Бойко Р.Г. «Весёлое утро». М. 1977г.</a:t>
            </a:r>
          </a:p>
          <a:p>
            <a:pPr lvl="0"/>
            <a:r>
              <a:rPr lang="ru-RU" i="1" dirty="0"/>
              <a:t>Бойко Р.Г. «Детские песни без сопровождения». М. 1974г.</a:t>
            </a:r>
          </a:p>
          <a:p>
            <a:pPr lvl="0"/>
            <a:r>
              <a:rPr lang="ru-RU" i="1" dirty="0"/>
              <a:t>Бойко Р.Г. «Песни для детей». М. 1982г.</a:t>
            </a:r>
          </a:p>
          <a:p>
            <a:pPr lvl="0"/>
            <a:r>
              <a:rPr lang="ru-RU" i="1" dirty="0"/>
              <a:t>Бьется в тесной печурке огонь: песни, рожденные Великой Отечественной / сост. Г. А. Егорова. – М.: </a:t>
            </a:r>
            <a:r>
              <a:rPr lang="ru-RU" i="1" dirty="0" err="1"/>
              <a:t>Профиздат</a:t>
            </a:r>
            <a:r>
              <a:rPr lang="ru-RU" i="1" dirty="0"/>
              <a:t>, 1995. – 48 с.</a:t>
            </a:r>
          </a:p>
          <a:p>
            <a:pPr lvl="0"/>
            <a:r>
              <a:rPr lang="ru-RU" i="1" dirty="0" err="1"/>
              <a:t>Вогино</a:t>
            </a:r>
            <a:r>
              <a:rPr lang="ru-RU" i="1" dirty="0"/>
              <a:t> И. Г. «Игры – задачи». М. 1983г.</a:t>
            </a:r>
          </a:p>
          <a:p>
            <a:pPr lvl="0"/>
            <a:r>
              <a:rPr lang="ru-RU" i="1" dirty="0"/>
              <a:t>Волков В. И. «Гори, гори ясно». Песни для детей младшего возраста. М. 1980г.</a:t>
            </a:r>
          </a:p>
          <a:p>
            <a:pPr lvl="0"/>
            <a:r>
              <a:rPr lang="ru-RU" i="1" dirty="0"/>
              <a:t>Елецкий, Э. В. Лучше нет родного края. – Волгоград, 2005. – 40 с. </a:t>
            </a:r>
          </a:p>
          <a:p>
            <a:pPr lvl="0"/>
            <a:r>
              <a:rPr lang="ru-RU" i="1" dirty="0" err="1"/>
              <a:t>Жаворонушки</a:t>
            </a:r>
            <a:r>
              <a:rPr lang="ru-RU" i="1" dirty="0"/>
              <a:t>. – </a:t>
            </a:r>
            <a:r>
              <a:rPr lang="ru-RU" i="1" dirty="0" err="1"/>
              <a:t>Вып</a:t>
            </a:r>
            <a:r>
              <a:rPr lang="ru-RU" i="1" dirty="0"/>
              <a:t>. 1–4/ сост. Г. М. Науменко. – М.: Советский композитор, 1986.–68 с.</a:t>
            </a:r>
          </a:p>
        </p:txBody>
      </p:sp>
    </p:spTree>
    <p:extLst>
      <p:ext uri="{BB962C8B-B14F-4D97-AF65-F5344CB8AC3E}">
        <p14:creationId xmlns:p14="http://schemas.microsoft.com/office/powerpoint/2010/main" xmlns="" val="3467523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82089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endParaRPr lang="ru-RU" sz="2800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МАСТЕР – КЛАСС</a:t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sz="3600" b="1" dirty="0" smtClean="0">
                <a:solidFill>
                  <a:srgbClr val="FF0000"/>
                </a:solidFill>
              </a:rPr>
              <a:t>«Формирование вокальных навыков на начальном этапе постановки детского голоса»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Света\Desktop\25ac174c-c2f8-50fe-86f3-74eb8b60da5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71538" y="2276872"/>
            <a:ext cx="7408862" cy="41044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686220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Света\Desktop\img_user_file_5c2094998c364_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0"/>
            <a:ext cx="4355976" cy="3645024"/>
          </a:xfrm>
          <a:prstGeom prst="rect">
            <a:avLst/>
          </a:prstGeom>
          <a:noFill/>
        </p:spPr>
      </p:pic>
      <p:pic>
        <p:nvPicPr>
          <p:cNvPr id="1028" name="Picture 4" descr="C:\Users\Света\Desktop\ae56f1ce-69fd-4a51-b969-24d01d3fe3fa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73016"/>
            <a:ext cx="4355976" cy="3284984"/>
          </a:xfrm>
          <a:prstGeom prst="rect">
            <a:avLst/>
          </a:prstGeom>
          <a:noFill/>
        </p:spPr>
      </p:pic>
      <p:pic>
        <p:nvPicPr>
          <p:cNvPr id="1029" name="Picture 5" descr="C:\Users\Света\Desktop\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573016"/>
            <a:ext cx="4572000" cy="3284984"/>
          </a:xfrm>
          <a:prstGeom prst="rect">
            <a:avLst/>
          </a:prstGeom>
          <a:noFill/>
        </p:spPr>
      </p:pic>
      <p:pic>
        <p:nvPicPr>
          <p:cNvPr id="1030" name="Picture 6" descr="C:\Users\Света\Desktop\6370c90eab0ce83302864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3851920" cy="3429000"/>
          </a:xfrm>
          <a:prstGeom prst="rect">
            <a:avLst/>
          </a:prstGeom>
          <a:noFill/>
        </p:spPr>
      </p:pic>
      <p:pic>
        <p:nvPicPr>
          <p:cNvPr id="1026" name="Picture 2" descr="C:\Users\Света\Desktop\cfb74a9160ffe3ef2bfe6e684ded1cff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15816" y="1268760"/>
            <a:ext cx="2952328" cy="27363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Певческая артикуляция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2051" name="Picture 3" descr="C:\Users\Света\Desktop\rabota-i-zapusk-rechi-u-negovoryashchih-detej-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96928" y="2674938"/>
            <a:ext cx="5158081" cy="34512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Упражнения на артикуляцию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096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Света\Desktop\63976dce09c152603265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508104" cy="3573016"/>
          </a:xfrm>
          <a:prstGeom prst="rect">
            <a:avLst/>
          </a:prstGeom>
          <a:noFill/>
        </p:spPr>
      </p:pic>
      <p:pic>
        <p:nvPicPr>
          <p:cNvPr id="3075" name="Picture 3" descr="C:\Users\Света\Desktop\img_s862283_1_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2708920"/>
            <a:ext cx="5652120" cy="41490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Упражнения на дыхание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49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Света\Desktop\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FF0000"/>
                </a:solidFill>
              </a:rPr>
              <a:t>Упражнения на дикцию</a:t>
            </a:r>
            <a:endParaRPr lang="ru-RU" sz="4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от топота копыт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8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do-mi-sol_Isrno3e0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77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72067" y="2060848"/>
            <a:ext cx="7408333" cy="4065315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/>
              <a:t>Использование данной технологии направлено на развитие:</a:t>
            </a:r>
          </a:p>
          <a:p>
            <a:pPr lvl="0"/>
            <a:r>
              <a:rPr lang="ru-RU" dirty="0" smtClean="0"/>
              <a:t>координационной свободы движения;</a:t>
            </a:r>
          </a:p>
          <a:p>
            <a:pPr lvl="0"/>
            <a:r>
              <a:rPr lang="ru-RU" dirty="0" smtClean="0"/>
              <a:t>слухового восприятия музыки;</a:t>
            </a:r>
          </a:p>
          <a:p>
            <a:pPr lvl="0"/>
            <a:r>
              <a:rPr lang="ru-RU" dirty="0" smtClean="0"/>
              <a:t>чувства ритма;</a:t>
            </a:r>
          </a:p>
          <a:p>
            <a:pPr lvl="0"/>
            <a:r>
              <a:rPr lang="ru-RU" dirty="0" smtClean="0"/>
              <a:t>развитию общей и мелкой моторики</a:t>
            </a:r>
          </a:p>
          <a:p>
            <a:pPr lvl="0"/>
            <a:r>
              <a:rPr lang="ru-RU" dirty="0" smtClean="0"/>
              <a:t>развитию концентрации внимания;</a:t>
            </a:r>
          </a:p>
          <a:p>
            <a:pPr lvl="0"/>
            <a:r>
              <a:rPr lang="ru-RU" dirty="0" smtClean="0"/>
              <a:t>ансамблевой слаженности;</a:t>
            </a:r>
          </a:p>
          <a:p>
            <a:pPr lvl="0"/>
            <a:r>
              <a:rPr lang="ru-RU" dirty="0" smtClean="0"/>
              <a:t>способности к двигательной импровизации. 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 smtClean="0">
                <a:solidFill>
                  <a:srgbClr val="FF0000"/>
                </a:solidFill>
              </a:rPr>
              <a:t>РИТМОДЕКЛАМАЦИЯ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8"/>
            <a:ext cx="82089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/>
                <a:ea typeface="Times New Roman"/>
                <a:cs typeface="Times New Roman"/>
              </a:rPr>
              <a:t> </a:t>
            </a:r>
            <a:endParaRPr lang="ru-RU" sz="2800" dirty="0"/>
          </a:p>
        </p:txBody>
      </p:sp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Музыкальная игра</a:t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«МОРЕ  ГАЛИЛЕЙ»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Игра Море Галилей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827584" y="5661248"/>
            <a:ext cx="576064" cy="576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86220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892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91680" y="2492896"/>
            <a:ext cx="605646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dirty="0" smtClean="0">
                <a:solidFill>
                  <a:srgbClr val="FF0000"/>
                </a:solidFill>
              </a:rPr>
              <a:t>Спасибо за внимание!</a:t>
            </a:r>
            <a:endParaRPr lang="ru-RU" sz="4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7963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Другая 1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2D82F4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1055</TotalTime>
  <Words>2170</Words>
  <Application>Microsoft Office PowerPoint</Application>
  <PresentationFormat>Экран (4:3)</PresentationFormat>
  <Paragraphs>624</Paragraphs>
  <Slides>45</Slides>
  <Notes>0</Notes>
  <HiddenSlides>0</HiddenSlides>
  <MMClips>5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45</vt:i4>
      </vt:variant>
    </vt:vector>
  </HeadingPairs>
  <TitlesOfParts>
    <vt:vector size="46" baseType="lpstr">
      <vt:lpstr>Волна</vt:lpstr>
      <vt:lpstr>Дополнительная общеобразовательная общеразвивающая  программа  художественной направленности  «Вокальный ансамбль»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Личностные результаты: 1.Реализация творческого потенциала в процессе  музицирования при воплощении музыкальных образов; 2.Ориентация в культурном многообразии окружающей действительности; 3.Развитие музыкально-эстетического чувства. Метапредметными результатами является формирование универсальных учебных действий (УУД): 1.Овладение способностями принимать и сохранять цели и задачи учебной деятельности; 2.Освоение способов решения проблем творческого и поискового характера в процессе восприятия, исполнения; 3.Формирование умения планировать, контролировать и оценивать учебные действия в соответствии с поставленной задачей ; 4.Продуктивное сотрудничество (общение, взаимодействие) со сверстниками; 5.Освоение начальных форм познавательной и личностной рефлексии;  6.Овладение навыками смыслового прочтения содержания  музыкальных «текстов».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Воспитательный компонент</vt:lpstr>
      <vt:lpstr>Воспитательный компонент</vt:lpstr>
      <vt:lpstr>Воспитательный компонент</vt:lpstr>
      <vt:lpstr>Слайд 32</vt:lpstr>
      <vt:lpstr>Слайд 33</vt:lpstr>
      <vt:lpstr> МАСТЕР – КЛАСС «Формирование вокальных навыков на начальном этапе постановки детского голоса»</vt:lpstr>
      <vt:lpstr>Слайд 35</vt:lpstr>
      <vt:lpstr>Певческая артикуляция</vt:lpstr>
      <vt:lpstr>Слайд 37</vt:lpstr>
      <vt:lpstr>Слайд 38</vt:lpstr>
      <vt:lpstr>Слайд 39</vt:lpstr>
      <vt:lpstr>Упражнения на дикцию</vt:lpstr>
      <vt:lpstr>Слайд 41</vt:lpstr>
      <vt:lpstr>Слайд 42</vt:lpstr>
      <vt:lpstr>РИТМОДЕКЛАМАЦИЯ</vt:lpstr>
      <vt:lpstr>  Музыкальная игра  «МОРЕ  ГАЛИЛЕЙ»</vt:lpstr>
      <vt:lpstr>Слайд 45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Образовательная программа дополнительного образования детей — эстрадно -  вокальная студия –</dc:title>
  <dc:creator>user</dc:creator>
  <cp:lastModifiedBy>Света</cp:lastModifiedBy>
  <cp:revision>124</cp:revision>
  <dcterms:created xsi:type="dcterms:W3CDTF">2013-09-22T23:54:43Z</dcterms:created>
  <dcterms:modified xsi:type="dcterms:W3CDTF">2025-02-04T16:02:20Z</dcterms:modified>
</cp:coreProperties>
</file>