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0" r:id="rId4"/>
    <p:sldId id="259" r:id="rId5"/>
    <p:sldId id="262" r:id="rId6"/>
    <p:sldId id="261" r:id="rId7"/>
    <p:sldId id="267" r:id="rId8"/>
    <p:sldId id="269" r:id="rId9"/>
    <p:sldId id="285" r:id="rId10"/>
    <p:sldId id="272" r:id="rId11"/>
    <p:sldId id="273" r:id="rId12"/>
    <p:sldId id="288" r:id="rId13"/>
    <p:sldId id="290" r:id="rId14"/>
    <p:sldId id="291" r:id="rId15"/>
    <p:sldId id="27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2" d="100"/>
          <a:sy n="82" d="100"/>
        </p:scale>
        <p:origin x="-1026" y="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21790100177364824"/>
          <c:y val="0.12966866751967118"/>
          <c:w val="0.7621834702133049"/>
          <c:h val="0.5478494676540539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dkEdge"/>
          </c:spPr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0.97000000000000042</c:v>
                </c:pt>
                <c:pt idx="1">
                  <c:v>3.0000000000000131E-2</c:v>
                </c:pt>
              </c:numCache>
            </c:numRef>
          </c:val>
        </c:ser>
        <c:shape val="pyramid"/>
        <c:axId val="96117504"/>
        <c:axId val="96119040"/>
        <c:axId val="55064768"/>
      </c:bar3DChart>
      <c:catAx>
        <c:axId val="96117504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solidFill>
                  <a:schemeClr val="accent2"/>
                </a:solidFill>
              </a:defRPr>
            </a:pPr>
            <a:endParaRPr lang="ru-RU"/>
          </a:p>
        </c:txPr>
        <c:crossAx val="96119040"/>
        <c:crosses val="autoZero"/>
        <c:auto val="1"/>
        <c:lblAlgn val="ctr"/>
        <c:lblOffset val="100"/>
      </c:catAx>
      <c:valAx>
        <c:axId val="96119040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96117504"/>
        <c:crosses val="autoZero"/>
        <c:crossBetween val="between"/>
      </c:valAx>
      <c:serAx>
        <c:axId val="55064768"/>
        <c:scaling>
          <c:orientation val="minMax"/>
        </c:scaling>
        <c:delete val="1"/>
        <c:axPos val="b"/>
        <c:tickLblPos val="nextTo"/>
        <c:crossAx val="96119040"/>
        <c:crosses val="autoZero"/>
      </c:serAx>
      <c:spPr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c:spPr>
    </c:plotArea>
    <c:plotVisOnly val="1"/>
  </c:chart>
  <c:txPr>
    <a:bodyPr/>
    <a:lstStyle/>
    <a:p>
      <a:pPr>
        <a:defRPr sz="1800">
          <a:solidFill>
            <a:schemeClr val="tx1"/>
          </a:solidFill>
          <a:latin typeface="Constantia" pitchFamily="18" charset="0"/>
        </a:defRPr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847995141564393"/>
          <c:y val="0"/>
          <c:w val="0.81520048584356097"/>
          <c:h val="0.4156655711689961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prst="angle"/>
            </a:sp3d>
          </c:spPr>
          <c:dLbls>
            <c:txPr>
              <a:bodyPr/>
              <a:lstStyle/>
              <a:p>
                <a:pPr>
                  <a:defRPr sz="3200" b="1" i="1">
                    <a:latin typeface="Constantia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Регулярно</c:v>
                </c:pt>
                <c:pt idx="1">
                  <c:v>Редко</c:v>
                </c:pt>
                <c:pt idx="2">
                  <c:v>Никогда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</c:v>
                </c:pt>
                <c:pt idx="1">
                  <c:v>0.78</c:v>
                </c:pt>
                <c:pt idx="2">
                  <c:v>0.12000000000000002</c:v>
                </c:pt>
              </c:numCache>
            </c:numRef>
          </c:val>
        </c:ser>
        <c:dLbls>
          <c:showVal val="1"/>
        </c:dLbls>
        <c:overlap val="-25"/>
        <c:axId val="96388224"/>
        <c:axId val="96389760"/>
      </c:barChart>
      <c:catAx>
        <c:axId val="9638822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i="1">
                <a:solidFill>
                  <a:srgbClr val="C00000"/>
                </a:solidFill>
                <a:latin typeface="Constantia" pitchFamily="18" charset="0"/>
              </a:defRPr>
            </a:pPr>
            <a:endParaRPr lang="ru-RU"/>
          </a:p>
        </c:txPr>
        <c:crossAx val="96389760"/>
        <c:crosses val="autoZero"/>
        <c:auto val="1"/>
        <c:lblAlgn val="ctr"/>
        <c:lblOffset val="100"/>
      </c:catAx>
      <c:valAx>
        <c:axId val="96389760"/>
        <c:scaling>
          <c:orientation val="minMax"/>
        </c:scaling>
        <c:delete val="1"/>
        <c:axPos val="l"/>
        <c:numFmt formatCode="0%" sourceLinked="1"/>
        <c:tickLblPos val="nextTo"/>
        <c:crossAx val="96388224"/>
        <c:crosses val="autoZero"/>
        <c:crossBetween val="between"/>
      </c:valAx>
      <c:spPr>
        <a:solidFill>
          <a:schemeClr val="accent4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 prst="angle"/>
        </a:sp3d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8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8811976819059895"/>
          <c:y val="2.330459046072585E-2"/>
          <c:w val="0.81188023180940161"/>
          <c:h val="0.8577750044686441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dkEdge"/>
          </c:spPr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0.30000000000000032</c:v>
                </c:pt>
                <c:pt idx="1">
                  <c:v>0.70000000000000062</c:v>
                </c:pt>
              </c:numCache>
            </c:numRef>
          </c:val>
        </c:ser>
        <c:shape val="cylinder"/>
        <c:axId val="96018432"/>
        <c:axId val="96020352"/>
        <c:axId val="0"/>
      </c:bar3DChart>
      <c:catAx>
        <c:axId val="9601843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3200" b="1" i="1">
                <a:latin typeface="Constantia" pitchFamily="18" charset="0"/>
              </a:defRPr>
            </a:pPr>
            <a:endParaRPr lang="ru-RU"/>
          </a:p>
        </c:txPr>
        <c:crossAx val="96020352"/>
        <c:crosses val="autoZero"/>
        <c:auto val="1"/>
        <c:lblAlgn val="ctr"/>
        <c:lblOffset val="100"/>
      </c:catAx>
      <c:valAx>
        <c:axId val="96020352"/>
        <c:scaling>
          <c:orientation val="minMax"/>
        </c:scaling>
        <c:axPos val="l"/>
        <c:majorGridlines/>
        <c:numFmt formatCode="0%" sourceLinked="1"/>
        <c:majorTickMark val="none"/>
        <c:tickLblPos val="nextTo"/>
        <c:txPr>
          <a:bodyPr/>
          <a:lstStyle/>
          <a:p>
            <a:pPr>
              <a:defRPr sz="2000" b="1" i="1">
                <a:solidFill>
                  <a:srgbClr val="C00000"/>
                </a:solidFill>
                <a:latin typeface="Constantia" pitchFamily="18" charset="0"/>
              </a:defRPr>
            </a:pPr>
            <a:endParaRPr lang="ru-RU"/>
          </a:p>
        </c:txPr>
        <c:crossAx val="96018432"/>
        <c:crosses val="autoZero"/>
        <c:crossBetween val="between"/>
      </c:valAx>
      <c:spPr>
        <a:solidFill>
          <a:srgbClr val="8064A2">
            <a:lumMod val="20000"/>
            <a:lumOff val="80000"/>
          </a:srgbClr>
        </a:solidFill>
        <a:scene3d>
          <a:camera prst="orthographicFront"/>
          <a:lightRig rig="threePt" dir="t"/>
        </a:scene3d>
        <a:sp3d>
          <a:bevelT prst="angle"/>
        </a:sp3d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8827631419319332"/>
          <c:y val="4.6507527673013825E-2"/>
          <c:w val="0.63147803378842926"/>
          <c:h val="0.6388386732951258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dkEdge"/>
          </c:spPr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Иногда</c:v>
                </c:pt>
                <c:pt idx="2">
                  <c:v>Нет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3.0000000000000002E-2</c:v>
                </c:pt>
                <c:pt idx="1">
                  <c:v>0.1</c:v>
                </c:pt>
                <c:pt idx="2">
                  <c:v>0.87000000000000177</c:v>
                </c:pt>
              </c:numCache>
            </c:numRef>
          </c:val>
        </c:ser>
        <c:shape val="cone"/>
        <c:axId val="84024320"/>
        <c:axId val="109318912"/>
        <c:axId val="0"/>
      </c:bar3DChart>
      <c:catAx>
        <c:axId val="8402432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 i="1">
                <a:solidFill>
                  <a:srgbClr val="C00000"/>
                </a:solidFill>
                <a:latin typeface="Constantia" pitchFamily="18" charset="0"/>
              </a:defRPr>
            </a:pPr>
            <a:endParaRPr lang="ru-RU"/>
          </a:p>
        </c:txPr>
        <c:crossAx val="109318912"/>
        <c:crosses val="autoZero"/>
        <c:auto val="1"/>
        <c:lblAlgn val="ctr"/>
        <c:lblOffset val="100"/>
      </c:catAx>
      <c:valAx>
        <c:axId val="109318912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800" b="1" i="1">
                <a:solidFill>
                  <a:schemeClr val="tx1"/>
                </a:solidFill>
                <a:latin typeface="Constantia" pitchFamily="18" charset="0"/>
              </a:defRPr>
            </a:pPr>
            <a:endParaRPr lang="ru-RU"/>
          </a:p>
        </c:txPr>
        <c:crossAx val="84024320"/>
        <c:crosses val="autoZero"/>
        <c:crossBetween val="between"/>
      </c:valAx>
      <c:spPr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dkEdge"/>
          </c:spPr>
          <c:dPt>
            <c:idx val="0"/>
            <c:spPr>
              <a:solidFill>
                <a:srgbClr val="C00000"/>
              </a:solidFill>
              <a:scene3d>
                <a:camera prst="orthographicFront"/>
                <a:lightRig rig="threePt" dir="t"/>
              </a:scene3d>
              <a:sp3d prstMaterial="dkEdge"/>
            </c:spPr>
          </c:dPt>
          <c:dPt>
            <c:idx val="1"/>
            <c:spPr>
              <a:solidFill>
                <a:srgbClr val="002060"/>
              </a:solidFill>
              <a:scene3d>
                <a:camera prst="orthographicFront"/>
                <a:lightRig rig="threePt" dir="t"/>
              </a:scene3d>
              <a:sp3d prstMaterial="dkEdge"/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400"/>
                      <a:t>99,9</a:t>
                    </a:r>
                    <a:r>
                      <a:rPr lang="en-US" sz="1400"/>
                      <a:t>%</a:t>
                    </a:r>
                  </a:p>
                </c:rich>
              </c:tx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i="1" smtClean="0">
                        <a:latin typeface="Constantia" pitchFamily="18" charset="0"/>
                      </a:rPr>
                      <a:t>0</a:t>
                    </a:r>
                    <a:r>
                      <a:rPr lang="ru-RU" sz="1400" b="1" i="1" smtClean="0">
                        <a:latin typeface="Constantia" pitchFamily="18" charset="0"/>
                      </a:rPr>
                      <a:t>,1</a:t>
                    </a:r>
                    <a:r>
                      <a:rPr lang="en-US" sz="1400" b="1" i="1" smtClean="0">
                        <a:latin typeface="Constantia" pitchFamily="18" charset="0"/>
                      </a:rPr>
                      <a:t>%</a:t>
                    </a:r>
                    <a:endParaRPr lang="en-US" sz="1400" b="1" i="1">
                      <a:latin typeface="Constantia" pitchFamily="18" charset="0"/>
                    </a:endParaRPr>
                  </a:p>
                </c:rich>
              </c:tx>
              <c:showPercent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Окажу помощь</c:v>
                </c:pt>
                <c:pt idx="1">
                  <c:v>Пройду мимо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0.999</c:v>
                </c:pt>
                <c:pt idx="1">
                  <c:v>1.0000000000000041E-3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200" b="1">
                <a:latin typeface="Constantia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1">
                <a:latin typeface="Constantia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2612448060081916"/>
          <c:y val="5.3789540757762565E-2"/>
          <c:w val="0.34090106557547334"/>
          <c:h val="0.41038982854263262"/>
        </c:manualLayout>
      </c:layout>
      <c:txPr>
        <a:bodyPr/>
        <a:lstStyle/>
        <a:p>
          <a:pPr>
            <a:defRPr sz="1200">
              <a:latin typeface="Constantia" pitchFamily="18" charset="0"/>
            </a:defRPr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20771333184019744"/>
          <c:y val="3.7831953621427362E-2"/>
          <c:w val="0.79228666815980286"/>
          <c:h val="0.6644025203348226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dkEdge"/>
          </c:spPr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Иногда</c:v>
                </c:pt>
                <c:pt idx="2">
                  <c:v>Нет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3.0000000000000002E-2</c:v>
                </c:pt>
                <c:pt idx="1">
                  <c:v>0.1</c:v>
                </c:pt>
                <c:pt idx="2">
                  <c:v>0.87000000000000155</c:v>
                </c:pt>
              </c:numCache>
            </c:numRef>
          </c:val>
        </c:ser>
        <c:shape val="cone"/>
        <c:axId val="109441408"/>
        <c:axId val="109442944"/>
        <c:axId val="0"/>
      </c:bar3DChart>
      <c:catAx>
        <c:axId val="10944140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 i="1">
                <a:solidFill>
                  <a:srgbClr val="C00000"/>
                </a:solidFill>
                <a:latin typeface="Constantia" pitchFamily="18" charset="0"/>
              </a:defRPr>
            </a:pPr>
            <a:endParaRPr lang="ru-RU"/>
          </a:p>
        </c:txPr>
        <c:crossAx val="109442944"/>
        <c:crosses val="autoZero"/>
        <c:auto val="1"/>
        <c:lblAlgn val="ctr"/>
        <c:lblOffset val="100"/>
      </c:catAx>
      <c:valAx>
        <c:axId val="10944294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600" b="1" i="1">
                <a:solidFill>
                  <a:schemeClr val="tx1"/>
                </a:solidFill>
                <a:latin typeface="Constantia" pitchFamily="18" charset="0"/>
              </a:defRPr>
            </a:pPr>
            <a:endParaRPr lang="ru-RU"/>
          </a:p>
        </c:txPr>
        <c:crossAx val="109441408"/>
        <c:crosses val="autoZero"/>
        <c:crossBetween val="between"/>
      </c:valAx>
      <c:spPr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5085827661745246"/>
          <c:y val="8.4400402368636163E-2"/>
          <c:w val="0.84914172338254779"/>
          <c:h val="0.7375199294205986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00000"/>
            </a:solidFill>
            <a:scene3d>
              <a:camera prst="orthographicFront"/>
              <a:lightRig rig="threePt" dir="t"/>
            </a:scene3d>
            <a:sp3d prstMaterial="dkEdge"/>
          </c:spPr>
          <c:dPt>
            <c:idx val="1"/>
            <c:spPr>
              <a:solidFill>
                <a:srgbClr val="00B050"/>
              </a:solidFill>
              <a:scene3d>
                <a:camera prst="orthographicFront"/>
                <a:lightRig rig="threePt" dir="t"/>
              </a:scene3d>
              <a:sp3d prstMaterial="dkEdge"/>
            </c:spPr>
          </c:dPt>
          <c:dPt>
            <c:idx val="2"/>
            <c:spPr>
              <a:solidFill>
                <a:srgbClr val="002060"/>
              </a:solidFill>
              <a:scene3d>
                <a:camera prst="orthographicFront"/>
                <a:lightRig rig="threePt" dir="t"/>
              </a:scene3d>
              <a:sp3d prstMaterial="dkEdge"/>
            </c:spPr>
          </c:dPt>
          <c:dPt>
            <c:idx val="3"/>
            <c:spPr>
              <a:solidFill>
                <a:srgbClr val="FFC000"/>
              </a:solidFill>
              <a:scene3d>
                <a:camera prst="orthographicFront"/>
                <a:lightRig rig="threePt" dir="t"/>
              </a:scene3d>
              <a:sp3d prstMaterial="dkEdge"/>
            </c:spPr>
          </c:dPt>
          <c:cat>
            <c:strRef>
              <c:f>Лист1!$A$2:$A$5</c:f>
              <c:strCache>
                <c:ptCount val="4"/>
                <c:pt idx="0">
                  <c:v>Семья</c:v>
                </c:pt>
                <c:pt idx="1">
                  <c:v>Друзья</c:v>
                </c:pt>
                <c:pt idx="2">
                  <c:v>Учёба</c:v>
                </c:pt>
                <c:pt idx="3">
                  <c:v>Ничего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0.95000000000000062</c:v>
                </c:pt>
                <c:pt idx="1">
                  <c:v>0.05</c:v>
                </c:pt>
                <c:pt idx="2">
                  <c:v>4.0000000000000022E-2</c:v>
                </c:pt>
                <c:pt idx="3">
                  <c:v>1.0000000000000005E-2</c:v>
                </c:pt>
              </c:numCache>
            </c:numRef>
          </c:val>
        </c:ser>
        <c:shape val="box"/>
        <c:axId val="112028288"/>
        <c:axId val="112030080"/>
        <c:axId val="0"/>
      </c:bar3DChart>
      <c:catAx>
        <c:axId val="11202828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 i="1">
                <a:latin typeface="Constantia" pitchFamily="18" charset="0"/>
              </a:defRPr>
            </a:pPr>
            <a:endParaRPr lang="ru-RU"/>
          </a:p>
        </c:txPr>
        <c:crossAx val="112030080"/>
        <c:crosses val="autoZero"/>
        <c:auto val="1"/>
        <c:lblAlgn val="ctr"/>
        <c:lblOffset val="100"/>
      </c:catAx>
      <c:valAx>
        <c:axId val="112030080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 b="1" i="1">
                <a:solidFill>
                  <a:srgbClr val="C00000"/>
                </a:solidFill>
                <a:latin typeface="Constantia" pitchFamily="18" charset="0"/>
              </a:defRPr>
            </a:pPr>
            <a:endParaRPr lang="ru-RU"/>
          </a:p>
        </c:txPr>
        <c:crossAx val="112028288"/>
        <c:crosses val="autoZero"/>
        <c:crossBetween val="between"/>
      </c:valAx>
      <c:spPr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c:spPr>
    </c:plotArea>
    <c:plotVisOnly val="1"/>
  </c:chart>
  <c:spPr>
    <a:solidFill>
      <a:schemeClr val="accent6">
        <a:lumMod val="20000"/>
        <a:lumOff val="80000"/>
      </a:schemeClr>
    </a:solidFill>
    <a:scene3d>
      <a:camera prst="orthographicFront"/>
      <a:lightRig rig="threePt" dir="t"/>
    </a:scene3d>
    <a:sp3d>
      <a:bevelT prst="angle"/>
    </a:sp3d>
  </c:spPr>
  <c:txPr>
    <a:bodyPr/>
    <a:lstStyle/>
    <a:p>
      <a:pPr>
        <a:defRPr sz="1800"/>
      </a:pPr>
      <a:endParaRPr lang="ru-RU"/>
    </a:p>
  </c:txPr>
  <c:externalData r:id="rId1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0.40367</cdr:x>
      <cdr:y>0.39474</cdr:y>
    </cdr:from>
    <cdr:to>
      <cdr:x>1</cdr:x>
      <cdr:y>0.48684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3786214" y="2143140"/>
          <a:ext cx="4643470" cy="500066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847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650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914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428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494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28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426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040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828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759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6752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4686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5000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620688"/>
            <a:ext cx="6984776" cy="2996953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latin typeface="Constantia" panose="02030602050306030303" pitchFamily="18" charset="0"/>
              </a:rPr>
              <a:t>ГБПОУ КК «Армавирский аграрно-технологический техникум»</a:t>
            </a:r>
            <a:r>
              <a:rPr lang="ru-RU" sz="2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/>
            </a:r>
            <a:br>
              <a:rPr lang="ru-RU" sz="2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</a:br>
            <a:r>
              <a:rPr lang="ru-RU" sz="2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/>
            </a:r>
            <a:br>
              <a:rPr lang="ru-RU" sz="2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Тема проекта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Духовное наследие  Армавира: православные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храмы города.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400" y="4429132"/>
            <a:ext cx="3120278" cy="1304124"/>
          </a:xfrm>
        </p:spPr>
        <p:txBody>
          <a:bodyPr>
            <a:normAutofit/>
          </a:bodyPr>
          <a:lstStyle/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l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Преподаватель: 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Пендюрина Ирина Сергеевна 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2852"/>
            <a:ext cx="1500197" cy="9877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43702" y="3286124"/>
            <a:ext cx="2500298" cy="27146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500" b="1" dirty="0" smtClean="0">
                <a:latin typeface="Constantia" panose="02030602050306030303" pitchFamily="18" charset="0"/>
              </a:rPr>
              <a:t>           </a:t>
            </a:r>
            <a:r>
              <a:rPr lang="ru-RU" sz="2100" b="1" dirty="0" smtClean="0">
                <a:latin typeface="Constantia" panose="02030602050306030303" pitchFamily="18" charset="0"/>
              </a:rPr>
              <a:t>В настоящее время трудно представить просторы нашей страны без храмов. </a:t>
            </a:r>
          </a:p>
          <a:p>
            <a:pPr>
              <a:buNone/>
            </a:pPr>
            <a:r>
              <a:rPr lang="ru-RU" sz="2100" b="1" dirty="0" smtClean="0">
                <a:latin typeface="Constantia" panose="02030602050306030303" pitchFamily="18" charset="0"/>
              </a:rPr>
              <a:t>            В любом городе,   посёлке или селе есть хотя бы маленькая, но своя церквушка. </a:t>
            </a:r>
          </a:p>
          <a:p>
            <a:pPr>
              <a:buNone/>
            </a:pPr>
            <a:r>
              <a:rPr lang="ru-RU" sz="2100" b="1" dirty="0" smtClean="0">
                <a:latin typeface="Constantia" panose="02030602050306030303" pitchFamily="18" charset="0"/>
              </a:rPr>
              <a:t>              Они воспитывали и воспитывают по сей   день душу человека.</a:t>
            </a:r>
          </a:p>
          <a:p>
            <a:endParaRPr lang="ru-RU" dirty="0"/>
          </a:p>
        </p:txBody>
      </p:sp>
      <p:pic>
        <p:nvPicPr>
          <p:cNvPr id="4" name="Рисунок 3" descr="04316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4000504"/>
            <a:ext cx="3429023" cy="2547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420651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9058" y="3786190"/>
            <a:ext cx="3016921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42844" y="1214422"/>
            <a:ext cx="564360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Constantia" pitchFamily="18" charset="0"/>
                <a:cs typeface="Times New Roman" pitchFamily="18" charset="0"/>
              </a:rPr>
              <a:t>Цель: </a:t>
            </a:r>
            <a:r>
              <a:rPr lang="ru-RU" b="1" i="1" dirty="0" smtClean="0">
                <a:latin typeface="Constantia" pitchFamily="18" charset="0"/>
                <a:cs typeface="Times New Roman" pitchFamily="18" charset="0"/>
              </a:rPr>
              <a:t>изучить историю возникновения  </a:t>
            </a:r>
          </a:p>
          <a:p>
            <a:r>
              <a:rPr lang="ru-RU" b="1" i="1" dirty="0" smtClean="0">
                <a:latin typeface="Constantia" pitchFamily="18" charset="0"/>
                <a:cs typeface="Times New Roman" pitchFamily="18" charset="0"/>
              </a:rPr>
              <a:t>                    и деятельности    храмов Армавира</a:t>
            </a:r>
            <a:endParaRPr lang="ru-RU" b="1" i="1" dirty="0">
              <a:latin typeface="Constantia" pitchFamily="18" charset="0"/>
            </a:endParaRPr>
          </a:p>
        </p:txBody>
      </p:sp>
      <p:pic>
        <p:nvPicPr>
          <p:cNvPr id="9" name="Рисунок 8" descr="G:\Фотографии Свято-Троицкого Собора\Иконостас Свято-Троицкого Собора.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2143116"/>
            <a:ext cx="257176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DSC0038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57554" y="2071678"/>
            <a:ext cx="3214710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0"/>
            <a:ext cx="5143536" cy="1071546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anose="02030602050306030303" pitchFamily="18" charset="0"/>
              </a:rPr>
              <a:t>Задачи проекта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pic>
        <p:nvPicPr>
          <p:cNvPr id="6" name="Содержимое 5" descr="vopros2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42844" y="4484100"/>
            <a:ext cx="1928794" cy="2373900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2285984" y="1124744"/>
            <a:ext cx="6286544" cy="5500702"/>
          </a:xfrm>
        </p:spPr>
        <p:txBody>
          <a:bodyPr>
            <a:noAutofit/>
          </a:bodyPr>
          <a:lstStyle/>
          <a:p>
            <a:pPr marL="566928" indent="-457200">
              <a:spcBef>
                <a:spcPts val="1200"/>
              </a:spcBef>
              <a:buFont typeface="+mj-lt"/>
              <a:buAutoNum type="arabicParenR"/>
            </a:pPr>
            <a:r>
              <a:rPr lang="ru-RU" sz="1600" b="1" i="1" dirty="0" smtClean="0">
                <a:latin typeface="Constantia" panose="02030602050306030303" pitchFamily="18" charset="0"/>
              </a:rPr>
              <a:t>Изучить научную литературу,  материалы периодической печати;</a:t>
            </a:r>
          </a:p>
          <a:p>
            <a:pPr marL="566928" indent="-457200">
              <a:spcBef>
                <a:spcPts val="1200"/>
              </a:spcBef>
              <a:buFont typeface="+mj-lt"/>
              <a:buAutoNum type="arabicParenR"/>
            </a:pPr>
            <a:r>
              <a:rPr lang="ru-RU" sz="1600" b="1" i="1" dirty="0" smtClean="0">
                <a:latin typeface="Constantia" panose="02030602050306030303" pitchFamily="18" charset="0"/>
              </a:rPr>
              <a:t>Встретиться со священнослужителями храмов и получить интересующую информацию; </a:t>
            </a:r>
          </a:p>
          <a:p>
            <a:pPr marL="566928" indent="-457200">
              <a:spcBef>
                <a:spcPts val="1200"/>
              </a:spcBef>
              <a:buFont typeface="+mj-lt"/>
              <a:buAutoNum type="arabicParenR"/>
            </a:pPr>
            <a:r>
              <a:rPr lang="ru-RU" sz="1600" b="1" i="1" dirty="0" smtClean="0">
                <a:latin typeface="Constantia" panose="02030602050306030303" pitchFamily="18" charset="0"/>
              </a:rPr>
              <a:t>Провести фотосъемку объектов исследования;</a:t>
            </a:r>
          </a:p>
          <a:p>
            <a:pPr marL="566928" indent="-457200">
              <a:spcBef>
                <a:spcPts val="1200"/>
              </a:spcBef>
              <a:buFont typeface="+mj-lt"/>
              <a:buAutoNum type="arabicParenR"/>
            </a:pPr>
            <a:r>
              <a:rPr lang="ru-RU" sz="1600" b="1" i="1" dirty="0" smtClean="0">
                <a:latin typeface="Constantia" panose="02030602050306030303" pitchFamily="18" charset="0"/>
              </a:rPr>
              <a:t> Выявить с помощью анкетирования отношение студентов к православной культуре; </a:t>
            </a:r>
          </a:p>
          <a:p>
            <a:pPr marL="566928" indent="-457200">
              <a:spcBef>
                <a:spcPts val="1200"/>
              </a:spcBef>
              <a:buFont typeface="+mj-lt"/>
              <a:buAutoNum type="arabicParenR"/>
            </a:pPr>
            <a:r>
              <a:rPr lang="ru-RU" sz="1600" b="1" i="1" dirty="0" smtClean="0">
                <a:latin typeface="Constantia" panose="02030602050306030303" pitchFamily="18" charset="0"/>
              </a:rPr>
              <a:t>Оформить результаты исследования.</a:t>
            </a:r>
            <a:endParaRPr lang="ru-RU" sz="1600" b="1" i="1" dirty="0">
              <a:latin typeface="Constantia" panose="02030602050306030303" pitchFamily="18" charset="0"/>
            </a:endParaRPr>
          </a:p>
        </p:txBody>
      </p:sp>
      <p:pic>
        <p:nvPicPr>
          <p:cNvPr id="7" name="Рисунок 6" descr="C:\Users\1\Desktop\фото ХРХ\DSC004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290"/>
            <a:ext cx="178595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G:\ФОТО СВ. ТРОИЦ. храм\DSC0037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2500306"/>
            <a:ext cx="2143140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2428860" y="3857628"/>
            <a:ext cx="6215106" cy="5000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Методы</a:t>
            </a:r>
            <a:r>
              <a:rPr kumimoji="0" lang="ru-RU" sz="5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 </a:t>
            </a:r>
            <a:r>
              <a:rPr kumimoji="0" lang="ru-RU" sz="80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исследования</a:t>
            </a:r>
            <a:endParaRPr kumimoji="0" lang="ru-RU" sz="5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71670" y="4643446"/>
            <a:ext cx="64294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4078" indent="-514350">
              <a:buAutoNum type="arabicParenR"/>
            </a:pPr>
            <a:r>
              <a:rPr lang="ru-RU" sz="1600" b="1" i="1" dirty="0" smtClean="0">
                <a:latin typeface="Constantia" panose="02030602050306030303" pitchFamily="18" charset="0"/>
              </a:rPr>
              <a:t>Изучение и обобщение материалов о храмах</a:t>
            </a:r>
          </a:p>
          <a:p>
            <a:pPr marL="624078" indent="-514350"/>
            <a:r>
              <a:rPr lang="ru-RU" sz="1600" b="1" i="1" dirty="0" smtClean="0">
                <a:latin typeface="Constantia" panose="02030602050306030303" pitchFamily="18" charset="0"/>
              </a:rPr>
              <a:t>           г. Армавира</a:t>
            </a:r>
          </a:p>
          <a:p>
            <a:pPr marL="624078" indent="-514350"/>
            <a:endParaRPr lang="ru-RU" sz="1600" b="1" i="1" dirty="0" smtClean="0">
              <a:latin typeface="Constantia" panose="02030602050306030303" pitchFamily="18" charset="0"/>
            </a:endParaRPr>
          </a:p>
          <a:p>
            <a:pPr marL="624078" indent="-514350"/>
            <a:r>
              <a:rPr lang="ru-RU" sz="1600" b="1" i="1" dirty="0" smtClean="0">
                <a:latin typeface="Constantia" panose="02030602050306030303" pitchFamily="18" charset="0"/>
              </a:rPr>
              <a:t>2)    Интервьюирование со священниками</a:t>
            </a:r>
          </a:p>
          <a:p>
            <a:pPr marL="624078" indent="-514350">
              <a:buFont typeface="+mj-lt"/>
              <a:buAutoNum type="romanUcPeriod"/>
            </a:pPr>
            <a:endParaRPr lang="ru-RU" sz="1600" b="1" i="1" dirty="0" smtClean="0">
              <a:latin typeface="Constantia" panose="02030602050306030303" pitchFamily="18" charset="0"/>
            </a:endParaRPr>
          </a:p>
          <a:p>
            <a:pPr marL="624078" indent="-514350"/>
            <a:r>
              <a:rPr lang="ru-RU" sz="1600" b="1" i="1" dirty="0" smtClean="0">
                <a:latin typeface="Constantia" panose="02030602050306030303" pitchFamily="18" charset="0"/>
              </a:rPr>
              <a:t>3)    Анкетирование среди студентов ААТТ</a:t>
            </a:r>
          </a:p>
        </p:txBody>
      </p:sp>
      <p:pic>
        <p:nvPicPr>
          <p:cNvPr id="12" name="Рисунок 11" descr="C:\Users\1\Desktop\фото ХРХ\DSC0045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206" y="5000636"/>
            <a:ext cx="1785950" cy="1857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572264" cy="1000108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Объекты исследования</a:t>
            </a:r>
            <a:endParaRPr lang="ru-RU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42844" y="1500174"/>
            <a:ext cx="4786346" cy="221457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latin typeface="Constantia" pitchFamily="18" charset="0"/>
              </a:rPr>
              <a:t>Свято – Никольский собор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latin typeface="Constantia" pitchFamily="18" charset="0"/>
              </a:rPr>
              <a:t>Свято – Троицкий собор 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latin typeface="Constantia" pitchFamily="18" charset="0"/>
              </a:rPr>
              <a:t>Храм Рождества Христова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1" dirty="0">
                <a:latin typeface="Constantia" pitchFamily="18" charset="0"/>
              </a:rPr>
              <a:t>Армяно-григорианская Успенская </a:t>
            </a:r>
            <a:r>
              <a:rPr lang="ru-RU" sz="2400" b="1" i="1" dirty="0" smtClean="0">
                <a:latin typeface="Constantia" pitchFamily="18" charset="0"/>
              </a:rPr>
              <a:t>церковь</a:t>
            </a:r>
          </a:p>
          <a:p>
            <a:pPr>
              <a:buFont typeface="Wingdings" pitchFamily="2" charset="2"/>
              <a:buChar char="v"/>
            </a:pPr>
            <a:endParaRPr lang="ru-RU" sz="3200" dirty="0"/>
          </a:p>
        </p:txBody>
      </p:sp>
      <p:pic>
        <p:nvPicPr>
          <p:cNvPr id="6" name="Содержимое 5" descr="conduct-market-research-on-their-ow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142984"/>
            <a:ext cx="1342851" cy="1007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GIZaIxyVb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2214554"/>
            <a:ext cx="3357586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Свято-Троицкий Собор в проекте рестоврации. На фото Настоятель Собора протоиерей Сергий Токарь.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29322" y="4143380"/>
            <a:ext cx="2967006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DSC0045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58" y="4071942"/>
            <a:ext cx="2178537" cy="2550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6050" y="4143380"/>
            <a:ext cx="2940620" cy="23214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-21433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Армавир_2011_(000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376041" cy="100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071546"/>
            <a:ext cx="6786610" cy="500066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nstantia" panose="02030602050306030303" pitchFamily="18" charset="0"/>
              </a:rPr>
              <a:t>Свято-Никольский собор</a:t>
            </a:r>
            <a:endParaRPr lang="ru-RU" sz="3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nstantia" panose="02030602050306030303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0" y="1928802"/>
            <a:ext cx="5429256" cy="6429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latin typeface="Constantia" panose="02030602050306030303" pitchFamily="18" charset="0"/>
              </a:rPr>
              <a:t>              </a:t>
            </a:r>
            <a:r>
              <a:rPr lang="ru-RU" sz="1200" b="1" dirty="0" smtClean="0">
                <a:latin typeface="Constantia" panose="02030602050306030303" pitchFamily="18" charset="0"/>
              </a:rPr>
              <a:t>Первоначально был </a:t>
            </a:r>
            <a:r>
              <a:rPr lang="ru-RU" sz="1200" b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Николаевским молитвенным домом</a:t>
            </a:r>
            <a:r>
              <a:rPr lang="ru-RU" sz="1200" b="1" dirty="0" smtClean="0">
                <a:latin typeface="Constantia" panose="02030602050306030303" pitchFamily="18" charset="0"/>
              </a:rPr>
              <a:t>, который был построен на средства православных </a:t>
            </a:r>
            <a:endParaRPr lang="ru-RU" sz="1400" b="1" dirty="0" smtClean="0">
              <a:latin typeface="Constantia" panose="02030602050306030303" pitchFamily="18" charset="0"/>
            </a:endParaRPr>
          </a:p>
          <a:p>
            <a:pPr algn="ctr">
              <a:buNone/>
            </a:pPr>
            <a:endParaRPr lang="ru-RU" sz="2400" dirty="0"/>
          </a:p>
        </p:txBody>
      </p:sp>
      <p:pic>
        <p:nvPicPr>
          <p:cNvPr id="10" name="Рисунок 9" descr="DSC00386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2071678"/>
            <a:ext cx="3071834" cy="1770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357290" y="0"/>
            <a:ext cx="65008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anose="02030602050306030303" pitchFamily="18" charset="0"/>
              </a:rPr>
              <a:t>1. Теоретическая  часть проекта</a:t>
            </a:r>
            <a:endParaRPr lang="ru-RU" sz="32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nstantia" panose="02030602050306030303" pitchFamily="18" charset="0"/>
            </a:endParaRPr>
          </a:p>
        </p:txBody>
      </p:sp>
      <p:pic>
        <p:nvPicPr>
          <p:cNvPr id="8" name="Рисунок 7" descr="DSC0038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2928934"/>
            <a:ext cx="226608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500298" y="2857496"/>
            <a:ext cx="2714644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1200" b="1" dirty="0" smtClean="0">
                <a:latin typeface="Constantia" pitchFamily="18" charset="0"/>
                <a:cs typeface="Times New Roman" pitchFamily="18" charset="0"/>
              </a:rPr>
              <a:t>Перед Великой Отечественной войной Николаевская церковь была разрушена. </a:t>
            </a:r>
          </a:p>
          <a:p>
            <a:pPr algn="just">
              <a:buNone/>
            </a:pPr>
            <a:r>
              <a:rPr lang="ru-RU" sz="1200" b="1" dirty="0" smtClean="0">
                <a:latin typeface="Constantia" pitchFamily="18" charset="0"/>
                <a:cs typeface="Times New Roman" pitchFamily="18" charset="0"/>
              </a:rPr>
              <a:t>         И только </a:t>
            </a:r>
            <a:r>
              <a:rPr lang="ru-RU" sz="1200" b="1" dirty="0" smtClean="0">
                <a:solidFill>
                  <a:srgbClr val="C00000"/>
                </a:solidFill>
                <a:latin typeface="Constantia" pitchFamily="18" charset="0"/>
                <a:cs typeface="Times New Roman" pitchFamily="18" charset="0"/>
              </a:rPr>
              <a:t>19 апреля 2004 </a:t>
            </a:r>
            <a:r>
              <a:rPr lang="ru-RU" sz="1200" b="1" dirty="0" smtClean="0">
                <a:latin typeface="Constantia" pitchFamily="18" charset="0"/>
                <a:cs typeface="Times New Roman" pitchFamily="18" charset="0"/>
              </a:rPr>
              <a:t>года была совершена первая Божественная Литургия в выстроенном храме </a:t>
            </a:r>
          </a:p>
          <a:p>
            <a:pPr algn="just">
              <a:buNone/>
            </a:pPr>
            <a:r>
              <a:rPr lang="ru-RU" sz="1400" b="1" dirty="0" smtClean="0">
                <a:latin typeface="Constantia" pitchFamily="18" charset="0"/>
                <a:cs typeface="Times New Roman" pitchFamily="18" charset="0"/>
              </a:rPr>
              <a:t>        </a:t>
            </a:r>
            <a:r>
              <a:rPr lang="ru-RU" sz="1200" b="1" dirty="0" smtClean="0">
                <a:solidFill>
                  <a:srgbClr val="C00000"/>
                </a:solidFill>
                <a:latin typeface="Constantia" pitchFamily="18" charset="0"/>
                <a:cs typeface="Times New Roman" pitchFamily="18" charset="0"/>
              </a:rPr>
              <a:t>Свято – Никольский храм </a:t>
            </a:r>
            <a:r>
              <a:rPr lang="ru-RU" sz="1200" b="1" dirty="0" smtClean="0">
                <a:latin typeface="Constantia" pitchFamily="18" charset="0"/>
                <a:cs typeface="Times New Roman" pitchFamily="18" charset="0"/>
              </a:rPr>
              <a:t>является центром духовной жизни города Армавира,   также реализует многие социально – значимые проекты:  </a:t>
            </a:r>
          </a:p>
          <a:p>
            <a:pPr>
              <a:buNone/>
            </a:pPr>
            <a:r>
              <a:rPr lang="ru-RU" sz="1200" b="1" dirty="0" smtClean="0">
                <a:latin typeface="Constantia" pitchFamily="18" charset="0"/>
                <a:cs typeface="Times New Roman" pitchFamily="18" charset="0"/>
              </a:rPr>
              <a:t>       окормляет исправительную колонию,  высшие учебные заведения, школы, военную часть и подразделение спецназ, казачество, родильный дом.</a:t>
            </a:r>
            <a:endParaRPr lang="ru-RU" sz="1400" b="1" dirty="0" smtClean="0">
              <a:latin typeface="Constantia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1\Desktop\x_cce679c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857629"/>
            <a:ext cx="264320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715140" cy="714356"/>
          </a:xfrm>
          <a:solidFill>
            <a:srgbClr val="C00000"/>
          </a:solidFill>
          <a:scene3d>
            <a:camera prst="orthographicFront"/>
            <a:lightRig rig="soft" dir="t">
              <a:rot lat="0" lon="0" rev="10800000"/>
            </a:lightRig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8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anose="02030602050306030303" pitchFamily="18" charset="0"/>
              </a:rPr>
              <a:t>Свято – Троицкий собор</a:t>
            </a:r>
            <a:r>
              <a:rPr lang="ru-RU" sz="3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sz="3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anose="02030602050306030303" pitchFamily="18" charset="0"/>
              </a:rPr>
            </a:br>
            <a:endParaRPr lang="ru-RU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0" y="980728"/>
            <a:ext cx="8929718" cy="2786081"/>
          </a:xfrm>
        </p:spPr>
        <p:txBody>
          <a:bodyPr/>
          <a:lstStyle/>
          <a:p>
            <a:pPr marL="566928" indent="-457200">
              <a:buNone/>
            </a:pPr>
            <a:r>
              <a:rPr lang="ru-RU" sz="18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7 марта  1905  </a:t>
            </a:r>
            <a:r>
              <a:rPr lang="ru-RU" sz="1800" b="1" i="1" dirty="0" smtClean="0">
                <a:latin typeface="Constantia" panose="02030602050306030303" pitchFamily="18" charset="0"/>
              </a:rPr>
              <a:t>года было написано ходатайство об отведении места в  г. Армавире  для постройки второго православного храма.</a:t>
            </a:r>
          </a:p>
          <a:p>
            <a:pPr marL="566928" indent="-457200">
              <a:buNone/>
            </a:pPr>
            <a:r>
              <a:rPr lang="ru-RU" sz="18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26 мая 1916 г</a:t>
            </a:r>
            <a:r>
              <a:rPr lang="ru-RU" sz="1800" b="1" i="1" dirty="0" smtClean="0">
                <a:latin typeface="Constantia" panose="02030602050306030303" pitchFamily="18" charset="0"/>
              </a:rPr>
              <a:t>. состоялось торжественное освящение новосозданного Свято-Троицкого Храма</a:t>
            </a:r>
          </a:p>
          <a:p>
            <a:pPr marL="566928" indent="-457200">
              <a:buNone/>
            </a:pPr>
            <a:r>
              <a:rPr lang="ru-RU" sz="1800" b="1" i="1" dirty="0" smtClean="0">
                <a:latin typeface="Constantia" panose="02030602050306030303" pitchFamily="18" charset="0"/>
              </a:rPr>
              <a:t>В </a:t>
            </a:r>
            <a:r>
              <a:rPr lang="ru-RU" sz="18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1937</a:t>
            </a:r>
            <a:r>
              <a:rPr lang="ru-RU" sz="1800" b="1" i="1" dirty="0" smtClean="0">
                <a:latin typeface="Constantia" panose="02030602050306030303" pitchFamily="18" charset="0"/>
              </a:rPr>
              <a:t> году Храм был закрыт Советской властью, и церковная жизнь на этот момент закончилась.</a:t>
            </a:r>
            <a:endParaRPr lang="ru-RU" sz="1800" dirty="0"/>
          </a:p>
        </p:txBody>
      </p:sp>
      <p:pic>
        <p:nvPicPr>
          <p:cNvPr id="7" name="Рисунок 6" descr="DSC003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4786322"/>
            <a:ext cx="2071670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DSC003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4786322"/>
            <a:ext cx="1857388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000628" y="3000372"/>
            <a:ext cx="41433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Constantia" panose="02030602050306030303" pitchFamily="18" charset="0"/>
              </a:rPr>
              <a:t>К </a:t>
            </a:r>
            <a:r>
              <a:rPr lang="ru-RU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1942</a:t>
            </a:r>
            <a:r>
              <a:rPr lang="ru-RU" b="1" i="1" dirty="0" smtClean="0">
                <a:latin typeface="Constantia" panose="02030602050306030303" pitchFamily="18" charset="0"/>
              </a:rPr>
              <a:t> году храм открылся вновь. Это был единственный православный  Храм на весь город Армавир, в течении всей Советской эпохи. </a:t>
            </a:r>
            <a:endParaRPr lang="ru-RU" dirty="0"/>
          </a:p>
        </p:txBody>
      </p:sp>
      <p:pic>
        <p:nvPicPr>
          <p:cNvPr id="12" name="Рисунок 11" descr="Новосозданная колокольня Свято-Троицкого Собора (2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8930" y="4357694"/>
            <a:ext cx="1535070" cy="1836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Свято-Троицкий Храм. Восстановленный после ВОВ,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4429132"/>
            <a:ext cx="2676984" cy="2123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2857496"/>
            <a:ext cx="292895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2786058"/>
            <a:ext cx="1400114" cy="2052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572264" cy="92867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4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ЧУДО</a:t>
            </a:r>
            <a:endParaRPr lang="ru-RU" sz="4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5500694" cy="242889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/>
              <a:t>          </a:t>
            </a:r>
            <a:r>
              <a:rPr lang="ru-RU" sz="1800" b="1" i="1" dirty="0" smtClean="0">
                <a:latin typeface="Constantia" panose="02030602050306030303" pitchFamily="18" charset="0"/>
              </a:rPr>
              <a:t>18 марта 2011 года в </a:t>
            </a:r>
            <a:r>
              <a:rPr lang="ru-RU" sz="18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Свято-Троицком соборе </a:t>
            </a:r>
            <a:r>
              <a:rPr lang="ru-RU" sz="1800" b="1" i="1" dirty="0" smtClean="0">
                <a:latin typeface="Constantia" panose="02030602050306030303" pitchFamily="18" charset="0"/>
              </a:rPr>
              <a:t>прихожанами было обнаружено, что икона </a:t>
            </a:r>
            <a:r>
              <a:rPr lang="ru-RU" sz="18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Божией Матери </a:t>
            </a:r>
            <a:r>
              <a:rPr lang="ru-RU" sz="1800" b="1" i="1" dirty="0" smtClean="0">
                <a:latin typeface="Constantia" panose="02030602050306030303" pitchFamily="18" charset="0"/>
              </a:rPr>
              <a:t>чудесным образом отобразилась на стекле киота. </a:t>
            </a:r>
          </a:p>
          <a:p>
            <a:pPr algn="just">
              <a:buNone/>
            </a:pPr>
            <a:r>
              <a:rPr lang="ru-RU" sz="1800" b="1" i="1" dirty="0" smtClean="0">
                <a:latin typeface="Constantia" panose="02030602050306030303" pitchFamily="18" charset="0"/>
              </a:rPr>
              <a:t>               Сейчас в новом приделе Армавирского собора находятся две чудотворные иконы </a:t>
            </a:r>
            <a:r>
              <a:rPr lang="ru-RU" sz="18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Богородицы</a:t>
            </a:r>
            <a:r>
              <a:rPr lang="ru-RU" sz="1800" b="1" i="1" dirty="0" smtClean="0">
                <a:latin typeface="Constantia" panose="02030602050306030303" pitchFamily="18" charset="0"/>
              </a:rPr>
              <a:t>: одна – писанная иконописцем – красками, другая, нерукотворная, созданная чудом. 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714728"/>
            <a:ext cx="621510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G:\ФОТО СВ. ТРОИЦ. храм\DSC0037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2357430"/>
            <a:ext cx="171448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4346" y="42860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6215074" cy="764704"/>
          </a:xfrm>
          <a:solidFill>
            <a:srgbClr val="C00000"/>
          </a:solidFill>
          <a:scene3d>
            <a:camera prst="orthographicFront"/>
            <a:lightRig rig="soft" dir="t">
              <a:rot lat="0" lon="0" rev="10800000"/>
            </a:lightRig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28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anose="02030602050306030303" pitchFamily="18" charset="0"/>
              </a:rPr>
              <a:t>Храм Рождества Христова</a:t>
            </a:r>
            <a:endParaRPr lang="ru-RU" sz="28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pic>
        <p:nvPicPr>
          <p:cNvPr id="8" name="Содержимое 7" descr="IMG_1507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929454" y="4357694"/>
            <a:ext cx="221454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mih_92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1785926"/>
            <a:ext cx="1643074" cy="1230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500430" y="3071810"/>
            <a:ext cx="3643338" cy="285752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latin typeface="Constantia" panose="02030602050306030303" pitchFamily="18" charset="0"/>
              </a:rPr>
              <a:t>«</a:t>
            </a:r>
            <a:r>
              <a:rPr lang="ru-RU" sz="1400" b="1" i="1" dirty="0">
                <a:latin typeface="Constantia" panose="02030602050306030303" pitchFamily="18" charset="0"/>
              </a:rPr>
              <a:t>Здесь будет построен Дом Божий»</a:t>
            </a:r>
            <a:endParaRPr lang="ru-RU" b="1" i="1" dirty="0">
              <a:latin typeface="Constantia" panose="0203060205030603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1071547"/>
            <a:ext cx="42148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600" b="1" i="1" dirty="0" smtClean="0">
                <a:latin typeface="Constantia" panose="02030602050306030303" pitchFamily="18" charset="0"/>
              </a:rPr>
              <a:t>       В </a:t>
            </a:r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2000</a:t>
            </a:r>
            <a:r>
              <a:rPr lang="ru-RU" sz="1600" b="1" i="1" dirty="0" smtClean="0">
                <a:latin typeface="Constantia" panose="02030602050306030303" pitchFamily="18" charset="0"/>
              </a:rPr>
              <a:t> году созданному к приходу </a:t>
            </a:r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Рождества Христова</a:t>
            </a:r>
            <a:r>
              <a:rPr lang="ru-RU" sz="1600" b="1" i="1" dirty="0" smtClean="0">
                <a:latin typeface="Constantia" panose="02030602050306030303" pitchFamily="18" charset="0"/>
              </a:rPr>
              <a:t> выделили небольшое здание клуба заводского общежития, которое позже и было приспособлено под храм. </a:t>
            </a:r>
          </a:p>
          <a:p>
            <a:pPr>
              <a:buNone/>
            </a:pPr>
            <a:r>
              <a:rPr lang="ru-RU" sz="1600" b="1" i="1" dirty="0" smtClean="0">
                <a:latin typeface="Constantia" panose="02030602050306030303" pitchFamily="18" charset="0"/>
              </a:rPr>
              <a:t>      Пока велась подготовка к сооружению храма, на месте будущей стройплощадки был воздвигнут поклонный крест с надписью: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43306" y="3500439"/>
            <a:ext cx="292895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400" b="1" i="1" dirty="0" smtClean="0">
                <a:latin typeface="Constantia" panose="02030602050306030303" pitchFamily="18" charset="0"/>
              </a:rPr>
              <a:t>      20 января </a:t>
            </a:r>
            <a:r>
              <a:rPr lang="ru-RU" sz="14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2007</a:t>
            </a:r>
            <a:r>
              <a:rPr lang="ru-RU" sz="1400" b="1" i="1" dirty="0" smtClean="0">
                <a:latin typeface="Constantia" panose="02030602050306030303" pitchFamily="18" charset="0"/>
              </a:rPr>
              <a:t> года, в праздник </a:t>
            </a:r>
            <a:r>
              <a:rPr lang="ru-RU" sz="14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Собора Иоанна Предтечи</a:t>
            </a:r>
            <a:r>
              <a:rPr lang="ru-RU" sz="1400" b="1" i="1" dirty="0" smtClean="0">
                <a:latin typeface="Constantia" panose="02030602050306030303" pitchFamily="18" charset="0"/>
              </a:rPr>
              <a:t>, здесь отслужили первую божественную литургию. </a:t>
            </a:r>
          </a:p>
          <a:p>
            <a:pPr>
              <a:buNone/>
            </a:pPr>
            <a:r>
              <a:rPr lang="ru-RU" sz="1400" b="1" i="1" dirty="0" smtClean="0">
                <a:latin typeface="Constantia" panose="02030602050306030303" pitchFamily="18" charset="0"/>
              </a:rPr>
              <a:t>      В </a:t>
            </a:r>
            <a:r>
              <a:rPr lang="ru-RU" sz="14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2013</a:t>
            </a:r>
            <a:r>
              <a:rPr lang="ru-RU" sz="1400" b="1" i="1" dirty="0" smtClean="0">
                <a:latin typeface="Constantia" panose="02030602050306030303" pitchFamily="18" charset="0"/>
              </a:rPr>
              <a:t> году было построено новое здание храма, на</a:t>
            </a:r>
          </a:p>
          <a:p>
            <a:pPr>
              <a:buNone/>
            </a:pPr>
            <a:r>
              <a:rPr lang="ru-RU" sz="1400" b="1" i="1" dirty="0" smtClean="0">
                <a:latin typeface="Constantia" panose="02030602050306030303" pitchFamily="18" charset="0"/>
              </a:rPr>
              <a:t>деньги,   пожертвованные людьми</a:t>
            </a:r>
          </a:p>
        </p:txBody>
      </p:sp>
      <p:pic>
        <p:nvPicPr>
          <p:cNvPr id="13" name="Рисунок 12" descr="DSC004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15206" y="2164550"/>
            <a:ext cx="1571636" cy="2121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140203_1402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5786454"/>
            <a:ext cx="2487570" cy="1288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DSC0045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3429000"/>
            <a:ext cx="335758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1\Desktop\20140203_14021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5786454"/>
            <a:ext cx="1214446" cy="1257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14290"/>
            <a:ext cx="6143636" cy="857256"/>
          </a:xfrm>
          <a:solidFill>
            <a:srgbClr val="C00000"/>
          </a:solidFill>
          <a:scene3d>
            <a:camera prst="orthographicFront"/>
            <a:lightRig rig="soft" dir="t">
              <a:rot lat="0" lon="0" rev="10800000"/>
            </a:lightRig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ru-RU" sz="2800" b="1" dirty="0">
                <a:latin typeface="Constantia" panose="02030602050306030303" pitchFamily="18" charset="0"/>
              </a:rPr>
              <a:t>Армяно-григорианская Успенская церковь</a:t>
            </a:r>
            <a:endParaRPr lang="ru-RU" sz="28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91962" y="4929198"/>
            <a:ext cx="2852038" cy="169785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2844" y="1214423"/>
            <a:ext cx="40005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Constantia" panose="02030602050306030303" pitchFamily="18" charset="0"/>
              </a:rPr>
              <a:t>    </a:t>
            </a:r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Весной 1840 г. </a:t>
            </a:r>
            <a:r>
              <a:rPr lang="ru-RU" sz="1600" b="1" i="1" dirty="0" smtClean="0">
                <a:latin typeface="Constantia" panose="02030602050306030303" pitchFamily="18" charset="0"/>
              </a:rPr>
              <a:t>в центре аула начинается сооружение деревянной церкви. Генерал  </a:t>
            </a:r>
          </a:p>
          <a:p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Г. Х. </a:t>
            </a:r>
            <a:r>
              <a:rPr lang="ru-RU" sz="1600" b="1" i="1" dirty="0" err="1" smtClean="0">
                <a:solidFill>
                  <a:srgbClr val="C00000"/>
                </a:solidFill>
                <a:latin typeface="Constantia" panose="02030602050306030303" pitchFamily="18" charset="0"/>
              </a:rPr>
              <a:t>Засс</a:t>
            </a:r>
            <a:r>
              <a:rPr lang="ru-RU" sz="1600" b="1" i="1" dirty="0" smtClean="0">
                <a:latin typeface="Constantia" panose="02030602050306030303" pitchFamily="18" charset="0"/>
              </a:rPr>
              <a:t> (командующий Кубанской линией, один из героев Кавказской войны) распорядился, чтобы храм покоился на каменном фундаменте и был покрыт железной крышей</a:t>
            </a:r>
            <a:endParaRPr lang="ru-RU" sz="1600" b="1" i="1" dirty="0"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14678" y="4572009"/>
            <a:ext cx="321471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        25 августа 1861 года </a:t>
            </a:r>
            <a:r>
              <a:rPr lang="ru-RU" sz="1600" b="1" i="1" dirty="0" smtClean="0">
                <a:latin typeface="Constantia" panose="02030602050306030303" pitchFamily="18" charset="0"/>
              </a:rPr>
              <a:t>церковь была торжественно освящена астраханским архиепископом </a:t>
            </a:r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Матевосом и получила название </a:t>
            </a:r>
          </a:p>
          <a:p>
            <a:r>
              <a:rPr lang="ru-RU" sz="16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Сурб Аствацацин </a:t>
            </a:r>
            <a:r>
              <a:rPr lang="ru-RU" sz="1600" b="1" i="1" dirty="0" smtClean="0">
                <a:latin typeface="Constantia" panose="02030602050306030303" pitchFamily="18" charset="0"/>
              </a:rPr>
              <a:t>(Святой Богородицы)</a:t>
            </a:r>
            <a:endParaRPr lang="ru-RU" sz="1600" b="1" i="1" dirty="0">
              <a:latin typeface="Constantia" panose="02030602050306030303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34" y="3357562"/>
            <a:ext cx="2689224" cy="16298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http://static.esosedi.org/fiber/147073/fit/1400x1000/gopr2995_04_jp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4927423"/>
            <a:ext cx="1714512" cy="1757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4.bp.blogspot.com/-vhbLVsKfEDk/VQSYD-c0aBI/AAAAAAAABi8/LZdVDWao0Ds/s1600/P113094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5206" y="2357430"/>
            <a:ext cx="1785950" cy="2305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3.bp.blogspot.com/-9G_OGQmhNDE/VQSjbAmDENI/AAAAAAAABno/BxLz2pRb_ys/s1600/%D0%A0%D0%B8%D1%81%D1%83%D0%BD%D0%BE%D0%BA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32" y="5000636"/>
            <a:ext cx="1214446" cy="16800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avatars.mds.yandex.net/i?id=72342ef6a7a114210f07232c07973887ec626d60-13078340-images-thumbs&amp;n=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00496" y="2071678"/>
            <a:ext cx="3071834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2789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5500694" cy="71438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27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Интервью в Свято-Троицком соборе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2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5286412" cy="4572032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5600" b="1" dirty="0" smtClean="0">
                <a:solidFill>
                  <a:srgbClr val="C00000"/>
                </a:solidFill>
                <a:latin typeface="Constantia" pitchFamily="18" charset="0"/>
              </a:rPr>
              <a:t>Какие иконы находятся в Вашем храме?</a:t>
            </a:r>
            <a:endParaRPr lang="ru-RU" sz="5600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          О. Николай: В нашем храме находятся иконы довольно древние. В основном это иконы Свято - Троицкие,  так как название храма посвящено Святой Троице. Иконы Божьей Матери. Иконы Святых угодников: Георгий Победоносец, Матрона Московская, Ксения Петербуржская. Икона Иисуса Христа.</a:t>
            </a: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5600" b="1" dirty="0" smtClean="0">
                <a:solidFill>
                  <a:srgbClr val="C00000"/>
                </a:solidFill>
                <a:latin typeface="Constantia" pitchFamily="18" charset="0"/>
              </a:rPr>
              <a:t> Можно ли молиться некрещеным людям?</a:t>
            </a:r>
            <a:endParaRPr lang="ru-RU" sz="5600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          О. Николай: Молиться некрещеным можно, но церковь поставила такие условия «Церковь за  некрещеных не молится».</a:t>
            </a: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5600" b="1" dirty="0" smtClean="0">
                <a:solidFill>
                  <a:srgbClr val="C00000"/>
                </a:solidFill>
                <a:latin typeface="Constantia" pitchFamily="18" charset="0"/>
              </a:rPr>
              <a:t>Если кто-то обидел, как быть?</a:t>
            </a:r>
            <a:endParaRPr lang="ru-RU" sz="5600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          О. Николай: В священных писаниях есть четкий ответ на этот вопрос «Если человека обидели, нужно простить,  и молиться за своих обидчиков». </a:t>
            </a: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           </a:t>
            </a:r>
            <a:r>
              <a:rPr lang="ru-RU" sz="4800" b="1" dirty="0" smtClean="0">
                <a:solidFill>
                  <a:srgbClr val="FF0000"/>
                </a:solidFill>
                <a:latin typeface="Constantia" pitchFamily="18" charset="0"/>
              </a:rPr>
              <a:t>Ни в коем случае нельзя воздавать злом за зло – это тоже одно из условий, для того чтобы Господь нас прощал.</a:t>
            </a:r>
          </a:p>
          <a:p>
            <a:endParaRPr lang="ru-RU" sz="4800" dirty="0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4800" b="1" dirty="0" smtClean="0">
                <a:latin typeface="Constantia" pitchFamily="18" charset="0"/>
              </a:rPr>
              <a:t> </a:t>
            </a:r>
            <a:r>
              <a:rPr lang="ru-RU" sz="5600" b="1" dirty="0" smtClean="0">
                <a:solidFill>
                  <a:srgbClr val="C00000"/>
                </a:solidFill>
                <a:latin typeface="Constantia" pitchFamily="18" charset="0"/>
              </a:rPr>
              <a:t>Чем жизнь православного человека отличается от жизни не православного?</a:t>
            </a:r>
            <a:endParaRPr lang="ru-RU" sz="4800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          О. Николай: Есть понятия «Человек духовный и человек душевный». Мы можем склоняться к разным верованиям, но забота о душе именно проявляется в духе. Человек  православный отличается от не православного Верой.</a:t>
            </a:r>
          </a:p>
          <a:p>
            <a:pPr>
              <a:buNone/>
            </a:pPr>
            <a:r>
              <a:rPr lang="ru-RU" sz="4800" b="1" dirty="0" smtClean="0">
                <a:latin typeface="Constantia" pitchFamily="18" charset="0"/>
              </a:rPr>
              <a:t>   </a:t>
            </a:r>
            <a:endParaRPr lang="ru-RU" sz="4800" dirty="0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4800" b="1" dirty="0" smtClean="0">
                <a:latin typeface="Constantia" pitchFamily="18" charset="0"/>
              </a:rPr>
              <a:t> </a:t>
            </a:r>
            <a:r>
              <a:rPr lang="ru-RU" sz="5600" b="1" dirty="0" smtClean="0">
                <a:solidFill>
                  <a:srgbClr val="C00000"/>
                </a:solidFill>
                <a:latin typeface="Constantia" pitchFamily="18" charset="0"/>
              </a:rPr>
              <a:t>Много ли молодого поколения приходит в храм?</a:t>
            </a:r>
            <a:endParaRPr lang="ru-RU" sz="4800" dirty="0" smtClean="0">
              <a:solidFill>
                <a:srgbClr val="C00000"/>
              </a:solidFill>
              <a:latin typeface="Constantia" pitchFamily="18" charset="0"/>
            </a:endParaRPr>
          </a:p>
          <a:p>
            <a:pPr>
              <a:buNone/>
            </a:pPr>
            <a:r>
              <a:rPr lang="ru-RU" sz="4800" dirty="0" smtClean="0">
                <a:latin typeface="Constantia" pitchFamily="18" charset="0"/>
              </a:rPr>
              <a:t>          О. Николай: Да, довольно-таки много. У нас есть воскресные школы, как для взрослых, так и для детей. Также для детей осуществляются паломнические поездки.</a:t>
            </a:r>
            <a:r>
              <a:rPr lang="ru-RU" sz="4400" b="1" dirty="0" smtClean="0">
                <a:latin typeface="Constantia" pitchFamily="18" charset="0"/>
              </a:rPr>
              <a:t> </a:t>
            </a:r>
            <a:endParaRPr lang="ru-RU" sz="4400" dirty="0" smtClean="0">
              <a:latin typeface="Constantia" pitchFamily="18" charset="0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214554"/>
            <a:ext cx="2714644" cy="2302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420651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6513" y="4714884"/>
            <a:ext cx="2857488" cy="1714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000100" y="0"/>
            <a:ext cx="69294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nstantia" panose="02030602050306030303" pitchFamily="18" charset="0"/>
              </a:rPr>
              <a:t>2. Практическая часть   проекта</a:t>
            </a:r>
            <a:endParaRPr lang="ru-RU" sz="32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nstantia" panose="0203060205030603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357166"/>
            <a:ext cx="4429156" cy="1357322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Анкетирование для определения духовно-нравственного  уровня молодежи и отношения студентов к православной культуре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pic>
        <p:nvPicPr>
          <p:cNvPr id="6" name="Picture 8" descr="IMG_32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142976" y="4572008"/>
            <a:ext cx="2686438" cy="200026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44" y="3786190"/>
            <a:ext cx="4429156" cy="2524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857365"/>
            <a:ext cx="4273486" cy="252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Иконостас Свято-Троицкого Собора.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628" y="2258114"/>
            <a:ext cx="3143272" cy="145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5357818" cy="857256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Верующий ли вы человек?</a:t>
            </a:r>
            <a:r>
              <a:rPr lang="ru-RU" sz="5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/>
            </a:r>
            <a:br>
              <a:rPr lang="ru-RU" sz="5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</a:b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214422"/>
          <a:ext cx="3643338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4071934" y="2357430"/>
            <a:ext cx="5072066" cy="6429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4400" b="0" i="0" u="none" strike="noStrike" kern="1200" cap="none" spc="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6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>Как часто вы посещаете Храмы?</a:t>
            </a:r>
            <a:r>
              <a:rPr kumimoji="0" lang="ru-RU" sz="14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  <a:t/>
            </a:r>
            <a:br>
              <a:rPr kumimoji="0" lang="ru-RU" sz="144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onstantia" pitchFamily="18" charset="0"/>
                <a:ea typeface="+mn-ea"/>
                <a:cs typeface="+mn-cs"/>
              </a:rPr>
            </a:br>
            <a:endParaRPr kumimoji="0" lang="ru-RU" sz="128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3929058" y="3143248"/>
          <a:ext cx="4643470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214282" y="3714752"/>
            <a:ext cx="4143404" cy="5715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Читаете ли вы Библию?</a:t>
            </a:r>
            <a:endParaRPr kumimoji="0" lang="ru-RU" sz="32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2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graphicFrame>
        <p:nvGraphicFramePr>
          <p:cNvPr id="9" name="Содержимое 3"/>
          <p:cNvGraphicFramePr>
            <a:graphicFrameLocks/>
          </p:cNvGraphicFramePr>
          <p:nvPr/>
        </p:nvGraphicFramePr>
        <p:xfrm>
          <a:off x="285720" y="4429132"/>
          <a:ext cx="3571900" cy="2428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928670"/>
            <a:ext cx="5214942" cy="7858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Читаете ли вы Библию?</a:t>
            </a:r>
            <a:endParaRPr kumimoji="0" lang="ru-RU" sz="32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2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graphicFrame>
        <p:nvGraphicFramePr>
          <p:cNvPr id="7" name="Содержимое 5"/>
          <p:cNvGraphicFramePr>
            <a:graphicFrameLocks/>
          </p:cNvGraphicFramePr>
          <p:nvPr/>
        </p:nvGraphicFramePr>
        <p:xfrm>
          <a:off x="285720" y="1857364"/>
          <a:ext cx="5143536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>
          <a:xfrm>
            <a:off x="4714876" y="2928934"/>
            <a:ext cx="4429124" cy="11430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Если вы увидели, что на улице человеку стало плохо, что вы сделаете?</a:t>
            </a:r>
            <a:endParaRPr kumimoji="0" lang="ru-RU" sz="2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2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graphicFrame>
        <p:nvGraphicFramePr>
          <p:cNvPr id="11" name="Содержимое 3"/>
          <p:cNvGraphicFramePr>
            <a:graphicFrameLocks noGrp="1"/>
          </p:cNvGraphicFramePr>
          <p:nvPr>
            <p:ph idx="1"/>
          </p:nvPr>
        </p:nvGraphicFramePr>
        <p:xfrm>
          <a:off x="4714876" y="4357694"/>
          <a:ext cx="4214842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5072066" cy="71438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Соблюдаете  пост?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2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nstantia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" y="928671"/>
          <a:ext cx="4500561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4786314" y="2428868"/>
            <a:ext cx="4357686" cy="92869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ru-RU" sz="24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 pitchFamily="18" charset="0"/>
              </a:rPr>
              <a:t>Что для вас является наивысшей ценностью?</a:t>
            </a:r>
            <a:endParaRPr kumimoji="0" lang="ru-RU" sz="2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2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Constantia" pitchFamily="18" charset="0"/>
              <a:ea typeface="+mn-ea"/>
              <a:cs typeface="+mn-cs"/>
            </a:endParaRPr>
          </a:p>
        </p:txBody>
      </p:sp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4786314" y="3500438"/>
          <a:ext cx="4357686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3929066"/>
            <a:ext cx="45720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     Результаты: повысились знания студентов об истории возникновения храмов; с помощью  анкетирования среди </a:t>
            </a:r>
            <a:r>
              <a:rPr lang="ru-RU" sz="1400" dirty="0" smtClean="0"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50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 студентов первого курса я пришла к следующим выводам: считают себя верующими – 97 %; посещают храм – регулярно 10%, редко 78%, не посещают 12%; Библию читают – 7%.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Constantia" pitchFamily="18" charset="0"/>
              </a:rPr>
              <a:t>Я </a:t>
            </a:r>
            <a:r>
              <a:rPr lang="ru-RU" sz="1400" dirty="0" smtClean="0">
                <a:latin typeface="Constantia" pitchFamily="18" charset="0"/>
              </a:rPr>
              <a:t>считаю, что собранный мною материал представляет собой важный и решающий вклад в изучение истории храмов города Армавира. Моя работа не просто обобщает факты и события, она также отражает душу народа, его верования и стремления.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nstanti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900igr.net/up/datai/102949/0001-001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5720" y="1714488"/>
            <a:ext cx="5906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Нет прекраснее </a:t>
            </a:r>
            <a:endParaRPr lang="ru-RU" sz="32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И </a:t>
            </a:r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таинственней нет </a:t>
            </a:r>
            <a:endParaRPr lang="ru-RU" sz="32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Дома </a:t>
            </a:r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белого, </a:t>
            </a:r>
            <a:endParaRPr lang="ru-RU" sz="32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Где </a:t>
            </a:r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немеркнущий свет, </a:t>
            </a:r>
            <a:endParaRPr lang="ru-RU" sz="32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Где </a:t>
            </a:r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в курении </a:t>
            </a:r>
            <a:endParaRPr lang="ru-RU" sz="32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Растворяется </a:t>
            </a:r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плоть</a:t>
            </a:r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,</a:t>
            </a:r>
          </a:p>
          <a:p>
            <a:r>
              <a:rPr lang="ru-RU" sz="32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Дом</a:t>
            </a:r>
            <a:r>
              <a:rPr lang="ru-RU" sz="3200" b="1" i="1" dirty="0">
                <a:solidFill>
                  <a:srgbClr val="C00000"/>
                </a:solidFill>
                <a:latin typeface="Constantia" panose="02030602050306030303" pitchFamily="18" charset="0"/>
              </a:rPr>
              <a:t>, где сходятся Человек и Господь. </a:t>
            </a:r>
            <a:endParaRPr lang="ru-RU" sz="32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6072206"/>
            <a:ext cx="5357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Аделаида Казимировна Герцык, 1919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 descr="sGIZaIxyVb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170196"/>
            <a:ext cx="2610915" cy="2116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http://www.domotdiha.ru/files/images/d56061a94d76c4aa91ecea95fe7f54a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7818" y="5000636"/>
            <a:ext cx="2166914" cy="1696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20140203_1357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83080" y="4190982"/>
            <a:ext cx="1518076" cy="202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880</TotalTime>
  <Words>741</Words>
  <Application>Microsoft Office PowerPoint</Application>
  <PresentationFormat>Экран (4:3)</PresentationFormat>
  <Paragraphs>96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ГБПОУ КК «Армавирский аграрно-технологический техникум»    Тема проекта: Духовное наследие  Армавира: православные  храмы города.</vt:lpstr>
      <vt:lpstr>Слайд 2</vt:lpstr>
      <vt:lpstr>Задачи проекта</vt:lpstr>
      <vt:lpstr>Объекты исследования</vt:lpstr>
      <vt:lpstr>Свято-Никольский собор</vt:lpstr>
      <vt:lpstr> Свято – Троицкий собор </vt:lpstr>
      <vt:lpstr>ЧУДО</vt:lpstr>
      <vt:lpstr>Храм Рождества Христова</vt:lpstr>
      <vt:lpstr>Армяно-григорианская Успенская церковь</vt:lpstr>
      <vt:lpstr> Интервью в Свято-Троицком соборе </vt:lpstr>
      <vt:lpstr>Анкетирование для определения духовно-нравственного  уровня молодежи и отношения студентов к православной культуре</vt:lpstr>
      <vt:lpstr> Верующий ли вы человек? </vt:lpstr>
      <vt:lpstr>Слайд 13</vt:lpstr>
      <vt:lpstr>Соблюдаете  пост?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ГБПОУ «Армавирский Аграрно-технологический техникум» КК     «Православные храмы Армавира»</dc:title>
  <dc:creator>Panda</dc:creator>
  <cp:lastModifiedBy>1</cp:lastModifiedBy>
  <cp:revision>157</cp:revision>
  <dcterms:created xsi:type="dcterms:W3CDTF">2014-02-24T16:08:12Z</dcterms:created>
  <dcterms:modified xsi:type="dcterms:W3CDTF">2026-10-24T09:25:30Z</dcterms:modified>
</cp:coreProperties>
</file>