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1" r:id="rId5"/>
    <p:sldId id="259" r:id="rId6"/>
    <p:sldId id="263" r:id="rId7"/>
    <p:sldId id="264" r:id="rId8"/>
    <p:sldId id="262" r:id="rId9"/>
    <p:sldId id="265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2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8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243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6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42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2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47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171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035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830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7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679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80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1244D-BE58-44E0-8078-A84110C32D51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942E2-E531-461E-BEAD-FC82D0E3EC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037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15038"/>
            <a:ext cx="12900025" cy="128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089150" y="142249"/>
            <a:ext cx="9277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27 «КАТЮША»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КЫШТЫМ ЧЕЛЯБИНСКАЯ ОБЛ.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70022" y="1588779"/>
            <a:ext cx="8210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ПРОЕКТ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«БЕРЕГИ ПРИРОДУ!»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34400" y="3964899"/>
            <a:ext cx="401955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МДОУ «ДЕТСКИЙ САД № 27 «КАТЮША» г.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Кыштым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Швейкина Я.А.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Трофимова Л.Б.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И РОДИТЕЛИ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№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32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156" y="-571955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09688" y="1161288"/>
            <a:ext cx="478231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Экологическое воспитание является одной из актуальных проблем современности.</a:t>
            </a:r>
          </a:p>
          <a:p>
            <a:r>
              <a:rPr lang="ru-RU" b="1" dirty="0" smtClean="0"/>
              <a:t>Первые основы экологической культуры закладываются в дошкольном возрасте.</a:t>
            </a:r>
          </a:p>
          <a:p>
            <a:endParaRPr lang="ru-RU" b="1" dirty="0"/>
          </a:p>
          <a:p>
            <a:r>
              <a:rPr lang="ru-RU" b="1" dirty="0" smtClean="0"/>
              <a:t>Технология ЛЭПБУК, помогает лучше понять и запомнить материал по заданной теме, способствует формированию экологических знаний у детей.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432304" y="301752"/>
            <a:ext cx="6885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«ЛЭПБУК – как средство формирования экологических знаний»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92469" y="1661746"/>
            <a:ext cx="4582551" cy="4035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AutoShape 2" descr="https://e.mail.ru/api/v1/messages/attaches/view?id=584cXSh3N7d3QUnrWnRdxrdq:6oQJdhA7eZ5&amp;type=cloud_stock&amp;x-email=anna.vazhenina.89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9683" r="301" b="12367"/>
          <a:stretch/>
        </p:blipFill>
        <p:spPr>
          <a:xfrm>
            <a:off x="1741755" y="1161480"/>
            <a:ext cx="3683977" cy="482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3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09020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62800" y="146304"/>
            <a:ext cx="516636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знания детей дошкольного возраста об экологии и правилах поведения в природе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дошкольникам первоначальное представление об экологии и природе в целом.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освоению основ экологической грамотности, элементарных правил поведения в природе.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логистическими действиями сравнения, анализа, обобщения, установления причинно-следственных связей.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познавательный интерес детей.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уважительное, бережное отношение детей к природе.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навыки сотрудничества со взрослыми и сверстниками в разных социальных ситуациях.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2134" y="768096"/>
            <a:ext cx="11249403" cy="50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4" descr="https://im0-tub-ru.yandex.net/i?id=a63cb4c9537ba155c5ae99fd14399588&amp;ref=rim&amp;n=33&amp;w=200&amp;h=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304" y="585216"/>
            <a:ext cx="4773168" cy="424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14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672" y="-4523804"/>
            <a:ext cx="13083667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9712" y="689978"/>
            <a:ext cx="4800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ЛЭПБУК входят 10 развивающих заданий: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книга (посмотри, сколько красивых животных и их нужно беречь)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«Береги лес!» (правила поведения в лесу)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Стихи о природе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 о природе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«Собирая отходы, сохраняем природу!» (Рассортируй мусор по вагончикам)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игра «Лабиринт» (помоги найти каждому животному свой домик)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Скороговорки о природе</a:t>
            </a:r>
          </a:p>
          <a:p>
            <a:pPr marL="342900" indent="-342900">
              <a:buFontTx/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«Береги воду!» (как сохранить воду чистой на планете)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магнит «Любите и охраняйте природу»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Раскраска (помоги растениям стать яркими и красивыми)</a:t>
            </a:r>
          </a:p>
          <a:p>
            <a:endParaRPr lang="ru-RU" b="1" dirty="0" smtClean="0"/>
          </a:p>
          <a:p>
            <a:pPr marL="342900" indent="-342900">
              <a:buAutoNum type="arabicPeriod"/>
            </a:pPr>
            <a:endParaRPr lang="ru-RU" b="1" dirty="0" smtClean="0"/>
          </a:p>
          <a:p>
            <a:pPr marL="342900" indent="-342900" algn="ctr">
              <a:buAutoNum type="arabicPeriod"/>
            </a:pPr>
            <a:endParaRPr lang="ru-RU" dirty="0" smtClean="0"/>
          </a:p>
          <a:p>
            <a:pPr marL="342900" indent="-342900" algn="ctr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36192" y="130242"/>
            <a:ext cx="77815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Содержание методического пособия: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9683" r="301" b="12367"/>
          <a:stretch/>
        </p:blipFill>
        <p:spPr>
          <a:xfrm>
            <a:off x="1600199" y="764931"/>
            <a:ext cx="3683977" cy="482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3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3878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8261" y="0"/>
            <a:ext cx="483576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книга </a:t>
            </a: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/>
              <a:t>(посмотри, </a:t>
            </a:r>
            <a:r>
              <a:rPr lang="ru-RU" b="1" dirty="0"/>
              <a:t>сколько красивых </a:t>
            </a:r>
            <a:r>
              <a:rPr lang="ru-RU" b="1" dirty="0" smtClean="0"/>
              <a:t>животных и их нужно </a:t>
            </a:r>
            <a:r>
              <a:rPr lang="ru-RU" b="1" dirty="0"/>
              <a:t>беречь</a:t>
            </a:r>
            <a:r>
              <a:rPr lang="ru-RU" b="1" dirty="0" smtClean="0"/>
              <a:t>)</a:t>
            </a:r>
          </a:p>
          <a:p>
            <a:pPr algn="ctr"/>
            <a:endParaRPr lang="ru-RU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Познакомить </a:t>
            </a:r>
            <a:r>
              <a:rPr lang="ru-RU" b="1" dirty="0"/>
              <a:t>детей</a:t>
            </a:r>
            <a:r>
              <a:rPr lang="ru-RU" dirty="0"/>
              <a:t> с </a:t>
            </a:r>
            <a:r>
              <a:rPr lang="ru-RU" b="1" dirty="0">
                <a:solidFill>
                  <a:srgbClr val="FF0000"/>
                </a:solidFill>
              </a:rPr>
              <a:t>Красной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b="1" dirty="0">
                <a:solidFill>
                  <a:srgbClr val="FF0000"/>
                </a:solidFill>
              </a:rPr>
              <a:t>книгой</a:t>
            </a:r>
            <a:r>
              <a:rPr lang="ru-RU" dirty="0"/>
              <a:t>, охраняемыми </a:t>
            </a:r>
            <a:r>
              <a:rPr lang="ru-RU" dirty="0" smtClean="0"/>
              <a:t>животными.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Рассказать</a:t>
            </a:r>
          </a:p>
          <a:p>
            <a:r>
              <a:rPr lang="ru-RU" dirty="0" smtClean="0"/>
              <a:t>    о видах, находящихся </a:t>
            </a:r>
          </a:p>
          <a:p>
            <a:r>
              <a:rPr lang="ru-RU" dirty="0" smtClean="0"/>
              <a:t>    под </a:t>
            </a:r>
            <a:r>
              <a:rPr lang="ru-RU" dirty="0"/>
              <a:t>угрозой</a:t>
            </a:r>
            <a:endParaRPr lang="ru-RU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27178" y="30778"/>
            <a:ext cx="6501041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«Береги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</a:p>
          <a:p>
            <a:pPr algn="ctr"/>
            <a:r>
              <a:rPr lang="ru-RU" sz="2000" b="1" dirty="0" smtClean="0"/>
              <a:t> </a:t>
            </a:r>
            <a:r>
              <a:rPr lang="ru-RU" sz="2000" b="1" dirty="0"/>
              <a:t>(правила поведения в лесу</a:t>
            </a:r>
            <a:r>
              <a:rPr lang="ru-RU" sz="2000" b="1" dirty="0" smtClean="0"/>
              <a:t>)</a:t>
            </a:r>
          </a:p>
          <a:p>
            <a:pPr algn="ctr"/>
            <a:r>
              <a:rPr lang="ru-RU" b="1" dirty="0"/>
              <a:t>Лес</a:t>
            </a:r>
            <a:r>
              <a:rPr lang="ru-RU" dirty="0"/>
              <a:t> – это книга, </a:t>
            </a:r>
            <a:endParaRPr lang="ru-RU" dirty="0" smtClean="0"/>
          </a:p>
          <a:p>
            <a:pPr algn="ctr"/>
            <a:r>
              <a:rPr lang="ru-RU" b="1" dirty="0" smtClean="0"/>
              <a:t>лес</a:t>
            </a:r>
            <a:r>
              <a:rPr lang="ru-RU" dirty="0"/>
              <a:t> –это мир</a:t>
            </a:r>
            <a:r>
              <a:rPr lang="ru-RU" dirty="0" smtClean="0"/>
              <a:t>.</a:t>
            </a:r>
          </a:p>
          <a:p>
            <a:pPr algn="ctr"/>
            <a:r>
              <a:rPr lang="ru-RU" dirty="0"/>
              <a:t> </a:t>
            </a:r>
            <a:r>
              <a:rPr lang="ru-RU" b="1" dirty="0"/>
              <a:t>Лес</a:t>
            </a:r>
            <a:r>
              <a:rPr lang="ru-RU" dirty="0"/>
              <a:t> словно счастье увидеть хотим. </a:t>
            </a:r>
            <a:endParaRPr lang="ru-RU" dirty="0" smtClean="0"/>
          </a:p>
          <a:p>
            <a:pPr algn="ctr"/>
            <a:r>
              <a:rPr lang="ru-RU" dirty="0" smtClean="0"/>
              <a:t>Все </a:t>
            </a:r>
            <a:r>
              <a:rPr lang="ru-RU" dirty="0"/>
              <a:t>тайны свои </a:t>
            </a:r>
            <a:r>
              <a:rPr lang="ru-RU" b="1" dirty="0"/>
              <a:t>лес</a:t>
            </a:r>
            <a:r>
              <a:rPr lang="ru-RU" dirty="0"/>
              <a:t> откроет тебе</a:t>
            </a:r>
            <a:r>
              <a:rPr lang="ru-RU" dirty="0" smtClean="0"/>
              <a:t>,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И радостней станет от них тебе. </a:t>
            </a:r>
            <a:endParaRPr lang="ru-RU" dirty="0" smtClean="0"/>
          </a:p>
          <a:p>
            <a:pPr algn="ctr"/>
            <a:r>
              <a:rPr lang="ru-RU" b="1" dirty="0" smtClean="0"/>
              <a:t>Лес</a:t>
            </a:r>
            <a:r>
              <a:rPr lang="ru-RU" dirty="0"/>
              <a:t> – одно из ценнейших природных богатств. 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21" y="2462214"/>
            <a:ext cx="3253115" cy="42037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7" b="2737"/>
          <a:stretch/>
        </p:blipFill>
        <p:spPr>
          <a:xfrm rot="16200000">
            <a:off x="7556033" y="2900150"/>
            <a:ext cx="4243330" cy="328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6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3878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846" y="539496"/>
            <a:ext cx="374552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3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Стихи о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</a:p>
          <a:p>
            <a:endParaRPr 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/>
              <a:t>стихи тренируют внимание и память; </a:t>
            </a:r>
            <a:endParaRPr lang="ru-RU" b="1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/>
              <a:t>гармонично</a:t>
            </a:r>
            <a:r>
              <a:rPr lang="ru-RU" b="1" dirty="0"/>
              <a:t> развивают полушария головного мозга; </a:t>
            </a:r>
            <a:endParaRPr lang="ru-RU" b="1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/>
              <a:t>увеличивают </a:t>
            </a:r>
            <a:r>
              <a:rPr lang="ru-RU" b="1" dirty="0"/>
              <a:t>уровень интеллекта; </a:t>
            </a:r>
            <a:endParaRPr lang="ru-RU" b="1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/>
              <a:t>способствуют</a:t>
            </a:r>
            <a:r>
              <a:rPr lang="ru-RU" b="1" dirty="0"/>
              <a:t> развитию речи</a:t>
            </a:r>
            <a:r>
              <a:rPr lang="ru-RU" b="1" dirty="0" smtClean="0"/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/>
              <a:t>помогают </a:t>
            </a:r>
            <a:r>
              <a:rPr lang="ru-RU" b="1" dirty="0"/>
              <a:t>освоить фонематический слух</a:t>
            </a:r>
            <a:r>
              <a:rPr lang="ru-RU" b="1" dirty="0" smtClean="0"/>
              <a:t>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185637" y="390026"/>
            <a:ext cx="377574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Загадки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/>
              <a:t>Разгадывание загадок – это средство для развития у детей рассудительности, умения анализировать и доказывать</a:t>
            </a:r>
            <a:r>
              <a:rPr lang="ru-RU" b="1" dirty="0" smtClean="0"/>
              <a:t>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/>
              <a:t> </a:t>
            </a:r>
            <a:r>
              <a:rPr lang="ru-RU" b="1" dirty="0" smtClean="0"/>
              <a:t>Загадки</a:t>
            </a:r>
            <a:r>
              <a:rPr lang="ru-RU" b="1" dirty="0"/>
              <a:t> развивают в детях </a:t>
            </a:r>
            <a:endParaRPr lang="ru-RU" b="1" dirty="0" smtClean="0"/>
          </a:p>
          <a:p>
            <a:pPr algn="ctr"/>
            <a:r>
              <a:rPr lang="ru-RU" b="1" dirty="0" smtClean="0"/>
              <a:t>догадливость </a:t>
            </a:r>
            <a:r>
              <a:rPr lang="ru-RU" b="1" dirty="0"/>
              <a:t>и сообразительность</a:t>
            </a:r>
            <a:r>
              <a:rPr lang="ru-RU" b="1" dirty="0" smtClean="0"/>
              <a:t>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/>
              <a:t>Для</a:t>
            </a:r>
            <a:r>
              <a:rPr lang="ru-RU" b="1" dirty="0"/>
              <a:t> детей загадать и разгадать загадку – это первый умственный труд.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5271" r="4231" b="5328"/>
          <a:stretch/>
        </p:blipFill>
        <p:spPr>
          <a:xfrm rot="5400000">
            <a:off x="3489833" y="1956465"/>
            <a:ext cx="5284177" cy="389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99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6718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00712"/>
            <a:ext cx="64373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«Собирая отходы, сохраняем природу!» </a:t>
            </a: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Рассортируй мусор по вагончикам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Данный материал помогает </a:t>
            </a:r>
            <a:r>
              <a:rPr lang="ru-RU" dirty="0"/>
              <a:t>в игровой форме познакомить </a:t>
            </a:r>
            <a:r>
              <a:rPr lang="ru-RU" b="1" dirty="0"/>
              <a:t>детей</a:t>
            </a:r>
            <a:r>
              <a:rPr lang="ru-RU" dirty="0"/>
              <a:t> с </a:t>
            </a:r>
            <a:r>
              <a:rPr lang="ru-RU" b="1" dirty="0"/>
              <a:t>правилами</a:t>
            </a:r>
            <a:r>
              <a:rPr lang="ru-RU" dirty="0"/>
              <a:t> </a:t>
            </a:r>
            <a:r>
              <a:rPr lang="ru-RU" b="1" dirty="0"/>
              <a:t>сортировки</a:t>
            </a:r>
            <a:r>
              <a:rPr lang="ru-RU" dirty="0"/>
              <a:t> </a:t>
            </a:r>
            <a:r>
              <a:rPr lang="ru-RU" b="1" dirty="0"/>
              <a:t>мусора</a:t>
            </a:r>
            <a:r>
              <a:rPr lang="ru-RU" dirty="0"/>
              <a:t>.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Воспитатель </a:t>
            </a:r>
            <a:r>
              <a:rPr lang="ru-RU" dirty="0"/>
              <a:t>знакомит </a:t>
            </a:r>
            <a:r>
              <a:rPr lang="ru-RU" b="1" dirty="0"/>
              <a:t>детей</a:t>
            </a:r>
            <a:r>
              <a:rPr lang="ru-RU" dirty="0"/>
              <a:t> с необходимостью </a:t>
            </a:r>
            <a:r>
              <a:rPr lang="ru-RU" b="1" dirty="0"/>
              <a:t>сортировать</a:t>
            </a:r>
            <a:r>
              <a:rPr lang="ru-RU" dirty="0"/>
              <a:t> </a:t>
            </a:r>
            <a:r>
              <a:rPr lang="ru-RU" b="1" dirty="0"/>
              <a:t>мусор</a:t>
            </a:r>
            <a:r>
              <a:rPr lang="ru-RU" dirty="0"/>
              <a:t> </a:t>
            </a:r>
            <a:r>
              <a:rPr lang="ru-RU" b="1" dirty="0"/>
              <a:t>для</a:t>
            </a:r>
            <a:r>
              <a:rPr lang="ru-RU" dirty="0"/>
              <a:t> того, чтобы сохранять и защищать природу и экологию.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122969" y="0"/>
            <a:ext cx="68052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Детская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«Лабиринт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 найти каждому животному свой домик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Игры</a:t>
            </a:r>
            <a:r>
              <a:rPr lang="ru-RU" dirty="0"/>
              <a:t> </a:t>
            </a:r>
            <a:r>
              <a:rPr lang="ru-RU" b="1" dirty="0"/>
              <a:t>лабиринты</a:t>
            </a:r>
            <a:r>
              <a:rPr lang="ru-RU" dirty="0"/>
              <a:t> помогут </a:t>
            </a:r>
            <a:r>
              <a:rPr lang="ru-RU" b="1" dirty="0"/>
              <a:t>детям</a:t>
            </a:r>
            <a:r>
              <a:rPr lang="ru-RU" dirty="0"/>
              <a:t> научиться логически прокладывать ходы, перебирать все возможные варианты</a:t>
            </a:r>
            <a:r>
              <a:rPr lang="ru-RU" dirty="0" smtClean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Прохождение</a:t>
            </a:r>
            <a:r>
              <a:rPr lang="ru-RU" dirty="0"/>
              <a:t> </a:t>
            </a:r>
            <a:r>
              <a:rPr lang="ru-RU" b="1" dirty="0"/>
              <a:t>лабиринтов</a:t>
            </a:r>
            <a:r>
              <a:rPr lang="ru-RU" dirty="0"/>
              <a:t> способствует </a:t>
            </a:r>
            <a:r>
              <a:rPr lang="ru-RU" b="1" dirty="0"/>
              <a:t>развитию</a:t>
            </a:r>
            <a:r>
              <a:rPr lang="ru-RU" dirty="0"/>
              <a:t> умения целенаправленно сосредотачиваться, находить верный путь</a:t>
            </a:r>
            <a:r>
              <a:rPr lang="ru-RU" dirty="0" smtClean="0"/>
              <a:t>, оглядываясь</a:t>
            </a:r>
            <a:r>
              <a:rPr lang="ru-RU" dirty="0"/>
              <a:t>, а иногда и возвращаясь назад, находить самый короткий путь.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8" t="4612" r="6358" b="2135"/>
          <a:stretch/>
        </p:blipFill>
        <p:spPr>
          <a:xfrm>
            <a:off x="1260642" y="2368296"/>
            <a:ext cx="3341076" cy="44009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02094" y="2836457"/>
            <a:ext cx="4209275" cy="348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1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33363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008" y="503202"/>
            <a:ext cx="530175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Скороговорки</a:t>
            </a: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Скороговорки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развивают речевой аппарат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делают его более совершенным и подвижным.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Речь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становится правильной, выразительной, четкой, понятной, 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успешной в будущем личностью.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682040" y="302169"/>
            <a:ext cx="55229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«Береги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воду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(как сохранить воду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чистой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планете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Вечерком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нашей водице,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 будет потрудиться.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Ванну станем принимать,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Ножки, ручки отмывать.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мылом спинку мы потрем,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Грязь везде-везде найдем.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Нелегко воде бывает,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дело свое она знает!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Знаем точно, что водица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Грязь не признает на лицах.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красивым хочет стать,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Воду должен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уважать.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976" y="2578295"/>
            <a:ext cx="3255816" cy="42065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/>
          <a:stretch/>
        </p:blipFill>
        <p:spPr>
          <a:xfrm rot="16200000">
            <a:off x="615797" y="2995886"/>
            <a:ext cx="4237891" cy="348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3878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448" y="124499"/>
            <a:ext cx="37673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Важно знать!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277708" y="0"/>
            <a:ext cx="65766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магнитный пазл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«Любите и охраняйте природу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/>
              <a:t>Во время </a:t>
            </a:r>
            <a:r>
              <a:rPr lang="ru-RU" b="1" dirty="0"/>
              <a:t>собирания</a:t>
            </a:r>
            <a:r>
              <a:rPr lang="ru-RU" dirty="0"/>
              <a:t> </a:t>
            </a:r>
            <a:r>
              <a:rPr lang="ru-RU" b="1" dirty="0"/>
              <a:t>пазла</a:t>
            </a:r>
            <a:r>
              <a:rPr lang="ru-RU" dirty="0"/>
              <a:t> ребенок учится разрабатывать стратегию действий. </a:t>
            </a:r>
            <a:endParaRPr lang="ru-RU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/>
              <a:t>Во </a:t>
            </a:r>
            <a:r>
              <a:rPr lang="ru-RU" dirty="0"/>
              <a:t>время подобной игры развивается фантазия и воображение. </a:t>
            </a:r>
            <a:endParaRPr lang="ru-RU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 smtClean="0"/>
              <a:t>Полезны </a:t>
            </a:r>
            <a:r>
              <a:rPr lang="ru-RU" dirty="0"/>
              <a:t>занятия с </a:t>
            </a:r>
            <a:r>
              <a:rPr lang="ru-RU" b="1" dirty="0"/>
              <a:t>пазлами</a:t>
            </a:r>
            <a:r>
              <a:rPr lang="ru-RU" dirty="0"/>
              <a:t> и для развития памяти.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3944" y="2123658"/>
            <a:ext cx="3367454" cy="44900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" t="11448" r="10364" b="4997"/>
          <a:stretch/>
        </p:blipFill>
        <p:spPr>
          <a:xfrm rot="16200000">
            <a:off x="16606" y="1600826"/>
            <a:ext cx="5531966" cy="419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94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shop-kopona.com/uploads/posts/2017-08/1502047197_collage-background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38788"/>
            <a:ext cx="12928219" cy="123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26664" y="320040"/>
            <a:ext cx="73060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ПРИРОДУ!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37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189</TotalTime>
  <Words>407</Words>
  <Application>Microsoft Office PowerPoint</Application>
  <PresentationFormat>Широкоэкранный</PresentationFormat>
  <Paragraphs>92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 Light</vt:lpstr>
      <vt:lpstr>Rockwell</vt:lpstr>
      <vt:lpstr>Times New Roman</vt:lpstr>
      <vt:lpstr>Wingdings</vt:lpstr>
      <vt:lpstr>Atlas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inueco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Викторовна Важенина (Стрельцова)</dc:creator>
  <cp:lastModifiedBy>Анна Викторовна Важенина (Стрельцова)</cp:lastModifiedBy>
  <cp:revision>25</cp:revision>
  <dcterms:created xsi:type="dcterms:W3CDTF">2021-04-20T12:05:55Z</dcterms:created>
  <dcterms:modified xsi:type="dcterms:W3CDTF">2021-04-21T06:16:44Z</dcterms:modified>
</cp:coreProperties>
</file>