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73" r:id="rId5"/>
    <p:sldId id="274" r:id="rId6"/>
    <p:sldId id="275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9" r:id="rId17"/>
    <p:sldId id="270" r:id="rId18"/>
    <p:sldId id="27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C116A6-0A26-439C-98E1-A5A2A2F8972B}" type="datetimeFigureOut">
              <a:rPr lang="ru-RU" smtClean="0"/>
              <a:pPr/>
              <a:t>12.12.2013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AB1D57-D0B4-43FE-BAAD-F41355B133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AB1D57-D0B4-43FE-BAAD-F41355B133F0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43E20-3B0B-455E-8ADF-D504E465B552}" type="datetimeFigureOut">
              <a:rPr lang="ru-RU" smtClean="0"/>
              <a:pPr/>
              <a:t>12.12.2013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4C82C81-3C28-4EC2-AA37-9BC10B26DF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9A43E20-3B0B-455E-8ADF-D504E465B552}" type="datetimeFigureOut">
              <a:rPr lang="ru-RU" smtClean="0"/>
              <a:pPr/>
              <a:t>12.12.2013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54C82C81-3C28-4EC2-AA37-9BC10B26DF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43E20-3B0B-455E-8ADF-D504E465B552}" type="datetimeFigureOut">
              <a:rPr lang="ru-RU" smtClean="0"/>
              <a:pPr/>
              <a:t>12.12.2013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82C81-3C28-4EC2-AA37-9BC10B26DF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43E20-3B0B-455E-8ADF-D504E465B552}" type="datetimeFigureOut">
              <a:rPr lang="ru-RU" smtClean="0"/>
              <a:pPr/>
              <a:t>12.12.2013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82C81-3C28-4EC2-AA37-9BC10B26DF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82C81-3C28-4EC2-AA37-9BC10B26DF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43E20-3B0B-455E-8ADF-D504E465B552}" type="datetimeFigureOut">
              <a:rPr lang="ru-RU" smtClean="0"/>
              <a:pPr/>
              <a:t>12.12.2013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43E20-3B0B-455E-8ADF-D504E465B552}" type="datetimeFigureOut">
              <a:rPr lang="ru-RU" smtClean="0"/>
              <a:pPr/>
              <a:t>12.12.2013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82C81-3C28-4EC2-AA37-9BC10B26DF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43E20-3B0B-455E-8ADF-D504E465B552}" type="datetimeFigureOut">
              <a:rPr lang="ru-RU" smtClean="0"/>
              <a:pPr/>
              <a:t>12.12.2013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82C81-3C28-4EC2-AA37-9BC10B26DF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9A43E20-3B0B-455E-8ADF-D504E465B552}" type="datetimeFigureOut">
              <a:rPr lang="ru-RU" smtClean="0"/>
              <a:pPr/>
              <a:t>12.12.2013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4C82C81-3C28-4EC2-AA37-9BC10B26DF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43E20-3B0B-455E-8ADF-D504E465B552}" type="datetimeFigureOut">
              <a:rPr lang="ru-RU" smtClean="0"/>
              <a:pPr/>
              <a:t>12.12.2013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4C82C81-3C28-4EC2-AA37-9BC10B26DF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43E20-3B0B-455E-8ADF-D504E465B552}" type="datetimeFigureOut">
              <a:rPr lang="ru-RU" smtClean="0"/>
              <a:pPr/>
              <a:t>12.12.2013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82C81-3C28-4EC2-AA37-9BC10B26DF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43E20-3B0B-455E-8ADF-D504E465B552}" type="datetimeFigureOut">
              <a:rPr lang="ru-RU" smtClean="0"/>
              <a:pPr/>
              <a:t>12.12.2013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82C81-3C28-4EC2-AA37-9BC10B26DF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9A43E20-3B0B-455E-8ADF-D504E465B552}" type="datetimeFigureOut">
              <a:rPr lang="ru-RU" smtClean="0"/>
              <a:pPr/>
              <a:t>12.12.2013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54C82C81-3C28-4EC2-AA37-9BC10B26DF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commons.wikimedia.org/wiki/File:Flag_of_the_Soviet_Union.svg?uselang=ru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hyperlink" Target="https://ru.wikipedia.org/wiki/%D0%A1%D0%BE%D1%8E%D0%B7_%D0%A1%D0%BE%D0%B2%D0%B5%D1%82%D1%81%D0%BA%D0%B8%D1%85_%D0%A1%D0%BE%D1%86%D0%B8%D0%B0%D0%BB%D0%B8%D1%81%D1%82%D0%B8%D1%87%D0%B5%D1%81%D0%BA%D0%B8%D1%85_%D0%A0%D0%B5%D1%81%D0%BF%D1%83%D0%B1%D0%BB%D0%B8%D0%BA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ommons.wikimedia.org/wiki/File:Flag_of_Hungary.svg?uselang=ru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commons.wikimedia.org/wiki/File:Flag_of_Hungary_(1949-1956).svg?uselang=ru" TargetMode="External"/><Relationship Id="rId9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s://ru.wikipedia.org/wiki/%D0%A1%D0%BE%D1%8E%D0%B7_%D0%A1%D0%BE%D0%B2%D0%B5%D1%82%D1%81%D0%BA%D0%B8%D1%85_%D0%A1%D0%BE%D1%86%D0%B8%D0%B0%D0%BB%D0%B8%D1%81%D1%82%D0%B8%D1%87%D0%B5%D1%81%D0%BA%D0%B8%D1%85_%D0%A0%D0%B5%D1%81%D0%BF%D1%83%D0%B1%D0%BB%D0%B8%D0%BA" TargetMode="External"/><Relationship Id="rId7" Type="http://schemas.openxmlformats.org/officeDocument/2006/relationships/hyperlink" Target="https://commons.wikimedia.org/wiki/File:Flag_of_Hungary.svg?uselang=ru" TargetMode="External"/><Relationship Id="rId2" Type="http://schemas.openxmlformats.org/officeDocument/2006/relationships/hyperlink" Target="https://ru.wikipedia.org/wiki/%D0%92%D0%B5%D0%BD%D0%B3%D0%B5%D1%80%D1%81%D0%BA%D0%B0%D1%8F_%D0%9D%D0%B0%D1%80%D0%BE%D0%B4%D0%BD%D0%B0%D1%8F_%D0%A0%D0%B5%D1%81%D0%BF%D1%83%D0%B1%D0%BB%D0%B8%D0%BA%D0%B0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hyperlink" Target="https://commons.wikimedia.org/wiki/File:Flag_of_Hungary_(1949-1956).svg?uselang=ru" TargetMode="External"/><Relationship Id="rId4" Type="http://schemas.openxmlformats.org/officeDocument/2006/relationships/image" Target="../media/image3.png"/><Relationship Id="rId9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D%D0%B0%D0%B4%D1%8C,_%D0%98%D0%BC%D1%80%D0%B5" TargetMode="External"/><Relationship Id="rId3" Type="http://schemas.openxmlformats.org/officeDocument/2006/relationships/hyperlink" Target="https://ru.wikipedia.org/wiki/%D0%A0%D0%B0%D0%BA%D0%BE%D1%88%D0%B8,_%D0%9C%D0%B0%D1%82%D1%8C%D1%8F%D1%88" TargetMode="External"/><Relationship Id="rId7" Type="http://schemas.openxmlformats.org/officeDocument/2006/relationships/hyperlink" Target="https://ru.wikipedia.org/w/index.php?title=%D0%A1%D0%BE%D1%8E%D0%B7_%D1%81%D1%82%D1%83%D0%B4%D0%B5%D0%BD%D1%82%D0%BE%D0%B2_%D0%B2%D0%B5%D0%BD%D0%B3%D0%B5%D1%80%D1%81%D0%BA%D0%B8%D1%85_%D1%83%D0%BD%D0%B8%D0%B2%D0%B5%D1%80%D1%81%D0%B8%D1%82%D0%B5%D1%82%D0%BE%D0%B2_%D0%B8_%D0%B0%D0%BA%D0%B0%D0%B4%D0%B5%D0%BC%D0%B8%D0%B9&amp;action=edit&amp;redlink=1" TargetMode="External"/><Relationship Id="rId2" Type="http://schemas.openxmlformats.org/officeDocument/2006/relationships/hyperlink" Target="https://ru.wikipedia.org/wiki/18_%D0%B8%D1%8E%D0%BB%D1%8F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u.wikipedia.org/wiki/%D0%A1%D0%B5%D0%B3%D0%B5%D0%B4" TargetMode="External"/><Relationship Id="rId5" Type="http://schemas.openxmlformats.org/officeDocument/2006/relationships/hyperlink" Target="https://ru.wikipedia.org/wiki/16_%D0%BE%D0%BA%D1%82%D1%8F%D0%B1%D1%80%D1%8F" TargetMode="External"/><Relationship Id="rId10" Type="http://schemas.openxmlformats.org/officeDocument/2006/relationships/image" Target="../media/image11.jpeg"/><Relationship Id="rId4" Type="http://schemas.openxmlformats.org/officeDocument/2006/relationships/hyperlink" Target="https://ru.wikipedia.org/wiki/%D0%93%D0%B5%D1%80%D1%91,_%D0%AD%D1%80%D0%BD%D1%91" TargetMode="External"/><Relationship Id="rId9" Type="http://schemas.openxmlformats.org/officeDocument/2006/relationships/hyperlink" Target="https://ru.wikipedia.org/wiki/23_%D0%BE%D0%BA%D1%82%D1%8F%D0%B1%D1%80%D1%8F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/index.php?title=128-%D1%8F_%D0%B3%D0%B2%D0%B0%D1%80%D0%B4%D0%B5%D0%B9%D1%81%D0%BA%D0%B0%D1%8F_%D1%81%D1%82%D1%80%D0%B5%D0%BB%D0%BA%D0%BE%D0%B2%D0%B0%D1%8F_%D0%B4%D0%B8%D0%B2%D0%B8%D0%B7%D0%B8%D1%8F&amp;action=edit&amp;redlink=1" TargetMode="External"/><Relationship Id="rId7" Type="http://schemas.openxmlformats.org/officeDocument/2006/relationships/image" Target="../media/image14.jpeg"/><Relationship Id="rId2" Type="http://schemas.openxmlformats.org/officeDocument/2006/relationships/hyperlink" Target="https://ru.wikipedia.org/w/index.php?title=33-%D1%8F_%D0%B3%D0%B2%D0%B0%D1%80%D0%B4%D0%B5%D0%B9%D1%81%D0%BA%D0%B0%D1%8F_%D0%BC%D0%B5%D1%85%D0%B0%D0%BD%D0%B8%D0%B7%D0%B8%D1%80%D0%BE%D0%B2%D0%B0%D0%BD%D0%BD%D0%B0%D1%8F_%D0%B4%D0%B8%D0%B2%D0%B8%D0%B7%D0%B8%D1%8F&amp;action=edit&amp;redlink=1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hyperlink" Target="https://ru.wikipedia.org/wiki/%D0%92%D0%B5%D0%BD%D0%B3%D0%B5%D1%80%D1%81%D0%BA%D0%BE%D0%B5_%D0%B2%D0%BE%D1%81%D1%81%D1%82%D0%B0%D0%BD%D0%B8%D0%B5_1956_%D0%B3%D0%BE%D0%B4%D0%B0" TargetMode="External"/><Relationship Id="rId4" Type="http://schemas.openxmlformats.org/officeDocument/2006/relationships/hyperlink" Target="https://ru.wikipedia.org/w/index.php?title=%D0%9E%D1%81%D0%BE%D0%B1%D1%8B%D0%B9_%D0%BA%D0%BE%D1%80%D0%BF%D1%83%D1%81&amp;action=edit&amp;redlink=1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ru.wikipedia.org/wiki/%D0%92%D0%B5%D0%BD%D0%B3%D0%B5%D1%80%D1%81%D0%BA%D0%BE%D0%B5_%D0%B2%D0%BE%D1%81%D1%81%D1%82%D0%B0%D0%BD%D0%B8%D0%B5_1956_%D0%B3%D0%BE%D0%B4%D0%B0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A%D0%B0%D0%B4%D0%B0%D1%80,_%D0%AF%D0%BD%D0%BE%D1%88" TargetMode="External"/><Relationship Id="rId2" Type="http://schemas.openxmlformats.org/officeDocument/2006/relationships/hyperlink" Target="https://ru.wikipedia.org/wiki/%D0%AD%D1%80%D0%BD%D1%91_%D0%93%D0%B5%D1%80%D1%91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ru.wikipedia.org/wiki/%D0%98%D0%BC%D1%80%D0%B5_%D0%9D%D0%B0%D0%B4%D1%8C" TargetMode="External"/><Relationship Id="rId4" Type="http://schemas.openxmlformats.org/officeDocument/2006/relationships/hyperlink" Target="https://ru.wikipedia.org/wiki/%D0%A1%D0%BE%D0%BB%D1%8C%D0%BD%D0%BE%D0%BA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C%D0%B8%D0%BA%D0%BB%D0%BE%D1%88_%D0%A5%D0%BE%D1%80%D1%82%D0%B8" TargetMode="External"/><Relationship Id="rId2" Type="http://schemas.openxmlformats.org/officeDocument/2006/relationships/hyperlink" Target="https://ru.wikipedia.org/wiki/%D0%99%D0%BE%D0%B6%D0%B5%D1%84_%D0%94%D1%83%D0%B4%D0%B0%D1%88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commons.wikimedia.org/wiki/File:%D0%91%D1%83%D0%B4%D0%B0%D0%BF%D0%B5%D1%88%D1%82_56._%D0%93%D0%BE%D0%BB%D0%BE%D0%B2%D0%B0_%D1%81%D1%82%D0%B0%D1%82%D1%83%D0%B8_%D0%A1%D1%82%D0%B0%D0%BB%D0%B8%D0%BD%D0%B0.jpg?uselang=ru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1%D0%BE%D0%B2%D0%B5%D1%82%D1%81%D0%BA%D0%B0%D1%8F_%D0%90%D1%80%D0%BC%D0%B8%D1%8F" TargetMode="External"/><Relationship Id="rId2" Type="http://schemas.openxmlformats.org/officeDocument/2006/relationships/hyperlink" Target="https://ru.wikipedia.org/wiki/%D0%92%D0%BE%D0%B5%D0%BD%D0%BD%D1%8B%D0%B5_%D0%BF%D0%BE%D1%82%D0%B5%D1%80%D0%B8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2800" dirty="0" smtClean="0"/>
              <a:t>23октября – 9 ноября </a:t>
            </a:r>
            <a:endParaRPr lang="ru-RU" sz="2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Венгерское восстание 1956 года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Рисунок 4" descr="Flag of the Soviet Union.svg">
            <a:hlinkClick r:id="rId2" tooltip="&quot;Союз Советских Социалистических Республик&quot;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09550" cy="104775"/>
          </a:xfrm>
          <a:prstGeom prst="rect">
            <a:avLst/>
          </a:prstGeom>
          <a:noFill/>
        </p:spPr>
      </p:pic>
      <p:pic>
        <p:nvPicPr>
          <p:cNvPr id="1032" name="Рисунок 5" descr="Венгрия">
            <a:hlinkClick r:id="rId4" tooltip="&quot;Венгрия&quot;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09550" cy="142875"/>
          </a:xfrm>
          <a:prstGeom prst="rect">
            <a:avLst/>
          </a:prstGeom>
          <a:noFill/>
        </p:spPr>
      </p:pic>
      <p:pic>
        <p:nvPicPr>
          <p:cNvPr id="1031" name="Рисунок 6" descr="Флаг Венгрии">
            <a:hlinkClick r:id="rId6" tooltip="&quot;Флаг Венгрии&quot;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209550" cy="104775"/>
          </a:xfrm>
          <a:prstGeom prst="rect">
            <a:avLst/>
          </a:prstGeom>
          <a:noFill/>
        </p:spPr>
      </p:pic>
      <p:pic>
        <p:nvPicPr>
          <p:cNvPr id="1030" name="Рисунок 7" descr="Флаг СССР">
            <a:hlinkClick r:id="rId8" tooltip="&quot;Флаг СССР&quot;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09550" cy="104775"/>
          </a:xfrm>
          <a:prstGeom prst="rect">
            <a:avLst/>
          </a:prstGeom>
          <a:noFill/>
        </p:spPr>
      </p:pic>
      <p:pic>
        <p:nvPicPr>
          <p:cNvPr id="1029" name="Рисунок 8" descr="Флаг СССР">
            <a:hlinkClick r:id="rId8" tooltip="&quot;Флаг СССР&quot;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09550" cy="104775"/>
          </a:xfrm>
          <a:prstGeom prst="rect">
            <a:avLst/>
          </a:prstGeom>
          <a:noFill/>
        </p:spPr>
      </p:pic>
      <p:pic>
        <p:nvPicPr>
          <p:cNvPr id="1028" name="Рисунок 9" descr="Флаг СССР">
            <a:hlinkClick r:id="rId8" tooltip="&quot;Флаг СССР&quot;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09550" cy="104775"/>
          </a:xfrm>
          <a:prstGeom prst="rect">
            <a:avLst/>
          </a:prstGeom>
          <a:noFill/>
        </p:spPr>
      </p:pic>
      <p:pic>
        <p:nvPicPr>
          <p:cNvPr id="1027" name="Рисунок 10" descr="Флаг Венгрии">
            <a:hlinkClick r:id="rId6" tooltip="&quot;Флаг Венгрии&quot;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209550" cy="104775"/>
          </a:xfrm>
          <a:prstGeom prst="rect">
            <a:avLst/>
          </a:prstGeom>
          <a:noFill/>
        </p:spPr>
      </p:pic>
      <p:pic>
        <p:nvPicPr>
          <p:cNvPr id="1026" name="Рисунок 11" descr="Флаг Венгрии">
            <a:hlinkClick r:id="rId6" tooltip="&quot;Флаг Венгрии&quot;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209550" cy="104775"/>
          </a:xfrm>
          <a:prstGeom prst="rect">
            <a:avLst/>
          </a:prstGeom>
          <a:noFill/>
        </p:spPr>
      </p:pic>
      <p:pic>
        <p:nvPicPr>
          <p:cNvPr id="1025" name="Рисунок 12" descr="Флаг Венгрии">
            <a:hlinkClick r:id="rId6" tooltip="&quot;Флаг Венгрии&quot;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209550" cy="104775"/>
          </a:xfrm>
          <a:prstGeom prst="rect">
            <a:avLst/>
          </a:prstGeom>
          <a:noFill/>
        </p:spPr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216726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00496" y="571480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3786182" y="500042"/>
            <a:ext cx="514347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В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посткоммунистический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период в Венгрии известно как 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Венге́рская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револю́ция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1956 года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в советских источниках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как 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Венге́рский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контрреволюционный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мяте́ж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1956 года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Венгерское восстание стало одним из важных событий периода холодной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войны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, продемонстрировавшим, что СССР готов военной силой поддерживать коммунистические режимы в странах Варшавского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договора.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28596" y="5357826"/>
            <a:ext cx="30718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Голова разрушенной статуи Сталина. Будапешт, площадь Луизы </a:t>
            </a:r>
            <a:r>
              <a:rPr lang="ru-RU" dirty="0" err="1"/>
              <a:t>Блахи</a:t>
            </a:r>
            <a:endParaRPr lang="ru-RU" dirty="0"/>
          </a:p>
        </p:txBody>
      </p:sp>
      <p:pic>
        <p:nvPicPr>
          <p:cNvPr id="19" name="Picture 2" descr="http://www.rhistory.ru/img/679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8596" y="714356"/>
            <a:ext cx="3100385" cy="39290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868" y="394692"/>
            <a:ext cx="4857784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Дата: 23 октября – 9 ноября 1956 года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Место :  Венгрия 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Причины: недовольство </a:t>
            </a:r>
            <a:r>
              <a:rPr lang="ru-RU" dirty="0">
                <a:solidFill>
                  <a:schemeClr val="bg1"/>
                </a:solidFill>
              </a:rPr>
              <a:t>венгерского населения просоветским </a:t>
            </a:r>
            <a:r>
              <a:rPr lang="ru-RU" dirty="0" smtClean="0">
                <a:solidFill>
                  <a:schemeClr val="bg1"/>
                </a:solidFill>
              </a:rPr>
              <a:t>режимом.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Итог:  Подавление восстания. Сохранение </a:t>
            </a:r>
            <a:r>
              <a:rPr lang="ru-RU" dirty="0">
                <a:solidFill>
                  <a:schemeClr val="bg1"/>
                </a:solidFill>
              </a:rPr>
              <a:t>режима </a:t>
            </a:r>
            <a:r>
              <a:rPr lang="ru-RU" dirty="0">
                <a:solidFill>
                  <a:schemeClr val="bg1"/>
                </a:solidFill>
                <a:hlinkClick r:id="rId2" tooltip="Венгерская Народная Республика"/>
              </a:rPr>
              <a:t>Венгерской Народной Республики</a:t>
            </a:r>
            <a:endParaRPr lang="ru-RU" dirty="0" smtClean="0">
              <a:solidFill>
                <a:schemeClr val="bg1"/>
              </a:solidFill>
            </a:endParaRPr>
          </a:p>
          <a:p>
            <a:endParaRPr lang="ru-RU" dirty="0" smtClean="0"/>
          </a:p>
          <a:p>
            <a:r>
              <a:rPr lang="ru-RU" dirty="0" smtClean="0"/>
              <a:t>Противники:        СССР            Венгерские </a:t>
            </a:r>
            <a:endParaRPr lang="ru-RU" dirty="0"/>
          </a:p>
          <a:p>
            <a:r>
              <a:rPr lang="ru-RU" dirty="0" smtClean="0"/>
              <a:t>                                                       повстанцы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         ВНР            </a:t>
            </a:r>
          </a:p>
          <a:p>
            <a:endParaRPr lang="ru-RU" dirty="0"/>
          </a:p>
          <a:p>
            <a:r>
              <a:rPr lang="ru-RU" dirty="0" smtClean="0"/>
              <a:t>Командующие: </a:t>
            </a:r>
            <a:r>
              <a:rPr lang="ru-RU" dirty="0"/>
              <a:t> </a:t>
            </a:r>
            <a:r>
              <a:rPr lang="ru-RU" dirty="0" smtClean="0"/>
              <a:t>СС   СССР            Венгерские </a:t>
            </a:r>
          </a:p>
          <a:p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        Никита Хрущев                      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smtClean="0"/>
              <a:t>повстанцы</a:t>
            </a:r>
            <a:endParaRPr lang="ru-RU" dirty="0" smtClean="0">
              <a:solidFill>
                <a:srgbClr val="FF0000"/>
              </a:solidFill>
            </a:endParaRPr>
          </a:p>
          <a:p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        Георгий Жуков                </a:t>
            </a:r>
            <a:r>
              <a:rPr lang="ru-RU" dirty="0" err="1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Импре</a:t>
            </a: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Надь</a:t>
            </a:r>
            <a:endParaRPr lang="ru-RU" dirty="0" smtClean="0">
              <a:solidFill>
                <a:srgbClr val="FF0000"/>
              </a:solidFill>
            </a:endParaRPr>
          </a:p>
          <a:p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        Иван Серов                      </a:t>
            </a: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Пал </a:t>
            </a:r>
            <a:r>
              <a:rPr lang="ru-RU" dirty="0" err="1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Малетер</a:t>
            </a:r>
            <a:endParaRPr lang="ru-RU" dirty="0" smtClean="0">
              <a:solidFill>
                <a:srgbClr val="FF0000"/>
              </a:solidFill>
            </a:endParaRPr>
          </a:p>
          <a:p>
            <a:r>
              <a:rPr lang="ru-RU" dirty="0"/>
              <a:t> </a:t>
            </a:r>
            <a:r>
              <a:rPr lang="ru-RU" dirty="0" smtClean="0"/>
              <a:t>                                                   </a:t>
            </a:r>
            <a:r>
              <a:rPr lang="ru-RU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Бела </a:t>
            </a:r>
            <a:r>
              <a:rPr lang="ru-RU" dirty="0" err="1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Кирай</a:t>
            </a:r>
            <a:endParaRPr lang="ru-RU" dirty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                     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   </a:t>
            </a:r>
            <a:endParaRPr lang="ru-RU" dirty="0"/>
          </a:p>
        </p:txBody>
      </p:sp>
      <p:pic>
        <p:nvPicPr>
          <p:cNvPr id="27651" name="Рисунок 4" descr="Flag of the Soviet Union.svg">
            <a:hlinkClick r:id="rId3" tooltip="&quot;Союз Советских Социалистических Республик&quot;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09550" cy="104775"/>
          </a:xfrm>
          <a:prstGeom prst="rect">
            <a:avLst/>
          </a:prstGeom>
          <a:noFill/>
        </p:spPr>
      </p:pic>
      <p:pic>
        <p:nvPicPr>
          <p:cNvPr id="27650" name="Рисунок 5" descr="Венгрия">
            <a:hlinkClick r:id="rId5" tooltip="&quot;Венгрия&quot;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209550" cy="142875"/>
          </a:xfrm>
          <a:prstGeom prst="rect">
            <a:avLst/>
          </a:prstGeom>
          <a:noFill/>
        </p:spPr>
      </p:pic>
      <p:pic>
        <p:nvPicPr>
          <p:cNvPr id="27649" name="Рисунок 6" descr="Флаг Венгрии">
            <a:hlinkClick r:id="rId7" tooltip="&quot;Флаг Венгрии&quot;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209550" cy="104775"/>
          </a:xfrm>
          <a:prstGeom prst="rect">
            <a:avLst/>
          </a:prstGeom>
          <a:noFill/>
        </p:spPr>
      </p:pic>
      <p:pic>
        <p:nvPicPr>
          <p:cNvPr id="10" name="Рисунок 9" descr="Flag of the Soviet Union.svg">
            <a:hlinkClick r:id="rId3" tooltip="&quot;Союз Советских Социалистических Республик&quot;"/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3214686"/>
            <a:ext cx="356871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 descr="Венгрия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5575" y="-136525"/>
            <a:ext cx="209550" cy="142875"/>
          </a:xfrm>
          <a:prstGeom prst="rect">
            <a:avLst/>
          </a:prstGeom>
          <a:noFill/>
        </p:spPr>
      </p:pic>
      <p:pic>
        <p:nvPicPr>
          <p:cNvPr id="27655" name="Picture 7" descr="Венгрия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5575" y="-136525"/>
            <a:ext cx="209550" cy="142875"/>
          </a:xfrm>
          <a:prstGeom prst="rect">
            <a:avLst/>
          </a:prstGeom>
          <a:noFill/>
        </p:spPr>
      </p:pic>
      <p:pic>
        <p:nvPicPr>
          <p:cNvPr id="27657" name="Picture 9" descr="Венгрия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5575" y="-136525"/>
            <a:ext cx="209550" cy="142875"/>
          </a:xfrm>
          <a:prstGeom prst="rect">
            <a:avLst/>
          </a:prstGeom>
          <a:noFill/>
        </p:spPr>
      </p:pic>
      <p:pic>
        <p:nvPicPr>
          <p:cNvPr id="14" name="Рисунок 13" descr="Венгрия">
            <a:hlinkClick r:id="rId5" tooltip="&quot;Венгрия&quot;"/>
          </p:cNvPr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628" y="3714752"/>
            <a:ext cx="357190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единительная линия 15"/>
          <p:cNvCxnSpPr/>
          <p:nvPr/>
        </p:nvCxnSpPr>
        <p:spPr>
          <a:xfrm rot="5400000">
            <a:off x="5750727" y="3607595"/>
            <a:ext cx="78581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 descr="Флаг Венгрии">
            <a:hlinkClick r:id="rId7" tooltip="&quot;Флаг Венгрии&quot;"/>
          </p:cNvPr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15074" y="3286124"/>
            <a:ext cx="357190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Flag of the Soviet Union.svg">
            <a:hlinkClick r:id="rId3" tooltip="&quot;Союз Советских Социалистических Республик&quot;"/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4214818"/>
            <a:ext cx="356871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" name="Прямая соединительная линия 19"/>
          <p:cNvCxnSpPr/>
          <p:nvPr/>
        </p:nvCxnSpPr>
        <p:spPr>
          <a:xfrm rot="5400000">
            <a:off x="5465769" y="5179231"/>
            <a:ext cx="1642280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Рисунок 20" descr="Флаг Венгрии">
            <a:hlinkClick r:id="rId7" tooltip="&quot;Флаг Венгрии&quot;"/>
          </p:cNvPr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8" y="4357694"/>
            <a:ext cx="357190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9" name="Picture 11" descr="https://upload.wikimedia.org/wikipedia/ru/thumb/b/b5/1956_hungary_russians_go_home.gif/220px-1956_hungary_russians_go_home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8596" y="571480"/>
            <a:ext cx="3071834" cy="4143404"/>
          </a:xfrm>
          <a:prstGeom prst="rect">
            <a:avLst/>
          </a:prstGeom>
          <a:noFill/>
        </p:spPr>
      </p:pic>
      <p:sp>
        <p:nvSpPr>
          <p:cNvPr id="24" name="TextBox 23"/>
          <p:cNvSpPr txBox="1"/>
          <p:nvPr/>
        </p:nvSpPr>
        <p:spPr>
          <a:xfrm>
            <a:off x="571472" y="5000636"/>
            <a:ext cx="2357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Надпись на стене «Русские – домой!»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eoples.ru/state/statesmen/matyas_rakosi/rakosi_rakosi_maty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1571612"/>
            <a:ext cx="2500330" cy="4071966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928663" y="928670"/>
            <a:ext cx="4786345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err="1" smtClean="0">
                <a:solidFill>
                  <a:schemeClr val="bg1"/>
                </a:solidFill>
              </a:rPr>
              <a:t>Матьяш</a:t>
            </a:r>
            <a:r>
              <a:rPr lang="ru-RU" sz="2800" dirty="0" smtClean="0">
                <a:solidFill>
                  <a:schemeClr val="bg1"/>
                </a:solidFill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</a:rPr>
              <a:t>Ракош</a:t>
            </a:r>
            <a:r>
              <a:rPr lang="ru-RU" sz="2800" dirty="0" smtClean="0">
                <a:solidFill>
                  <a:schemeClr val="bg1"/>
                </a:solidFill>
              </a:rPr>
              <a:t>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(14 марта 1892 – 5 февраля 1971)</a:t>
            </a:r>
          </a:p>
          <a:p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>Ген. секретарь ЦК ВКП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(24 февраля 1945 – 14 июня 1948)</a:t>
            </a:r>
          </a:p>
          <a:p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>Ген. секретарь ЦК ВПТ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(14 июля 1945- 18 июля 1956)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Председатель Совета Министров ВНР(14 августа 1952 – 4 июля 1953)</a:t>
            </a:r>
          </a:p>
          <a:p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>«лучший венгерский ученик Сталина»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  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1" y="500042"/>
            <a:ext cx="500065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err="1" smtClean="0">
                <a:solidFill>
                  <a:schemeClr val="bg1"/>
                </a:solidFill>
              </a:rPr>
              <a:t>Имре</a:t>
            </a:r>
            <a:r>
              <a:rPr lang="ru-RU" sz="2800" dirty="0" smtClean="0">
                <a:solidFill>
                  <a:schemeClr val="bg1"/>
                </a:solidFill>
              </a:rPr>
              <a:t> Надь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(7 июня 1896 – 16 июня 1958)</a:t>
            </a:r>
          </a:p>
          <a:p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>2-й Председатель Совета министров ВНР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(4 июля 1953 – 18 апреля 1955)</a:t>
            </a:r>
          </a:p>
          <a:p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>4- Председатель Совета министров ВНР ( 24 октября – 4 ноября 1956)</a:t>
            </a:r>
          </a:p>
          <a:p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>Министр иностранных дел ВНР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( 2 ноября 1956 – 4 ноября 1956)</a:t>
            </a:r>
          </a:p>
          <a:p>
            <a:endParaRPr lang="ru-RU" sz="2400" dirty="0" smtClean="0"/>
          </a:p>
          <a:p>
            <a:endParaRPr lang="ru-RU" sz="2400" dirty="0"/>
          </a:p>
        </p:txBody>
      </p:sp>
      <p:pic>
        <p:nvPicPr>
          <p:cNvPr id="33794" name="Picture 2" descr="http://www.pomnirossiu.ru/upload/image/analitika/Statyi/nagyimre_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1071546"/>
            <a:ext cx="2786082" cy="45005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1.liveinternet.ru/images/attach/c/0/47/180/47180487_map_vengri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285860"/>
            <a:ext cx="7858180" cy="514353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214678" y="714356"/>
            <a:ext cx="2500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Карта Венгрии </a:t>
            </a:r>
            <a:endParaRPr lang="ru-RU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71802" y="1"/>
            <a:ext cx="564357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latin typeface="Arial Black" pitchFamily="34" charset="0"/>
            </a:endParaRPr>
          </a:p>
          <a:p>
            <a:r>
              <a:rPr lang="ru-RU" dirty="0" smtClean="0"/>
              <a:t> </a:t>
            </a:r>
            <a:r>
              <a:rPr lang="ru-RU" sz="2000" dirty="0" smtClean="0">
                <a:solidFill>
                  <a:schemeClr val="bg1"/>
                </a:solidFill>
                <a:hlinkClick r:id="rId2" tooltip="18 июля"/>
              </a:rPr>
              <a:t>18 </a:t>
            </a:r>
            <a:r>
              <a:rPr lang="ru-RU" sz="2000" dirty="0">
                <a:solidFill>
                  <a:schemeClr val="bg1"/>
                </a:solidFill>
                <a:hlinkClick r:id="rId2" tooltip="18 июля"/>
              </a:rPr>
              <a:t>июля</a:t>
            </a:r>
            <a:r>
              <a:rPr lang="ru-RU" sz="2000" dirty="0">
                <a:solidFill>
                  <a:schemeClr val="bg1"/>
                </a:solidFill>
              </a:rPr>
              <a:t> 1956 г. </a:t>
            </a:r>
            <a:r>
              <a:rPr lang="ru-RU" sz="2000" dirty="0" smtClean="0">
                <a:solidFill>
                  <a:schemeClr val="bg1"/>
                </a:solidFill>
              </a:rPr>
              <a:t>отставка Ген. секретаря ВПТ</a:t>
            </a:r>
            <a:r>
              <a:rPr lang="ru-RU" sz="2000" dirty="0">
                <a:solidFill>
                  <a:schemeClr val="bg1"/>
                </a:solidFill>
              </a:rPr>
              <a:t> </a:t>
            </a:r>
            <a:r>
              <a:rPr lang="ru-RU" sz="2000" dirty="0" err="1">
                <a:solidFill>
                  <a:schemeClr val="bg1"/>
                </a:solidFill>
                <a:hlinkClick r:id="rId3" tooltip="Ракоши, Матьяш"/>
              </a:rPr>
              <a:t>Матьяша</a:t>
            </a:r>
            <a:r>
              <a:rPr lang="ru-RU" sz="2000" dirty="0">
                <a:solidFill>
                  <a:schemeClr val="bg1"/>
                </a:solidFill>
                <a:hlinkClick r:id="rId3" tooltip="Ракоши, Матьяш"/>
              </a:rPr>
              <a:t> </a:t>
            </a:r>
            <a:r>
              <a:rPr lang="ru-RU" sz="2000" dirty="0" err="1">
                <a:solidFill>
                  <a:schemeClr val="bg1"/>
                </a:solidFill>
                <a:hlinkClick r:id="rId3" tooltip="Ракоши, Матьяш"/>
              </a:rPr>
              <a:t>Ракоши</a:t>
            </a:r>
            <a:r>
              <a:rPr lang="ru-RU" sz="2000" dirty="0">
                <a:solidFill>
                  <a:schemeClr val="bg1"/>
                </a:solidFill>
              </a:rPr>
              <a:t>, который был заменён на </a:t>
            </a:r>
            <a:r>
              <a:rPr lang="ru-RU" sz="2000" dirty="0">
                <a:solidFill>
                  <a:schemeClr val="bg1"/>
                </a:solidFill>
                <a:hlinkClick r:id="rId4" tooltip="Герё, Эрнё"/>
              </a:rPr>
              <a:t>Эрнё Герё</a:t>
            </a:r>
            <a:r>
              <a:rPr lang="ru-RU" sz="2000" dirty="0">
                <a:solidFill>
                  <a:schemeClr val="bg1"/>
                </a:solidFill>
              </a:rPr>
              <a:t> (бывшего министра госбезопасности</a:t>
            </a:r>
            <a:r>
              <a:rPr lang="ru-RU" sz="2000" dirty="0" smtClean="0">
                <a:solidFill>
                  <a:schemeClr val="bg1"/>
                </a:solidFill>
              </a:rPr>
              <a:t>).</a:t>
            </a:r>
            <a:r>
              <a:rPr lang="ru-RU" sz="2000" dirty="0">
                <a:solidFill>
                  <a:schemeClr val="bg1"/>
                </a:solidFill>
                <a:hlinkClick r:id="rId5" tooltip="16 октября"/>
              </a:rPr>
              <a:t> </a:t>
            </a:r>
            <a:endParaRPr lang="ru-RU" sz="2000" dirty="0" smtClean="0">
              <a:solidFill>
                <a:schemeClr val="bg1"/>
              </a:solidFill>
              <a:hlinkClick r:id="rId5" tooltip="16 октября"/>
            </a:endParaRPr>
          </a:p>
          <a:p>
            <a:r>
              <a:rPr lang="ru-RU" sz="2000" dirty="0" smtClean="0">
                <a:solidFill>
                  <a:schemeClr val="bg1"/>
                </a:solidFill>
                <a:hlinkClick r:id="rId5" tooltip="16 октября"/>
              </a:rPr>
              <a:t>16 </a:t>
            </a:r>
            <a:r>
              <a:rPr lang="ru-RU" sz="2000" dirty="0">
                <a:solidFill>
                  <a:schemeClr val="bg1"/>
                </a:solidFill>
                <a:hlinkClick r:id="rId5" tooltip="16 октября"/>
              </a:rPr>
              <a:t>октября</a:t>
            </a:r>
            <a:r>
              <a:rPr lang="ru-RU" sz="2000" dirty="0">
                <a:solidFill>
                  <a:schemeClr val="bg1"/>
                </a:solidFill>
              </a:rPr>
              <a:t> 1956 года часть студентов университета в </a:t>
            </a:r>
            <a:r>
              <a:rPr lang="ru-RU" sz="2000" dirty="0" err="1">
                <a:solidFill>
                  <a:schemeClr val="bg1"/>
                </a:solidFill>
                <a:hlinkClick r:id="rId6" tooltip="Сегед"/>
              </a:rPr>
              <a:t>Сегеде</a:t>
            </a:r>
            <a:r>
              <a:rPr lang="ru-RU" sz="2000" dirty="0">
                <a:solidFill>
                  <a:schemeClr val="bg1"/>
                </a:solidFill>
              </a:rPr>
              <a:t> </a:t>
            </a:r>
            <a:r>
              <a:rPr lang="ru-RU" sz="2000" dirty="0" smtClean="0">
                <a:solidFill>
                  <a:schemeClr val="bg1"/>
                </a:solidFill>
              </a:rPr>
              <a:t> вышли </a:t>
            </a:r>
            <a:r>
              <a:rPr lang="ru-RU" sz="2000" dirty="0">
                <a:solidFill>
                  <a:schemeClr val="bg1"/>
                </a:solidFill>
              </a:rPr>
              <a:t>из прокоммунистического «Демократического союза молодёжи» </a:t>
            </a:r>
            <a:r>
              <a:rPr lang="ru-RU" sz="2000" dirty="0" smtClean="0">
                <a:solidFill>
                  <a:schemeClr val="bg1"/>
                </a:solidFill>
              </a:rPr>
              <a:t>и </a:t>
            </a:r>
            <a:r>
              <a:rPr lang="ru-RU" sz="2000" dirty="0">
                <a:solidFill>
                  <a:schemeClr val="bg1"/>
                </a:solidFill>
              </a:rPr>
              <a:t>возродили «</a:t>
            </a:r>
            <a:r>
              <a:rPr lang="ru-RU" sz="2000" dirty="0">
                <a:solidFill>
                  <a:schemeClr val="bg1"/>
                </a:solidFill>
                <a:hlinkClick r:id="rId7" tooltip="Союз студентов венгерских университетов и академий (страница отсутствует)"/>
              </a:rPr>
              <a:t>Союз студентов венгерских университетов и </a:t>
            </a:r>
            <a:r>
              <a:rPr lang="ru-RU" sz="2000" dirty="0" smtClean="0">
                <a:solidFill>
                  <a:schemeClr val="bg1"/>
                </a:solidFill>
                <a:hlinkClick r:id="rId7" tooltip="Союз студентов венгерских университетов и академий (страница отсутствует)"/>
              </a:rPr>
              <a:t>академий</a:t>
            </a:r>
            <a:r>
              <a:rPr lang="ru-RU" sz="2000" dirty="0" smtClean="0">
                <a:solidFill>
                  <a:schemeClr val="bg1"/>
                </a:solidFill>
              </a:rPr>
              <a:t>»</a:t>
            </a:r>
          </a:p>
          <a:p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Times New Roman" pitchFamily="18" charset="0"/>
                <a:cs typeface="Arial" pitchFamily="34" charset="0"/>
              </a:rPr>
              <a:t>22октября студенты </a:t>
            </a:r>
            <a:r>
              <a:rPr kumimoji="0" lang="ru-RU" sz="200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ea typeface="Times New Roman" pitchFamily="18" charset="0"/>
                <a:cs typeface="Arial" pitchFamily="34" charset="0"/>
              </a:rPr>
              <a:t>Будапешского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Times New Roman" pitchFamily="18" charset="0"/>
                <a:cs typeface="Arial" pitchFamily="34" charset="0"/>
              </a:rPr>
              <a:t> технологического университета сформулировали</a:t>
            </a:r>
            <a:r>
              <a:rPr kumimoji="0" lang="ru-RU" sz="200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Times New Roman" pitchFamily="18" charset="0"/>
                <a:cs typeface="Arial" pitchFamily="34" charset="0"/>
              </a:rPr>
              <a:t> перечень требований (немедленный созыв внеочередного партийного съезда, назначение </a:t>
            </a:r>
            <a:r>
              <a:rPr kumimoji="0" lang="ru-RU" sz="200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ea typeface="Times New Roman" pitchFamily="18" charset="0"/>
                <a:cs typeface="Arial" pitchFamily="34" charset="0"/>
                <a:hlinkClick r:id="rId8" tooltip="Надь, Имре"/>
              </a:rPr>
              <a:t>Имре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Times New Roman" pitchFamily="18" charset="0"/>
                <a:cs typeface="Arial" pitchFamily="34" charset="0"/>
                <a:hlinkClick r:id="rId8" tooltip="Надь, Имре"/>
              </a:rPr>
              <a:t> Надя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Times New Roman" pitchFamily="18" charset="0"/>
                <a:cs typeface="Arial" pitchFamily="34" charset="0"/>
              </a:rPr>
              <a:t> премьер-министром, вывод советских войск из страны, снос памятника Сталину и др.)  </a:t>
            </a:r>
          </a:p>
          <a:p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Times New Roman" pitchFamily="18" charset="0"/>
                <a:cs typeface="Arial" pitchFamily="34" charset="0"/>
                <a:hlinkClick r:id="rId9" tooltip="23 октября"/>
              </a:rPr>
              <a:t>23 октября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Times New Roman" pitchFamily="18" charset="0"/>
                <a:cs typeface="Arial" pitchFamily="34" charset="0"/>
              </a:rPr>
              <a:t> марш протеста </a:t>
            </a:r>
            <a:endParaRPr lang="ru-RU" sz="2000" dirty="0" smtClean="0">
              <a:solidFill>
                <a:schemeClr val="bg1"/>
              </a:solidFill>
            </a:endParaRPr>
          </a:p>
          <a:p>
            <a:endParaRPr lang="ru-RU" dirty="0"/>
          </a:p>
        </p:txBody>
      </p:sp>
      <p:pic>
        <p:nvPicPr>
          <p:cNvPr id="28674" name="Picture 2" descr="Венгрия 1956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4282" y="571480"/>
            <a:ext cx="2857520" cy="4786346"/>
          </a:xfrm>
          <a:prstGeom prst="rect">
            <a:avLst/>
          </a:prstGeom>
          <a:noFill/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0" y="0"/>
            <a:ext cx="216726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5643578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Будапешт. 1956 год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5429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23 октября .</a:t>
            </a:r>
          </a:p>
          <a:p>
            <a:endParaRPr lang="ru-RU" dirty="0"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00430" y="214290"/>
            <a:ext cx="542928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Демонстрация  в Будапеште с участием 200 тыс. человек 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Штурм радиовещательной студии Дом радио с требованием передать программные требования 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 после 21 часа появились первые убитые и раненые. </a:t>
            </a:r>
          </a:p>
          <a:p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>Повстанцам противостояли части государственной безопасности и армии. Ещё с началом вооружённых выступлений частям Будапештского гарнизона было приказано занять наиболее важные объекты в городе. Но войск в городе было немного</a:t>
            </a:r>
            <a:r>
              <a:rPr lang="ru-RU" dirty="0" smtClean="0">
                <a:solidFill>
                  <a:schemeClr val="bg1"/>
                </a:solidFill>
              </a:rPr>
              <a:t>. 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5844" name="Picture 4" descr="Венгерские народные повстанцы 23 октября 1956 год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57166"/>
            <a:ext cx="2928958" cy="5786479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14282" y="6215082"/>
            <a:ext cx="32147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Народные повстанцы вечером 23 октября 1956 г.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285728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24 октября.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596" y="642918"/>
            <a:ext cx="82868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Введено в Будапешт :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6000 военнослужащих Советской Армии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250 танков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120 БТР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156 орудий </a:t>
            </a:r>
          </a:p>
          <a:p>
            <a:endParaRPr lang="ru-RU" sz="2400" dirty="0" smtClean="0">
              <a:solidFill>
                <a:schemeClr val="bg1"/>
              </a:solidFill>
            </a:endParaRPr>
          </a:p>
          <a:p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>Исполком «Венгерского национального комитета» обратился к президенту США оказать помощь «Венгерской революции»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428604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25 </a:t>
            </a:r>
            <a:r>
              <a:rPr lang="ru-RU" dirty="0" err="1" smtClean="0">
                <a:latin typeface="Arial Black" pitchFamily="34" charset="0"/>
              </a:rPr>
              <a:t>октября.д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86182" y="642918"/>
            <a:ext cx="50006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25 октября </a:t>
            </a:r>
            <a:r>
              <a:rPr lang="ru-RU" sz="2400" dirty="0" smtClean="0">
                <a:solidFill>
                  <a:schemeClr val="bg1"/>
                </a:solidFill>
              </a:rPr>
              <a:t>к </a:t>
            </a:r>
            <a:r>
              <a:rPr lang="ru-RU" sz="2400" dirty="0">
                <a:solidFill>
                  <a:schemeClr val="bg1"/>
                </a:solidFill>
              </a:rPr>
              <a:t>городу подошла </a:t>
            </a:r>
            <a:r>
              <a:rPr lang="ru-RU" sz="2400" dirty="0">
                <a:solidFill>
                  <a:schemeClr val="bg1"/>
                </a:solidFill>
                <a:hlinkClick r:id="rId2" tooltip="33-я гвардейская механизированная дивизия (страница отсутствует)"/>
              </a:rPr>
              <a:t>33-я гвардейская механизированная дивизия</a:t>
            </a:r>
            <a:r>
              <a:rPr lang="ru-RU" sz="2400" dirty="0">
                <a:solidFill>
                  <a:schemeClr val="bg1"/>
                </a:solidFill>
              </a:rPr>
              <a:t>, вечером — </a:t>
            </a:r>
            <a:r>
              <a:rPr lang="ru-RU" sz="2400" dirty="0">
                <a:solidFill>
                  <a:schemeClr val="bg1"/>
                </a:solidFill>
                <a:hlinkClick r:id="rId3" tooltip="128-я гвардейская стрелковая дивизия (страница отсутствует)"/>
              </a:rPr>
              <a:t>128-я гвардейская стрелковая дивизия</a:t>
            </a:r>
            <a:r>
              <a:rPr lang="ru-RU" sz="2400" dirty="0">
                <a:solidFill>
                  <a:schemeClr val="bg1"/>
                </a:solidFill>
              </a:rPr>
              <a:t>, влившиеся в </a:t>
            </a:r>
            <a:r>
              <a:rPr lang="ru-RU" sz="2400" dirty="0">
                <a:solidFill>
                  <a:schemeClr val="bg1"/>
                </a:solidFill>
                <a:hlinkClick r:id="rId4" tooltip="Особый корпус (страница отсутствует)"/>
              </a:rPr>
              <a:t>Особый корпус</a:t>
            </a:r>
            <a:r>
              <a:rPr lang="ru-RU" sz="2400" dirty="0" smtClean="0">
                <a:solidFill>
                  <a:schemeClr val="bg1"/>
                </a:solidFill>
              </a:rPr>
              <a:t>.</a:t>
            </a:r>
          </a:p>
          <a:p>
            <a:endParaRPr lang="ru-RU" sz="2400" dirty="0" smtClean="0">
              <a:solidFill>
                <a:schemeClr val="bg1"/>
              </a:solidFill>
            </a:endParaRPr>
          </a:p>
          <a:p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>Митинг </a:t>
            </a:r>
            <a:r>
              <a:rPr lang="ru-RU" sz="2400" dirty="0">
                <a:solidFill>
                  <a:schemeClr val="bg1"/>
                </a:solidFill>
              </a:rPr>
              <a:t>у здания </a:t>
            </a:r>
            <a:r>
              <a:rPr lang="ru-RU" sz="2400" dirty="0" smtClean="0">
                <a:solidFill>
                  <a:schemeClr val="bg1"/>
                </a:solidFill>
              </a:rPr>
              <a:t>парламента: погиб - </a:t>
            </a:r>
            <a:r>
              <a:rPr lang="ru-RU" sz="2400" dirty="0">
                <a:solidFill>
                  <a:schemeClr val="bg1"/>
                </a:solidFill>
              </a:rPr>
              <a:t>61 человек </a:t>
            </a:r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>284 - ранено</a:t>
            </a:r>
            <a:r>
              <a:rPr lang="ru-RU" sz="2400" dirty="0">
                <a:solidFill>
                  <a:schemeClr val="bg1"/>
                </a:solidFill>
              </a:rPr>
              <a:t>.</a:t>
            </a:r>
            <a:r>
              <a:rPr lang="ru-RU" sz="2400" baseline="30000" dirty="0">
                <a:solidFill>
                  <a:schemeClr val="bg1"/>
                </a:solidFill>
                <a:hlinkClick r:id="rId5"/>
              </a:rPr>
              <a:t>[13]</a:t>
            </a:r>
            <a:r>
              <a:rPr lang="ru-RU" sz="2400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2292" name="Picture 4" descr="http://yablor.ru/media/images/top/preview/img706-imageshack-us-img706-1886-1171abc8d1a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43042" y="2714620"/>
            <a:ext cx="2000264" cy="3500462"/>
          </a:xfrm>
          <a:prstGeom prst="rect">
            <a:avLst/>
          </a:prstGeom>
          <a:noFill/>
        </p:spPr>
      </p:pic>
      <p:pic>
        <p:nvPicPr>
          <p:cNvPr id="12294" name="Picture 6" descr="http://upload.wikimedia.org/wikipedia/ru/thumb/6/63/Tank_on_corvin_koz_street._%D0%91%D1%83%D0%B4%D0%B0%D0%BF%D0%B5%D1%88%D1%82_%D0%BE%D1%81%D0%B5%D0%BD%D1%8C_56.jpg/220px-Tank_on_corvin_koz_street._%D0%91%D1%83%D0%B4%D0%B0%D0%BF%D0%B5%D1%88%D1%82_%D0%BE%D1%81%D0%B5%D0%BD%D1%8C_5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428604"/>
            <a:ext cx="2095500" cy="27622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2910" y="428604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26 октября.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14744" y="214290"/>
            <a:ext cx="514353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Правительство </a:t>
            </a:r>
            <a:r>
              <a:rPr lang="ru-RU" sz="2000" dirty="0">
                <a:solidFill>
                  <a:schemeClr val="bg1"/>
                </a:solidFill>
              </a:rPr>
              <a:t>Венгрии объявило амнистию </a:t>
            </a:r>
            <a:r>
              <a:rPr lang="ru-RU" sz="2000" dirty="0" smtClean="0">
                <a:solidFill>
                  <a:schemeClr val="bg1"/>
                </a:solidFill>
              </a:rPr>
              <a:t>участникам </a:t>
            </a:r>
            <a:r>
              <a:rPr lang="ru-RU" sz="2000" dirty="0">
                <a:solidFill>
                  <a:schemeClr val="bg1"/>
                </a:solidFill>
              </a:rPr>
              <a:t>антиправительственных выступлений, которые сложат оружие до 22:00 часов, однако мятежники отклонили это предложение</a:t>
            </a:r>
            <a:r>
              <a:rPr lang="ru-RU" sz="2000" baseline="30000" dirty="0">
                <a:solidFill>
                  <a:schemeClr val="bg1"/>
                </a:solidFill>
                <a:hlinkClick r:id="rId2"/>
              </a:rPr>
              <a:t>[14</a:t>
            </a:r>
            <a:r>
              <a:rPr lang="ru-RU" sz="2000" baseline="30000" dirty="0" smtClean="0">
                <a:solidFill>
                  <a:schemeClr val="bg1"/>
                </a:solidFill>
                <a:hlinkClick r:id="rId2"/>
              </a:rPr>
              <a:t>]</a:t>
            </a:r>
            <a:endParaRPr lang="ru-RU" sz="2000" dirty="0">
              <a:solidFill>
                <a:schemeClr val="bg1"/>
              </a:solidFill>
            </a:endParaRPr>
          </a:p>
          <a:p>
            <a:r>
              <a:rPr lang="ru-RU" sz="2000" dirty="0">
                <a:solidFill>
                  <a:schemeClr val="bg1"/>
                </a:solidFill>
              </a:rPr>
              <a:t>Столкновения продолжались целый день. </a:t>
            </a:r>
            <a:endParaRPr lang="ru-RU" sz="2000" dirty="0" smtClean="0">
              <a:solidFill>
                <a:schemeClr val="bg1"/>
              </a:solidFill>
            </a:endParaRPr>
          </a:p>
          <a:p>
            <a:endParaRPr lang="ru-RU" sz="2000" dirty="0" smtClean="0">
              <a:solidFill>
                <a:schemeClr val="bg1"/>
              </a:solidFill>
            </a:endParaRPr>
          </a:p>
          <a:p>
            <a:r>
              <a:rPr lang="ru-RU" sz="2000" dirty="0" smtClean="0">
                <a:solidFill>
                  <a:schemeClr val="bg1"/>
                </a:solidFill>
              </a:rPr>
              <a:t>МНБ ссылаясь на статью 34 Устава </a:t>
            </a:r>
            <a:r>
              <a:rPr lang="ru-RU" sz="2000" dirty="0">
                <a:solidFill>
                  <a:schemeClr val="bg1"/>
                </a:solidFill>
              </a:rPr>
              <a:t>ОН, направил госсекретарю Даллесу просьбу о том, чтобы американское правительство срочно вмешалось в венгерские события. </a:t>
            </a:r>
            <a:endParaRPr lang="ru-RU" sz="2000" dirty="0" smtClean="0">
              <a:solidFill>
                <a:schemeClr val="bg1"/>
              </a:solidFill>
            </a:endParaRPr>
          </a:p>
          <a:p>
            <a:endParaRPr lang="ru-RU" sz="2000" dirty="0" smtClean="0">
              <a:solidFill>
                <a:schemeClr val="bg1"/>
              </a:solidFill>
            </a:endParaRPr>
          </a:p>
          <a:p>
            <a:r>
              <a:rPr lang="ru-RU" sz="2000" dirty="0" smtClean="0">
                <a:solidFill>
                  <a:schemeClr val="bg1"/>
                </a:solidFill>
              </a:rPr>
              <a:t>С </a:t>
            </a:r>
            <a:r>
              <a:rPr lang="ru-RU" sz="2000" dirty="0">
                <a:solidFill>
                  <a:schemeClr val="bg1"/>
                </a:solidFill>
              </a:rPr>
              <a:t>территории Австрии прибыл груз Красного Креста, который частично содержал оружие и боеприпасы. </a:t>
            </a:r>
          </a:p>
        </p:txBody>
      </p:sp>
      <p:pic>
        <p:nvPicPr>
          <p:cNvPr id="32772" name="Picture 4" descr="https://upload.wikimedia.org/wikipedia/ru/thumb/9/9f/%D0%91%D1%83%D0%B4%D0%B0%D0%BF%D0%B5%D1%88%D1%82_56._%D0%9A%D0%BE%D0%BD%D0%B2%D0%BE%D0%B8%D1%80%D1%83%D1%8E%D1%82_%D1%81%D0%BE%D1%82%D1%80%D1%83%D0%B4%D0%BD%D0%B8%D0%BA%D0%B0_%D0%B2%D0%B5%D0%BD%D0%B3%D0%B5%D1%80%D1%81%D0%BA%D0%BE%D0%B9_%D0%93%D0%91.jpg/220px-%D0%91%D1%83%D0%B4%D0%B0%D0%BF%D0%B5%D1%88%D1%82_56._%D0%9A%D0%BE%D0%BD%D0%B2%D0%BE%D0%B8%D1%80%D1%83%D1%8E%D1%82_%D1%81%D0%BE%D1%82%D1%80%D1%83%D0%B4%D0%BD%D0%B8%D0%BA%D0%B0_%D0%B2%D0%B5%D0%BD%D0%B3%D0%B5%D1%80%D1%81%D0%BA%D0%BE%D0%B9_%D0%93%D0%9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928670"/>
            <a:ext cx="3214710" cy="425293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00034" y="5500702"/>
            <a:ext cx="27146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Повстанцы конвоируют сотрудника венгерской госбезопасности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357166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27 октября.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43174" y="285728"/>
            <a:ext cx="600079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hlinkClick r:id="rId2" tooltip="Эрнё Герё"/>
              </a:rPr>
              <a:t>Эрнё Герё</a:t>
            </a:r>
            <a:r>
              <a:rPr lang="ru-RU" sz="2400" dirty="0">
                <a:solidFill>
                  <a:schemeClr val="bg1"/>
                </a:solidFill>
              </a:rPr>
              <a:t> был заменён на посту первого секретаря ЦК ВКП </a:t>
            </a:r>
            <a:r>
              <a:rPr lang="ru-RU" sz="2400" dirty="0">
                <a:solidFill>
                  <a:schemeClr val="bg1"/>
                </a:solidFill>
                <a:hlinkClick r:id="rId3" tooltip="Кадар, Янош"/>
              </a:rPr>
              <a:t>Яношем </a:t>
            </a:r>
            <a:r>
              <a:rPr lang="ru-RU" sz="2400" dirty="0" err="1">
                <a:solidFill>
                  <a:schemeClr val="bg1"/>
                </a:solidFill>
                <a:hlinkClick r:id="rId3" tooltip="Кадар, Янош"/>
              </a:rPr>
              <a:t>Кадаром</a:t>
            </a:r>
            <a:r>
              <a:rPr lang="ru-RU" sz="2400" dirty="0">
                <a:solidFill>
                  <a:schemeClr val="bg1"/>
                </a:solidFill>
              </a:rPr>
              <a:t> и уехал в ставку советской Южной группы войск в </a:t>
            </a:r>
            <a:r>
              <a:rPr lang="ru-RU" sz="2400" dirty="0" err="1">
                <a:solidFill>
                  <a:schemeClr val="bg1"/>
                </a:solidFill>
                <a:hlinkClick r:id="rId4" tooltip="Сольнок"/>
              </a:rPr>
              <a:t>Сольноке</a:t>
            </a:r>
            <a:r>
              <a:rPr lang="ru-RU" sz="2400" dirty="0">
                <a:solidFill>
                  <a:schemeClr val="bg1"/>
                </a:solidFill>
              </a:rPr>
              <a:t>. </a:t>
            </a:r>
            <a:r>
              <a:rPr lang="ru-RU" sz="2400" dirty="0" err="1">
                <a:solidFill>
                  <a:schemeClr val="bg1"/>
                </a:solidFill>
                <a:hlinkClick r:id="rId5" tooltip="Имре Надь"/>
              </a:rPr>
              <a:t>Имре</a:t>
            </a:r>
            <a:r>
              <a:rPr lang="ru-RU" sz="2400" dirty="0">
                <a:solidFill>
                  <a:schemeClr val="bg1"/>
                </a:solidFill>
                <a:hlinkClick r:id="rId5" tooltip="Имре Надь"/>
              </a:rPr>
              <a:t> Надь</a:t>
            </a:r>
            <a:r>
              <a:rPr lang="ru-RU" sz="2400" dirty="0">
                <a:solidFill>
                  <a:schemeClr val="bg1"/>
                </a:solidFill>
              </a:rPr>
              <a:t> выступил по радио, обращаясь к воюющим сторонам с предложением прекратить огонь.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85786" y="3071810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28 ноября.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00298" y="2610683"/>
            <a:ext cx="628654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sz="2400" dirty="0" smtClean="0">
                <a:solidFill>
                  <a:schemeClr val="bg1"/>
                </a:solidFill>
              </a:rPr>
              <a:t>И. Надь  назвал события «революцией»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Правительство объявило: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bg1"/>
                </a:solidFill>
              </a:rPr>
              <a:t> о прекращении огня,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bg1"/>
                </a:solidFill>
              </a:rPr>
              <a:t> роспуске  Венгерской Народной Армии,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bg1"/>
                </a:solidFill>
              </a:rPr>
              <a:t> создании новых вооруженных сил, 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bg1"/>
                </a:solidFill>
              </a:rPr>
              <a:t> прекращении деятельности ВПТ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bg1"/>
                </a:solidFill>
              </a:rPr>
              <a:t> начале переговоров с СССР о выводе советских войск.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285728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29 октября.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0" y="571480"/>
            <a:ext cx="42862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Бои на улицах прекратились, </a:t>
            </a:r>
            <a:r>
              <a:rPr lang="ru-RU" sz="2000" dirty="0" smtClean="0">
                <a:solidFill>
                  <a:schemeClr val="bg1"/>
                </a:solidFill>
              </a:rPr>
              <a:t>Советские </a:t>
            </a:r>
            <a:r>
              <a:rPr lang="ru-RU" sz="2000" dirty="0">
                <a:solidFill>
                  <a:schemeClr val="bg1"/>
                </a:solidFill>
              </a:rPr>
              <a:t>войска начали покидать Будапешт. Казалось, революция победила</a:t>
            </a:r>
            <a:r>
              <a:rPr lang="ru-RU" sz="2000" dirty="0" smtClean="0">
                <a:solidFill>
                  <a:schemeClr val="bg1"/>
                </a:solidFill>
              </a:rPr>
              <a:t>.</a:t>
            </a:r>
          </a:p>
          <a:p>
            <a:endParaRPr lang="ru-RU" sz="2000" dirty="0">
              <a:solidFill>
                <a:schemeClr val="bg1"/>
              </a:solidFill>
            </a:endParaRPr>
          </a:p>
          <a:p>
            <a:r>
              <a:rPr lang="ru-RU" sz="2000" dirty="0" err="1">
                <a:solidFill>
                  <a:schemeClr val="bg1"/>
                </a:solidFill>
                <a:hlinkClick r:id="rId2" tooltip="Йожеф Дудаш"/>
              </a:rPr>
              <a:t>Йожеф</a:t>
            </a:r>
            <a:r>
              <a:rPr lang="ru-RU" sz="2000" dirty="0">
                <a:solidFill>
                  <a:schemeClr val="bg1"/>
                </a:solidFill>
                <a:hlinkClick r:id="rId2" tooltip="Йожеф Дудаш"/>
              </a:rPr>
              <a:t> </a:t>
            </a:r>
            <a:r>
              <a:rPr lang="ru-RU" sz="2000" dirty="0" err="1">
                <a:solidFill>
                  <a:schemeClr val="bg1"/>
                </a:solidFill>
                <a:hlinkClick r:id="rId2" tooltip="Йожеф Дудаш"/>
              </a:rPr>
              <a:t>Дудаш</a:t>
            </a:r>
            <a:r>
              <a:rPr lang="ru-RU" sz="2000" dirty="0">
                <a:solidFill>
                  <a:schemeClr val="bg1"/>
                </a:solidFill>
              </a:rPr>
              <a:t> и его боевики захватили редакцию газеты «</a:t>
            </a:r>
            <a:r>
              <a:rPr lang="ru-RU" sz="2000" dirty="0" err="1">
                <a:solidFill>
                  <a:schemeClr val="bg1"/>
                </a:solidFill>
              </a:rPr>
              <a:t>Сабад</a:t>
            </a:r>
            <a:r>
              <a:rPr lang="ru-RU" sz="2000" dirty="0">
                <a:solidFill>
                  <a:schemeClr val="bg1"/>
                </a:solidFill>
              </a:rPr>
              <a:t> </a:t>
            </a:r>
            <a:r>
              <a:rPr lang="ru-RU" sz="2000" dirty="0" err="1">
                <a:solidFill>
                  <a:schemeClr val="bg1"/>
                </a:solidFill>
              </a:rPr>
              <a:t>неп</a:t>
            </a:r>
            <a:r>
              <a:rPr lang="ru-RU" sz="2000" dirty="0">
                <a:solidFill>
                  <a:schemeClr val="bg1"/>
                </a:solidFill>
              </a:rPr>
              <a:t>», где </a:t>
            </a:r>
            <a:r>
              <a:rPr lang="ru-RU" sz="2000" dirty="0" err="1">
                <a:solidFill>
                  <a:schemeClr val="bg1"/>
                </a:solidFill>
              </a:rPr>
              <a:t>Дудаш</a:t>
            </a:r>
            <a:r>
              <a:rPr lang="ru-RU" sz="2000" dirty="0">
                <a:solidFill>
                  <a:schemeClr val="bg1"/>
                </a:solidFill>
              </a:rPr>
              <a:t> начал издавать собственную </a:t>
            </a:r>
            <a:r>
              <a:rPr lang="ru-RU" sz="2000" dirty="0" smtClean="0">
                <a:solidFill>
                  <a:schemeClr val="bg1"/>
                </a:solidFill>
              </a:rPr>
              <a:t>газету, сформировал собственную администрацию. </a:t>
            </a:r>
          </a:p>
          <a:p>
            <a:endParaRPr lang="ru-RU" sz="2000" dirty="0" smtClean="0">
              <a:solidFill>
                <a:schemeClr val="bg1"/>
              </a:solidFill>
            </a:endParaRPr>
          </a:p>
          <a:p>
            <a:r>
              <a:rPr lang="ru-RU" sz="2000" dirty="0" smtClean="0">
                <a:solidFill>
                  <a:schemeClr val="bg1"/>
                </a:solidFill>
              </a:rPr>
              <a:t>Бывший </a:t>
            </a:r>
            <a:r>
              <a:rPr lang="ru-RU" sz="2000" dirty="0">
                <a:solidFill>
                  <a:schemeClr val="bg1"/>
                </a:solidFill>
              </a:rPr>
              <a:t>правитель Венгрии </a:t>
            </a:r>
            <a:r>
              <a:rPr lang="ru-RU" sz="2000" dirty="0" err="1">
                <a:solidFill>
                  <a:schemeClr val="bg1"/>
                </a:solidFill>
                <a:hlinkClick r:id="rId3" tooltip="Миклош Хорти"/>
              </a:rPr>
              <a:t>Миклош</a:t>
            </a:r>
            <a:r>
              <a:rPr lang="ru-RU" sz="2000" dirty="0">
                <a:solidFill>
                  <a:schemeClr val="bg1"/>
                </a:solidFill>
                <a:hlinkClick r:id="rId3" tooltip="Миклош Хорти"/>
              </a:rPr>
              <a:t> Хорти</a:t>
            </a:r>
            <a:r>
              <a:rPr lang="ru-RU" sz="2000" dirty="0">
                <a:solidFill>
                  <a:schemeClr val="bg1"/>
                </a:solidFill>
              </a:rPr>
              <a:t> обратился к </a:t>
            </a:r>
            <a:r>
              <a:rPr lang="ru-RU" sz="2000" dirty="0" smtClean="0">
                <a:solidFill>
                  <a:schemeClr val="bg1"/>
                </a:solidFill>
              </a:rPr>
              <a:t>США</a:t>
            </a:r>
            <a:r>
              <a:rPr lang="ru-RU" sz="2000" dirty="0">
                <a:solidFill>
                  <a:schemeClr val="bg1"/>
                </a:solidFill>
              </a:rPr>
              <a:t>, Великобритании и ФРГ с просьбой оказать помощь венгерской «революции» и, если понадобится, вмешаться военными средствами в интересах её победы</a:t>
            </a:r>
          </a:p>
        </p:txBody>
      </p:sp>
      <p:pic>
        <p:nvPicPr>
          <p:cNvPr id="29700" name="Picture 4" descr="Беспорядки а Венгрии 195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785794"/>
            <a:ext cx="4071966" cy="5119697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00034" y="6143644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Беспорядки в Венгрии. 1956 год.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357166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30 октября.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43306" y="214290"/>
            <a:ext cx="4929222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2800" dirty="0" smtClean="0">
                <a:solidFill>
                  <a:schemeClr val="bg1"/>
                </a:solidFill>
              </a:rPr>
              <a:t>Безвластие </a:t>
            </a:r>
          </a:p>
          <a:p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>- захват тюрем; освобождение политзаключенных , уголовников – 13 тыс., в том числе 10 тыс. уголовников.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- создание рабочих и местных советов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- гвардейцы Белы </a:t>
            </a:r>
            <a:r>
              <a:rPr lang="ru-RU" sz="2400" dirty="0" err="1" smtClean="0">
                <a:solidFill>
                  <a:schemeClr val="bg1"/>
                </a:solidFill>
              </a:rPr>
              <a:t>Кирая</a:t>
            </a:r>
            <a:r>
              <a:rPr lang="ru-RU" sz="2400" dirty="0" smtClean="0">
                <a:solidFill>
                  <a:schemeClr val="bg1"/>
                </a:solidFill>
              </a:rPr>
              <a:t> и отряды </a:t>
            </a:r>
            <a:r>
              <a:rPr lang="ru-RU" sz="2400" dirty="0" err="1" smtClean="0">
                <a:solidFill>
                  <a:schemeClr val="bg1"/>
                </a:solidFill>
              </a:rPr>
              <a:t>Дудаша</a:t>
            </a:r>
            <a:r>
              <a:rPr lang="ru-RU" sz="2400" dirty="0" smtClean="0">
                <a:solidFill>
                  <a:schemeClr val="bg1"/>
                </a:solidFill>
              </a:rPr>
              <a:t> казнили коммунистов, советских военнослужащих, сотрудников госбезопасности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571472" y="5500702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То, что осталось </a:t>
            </a:r>
            <a:r>
              <a:rPr lang="ru-RU" dirty="0" smtClean="0"/>
              <a:t>от</a:t>
            </a:r>
            <a:endParaRPr lang="ru-RU" dirty="0"/>
          </a:p>
        </p:txBody>
      </p:sp>
      <p:pic>
        <p:nvPicPr>
          <p:cNvPr id="6" name="Picture 2" descr="http://img339.imageshack.us/img339/6810/yce969c5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857232"/>
            <a:ext cx="3214710" cy="492922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85720" y="5815311"/>
            <a:ext cx="34290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solidFill>
                  <a:prstClr val="white"/>
                </a:solidFill>
              </a:rPr>
              <a:t>Изуродованное тело сотрудника госбезопасности</a:t>
            </a:r>
            <a:endParaRPr lang="ru-RU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214290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1 ноября.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500042"/>
            <a:ext cx="842968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1 ноября началось </a:t>
            </a:r>
            <a:r>
              <a:rPr lang="ru-RU" sz="2400" dirty="0" smtClean="0">
                <a:solidFill>
                  <a:schemeClr val="bg1"/>
                </a:solidFill>
              </a:rPr>
              <a:t>вторжение </a:t>
            </a:r>
            <a:r>
              <a:rPr lang="ru-RU" sz="2400" dirty="0">
                <a:solidFill>
                  <a:schemeClr val="bg1"/>
                </a:solidFill>
              </a:rPr>
              <a:t>советских войск в </a:t>
            </a:r>
            <a:r>
              <a:rPr lang="ru-RU" sz="2400" dirty="0" smtClean="0">
                <a:solidFill>
                  <a:schemeClr val="bg1"/>
                </a:solidFill>
              </a:rPr>
              <a:t>Венгрию. 3000 </a:t>
            </a:r>
            <a:r>
              <a:rPr lang="ru-RU" sz="2400" dirty="0">
                <a:solidFill>
                  <a:schemeClr val="bg1"/>
                </a:solidFill>
              </a:rPr>
              <a:t>советских танков пересекли границу со стороны Закарпатской Украины и Румынии. </a:t>
            </a:r>
            <a:endParaRPr lang="ru-RU" sz="2400" dirty="0" smtClean="0">
              <a:solidFill>
                <a:schemeClr val="bg1"/>
              </a:solidFill>
            </a:endParaRPr>
          </a:p>
          <a:p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>Венгерское </a:t>
            </a:r>
            <a:r>
              <a:rPr lang="ru-RU" sz="2400" dirty="0">
                <a:solidFill>
                  <a:schemeClr val="bg1"/>
                </a:solidFill>
              </a:rPr>
              <a:t>правительство объявило вечером того же дня о выходе из варшавского пакта, объявлении нейтралитета и обращении в Объединенные нации в знак протеста против советского вторжения. </a:t>
            </a:r>
            <a:endParaRPr lang="ru-RU" sz="2400" dirty="0" smtClean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3714752"/>
            <a:ext cx="57150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Президиум ЦК КПСС начал готовить новое венгерское правительство; Первый секретарь Венгерской компартии Янош </a:t>
            </a:r>
            <a:r>
              <a:rPr lang="ru-RU" sz="2400" dirty="0" err="1" smtClean="0">
                <a:solidFill>
                  <a:schemeClr val="bg1"/>
                </a:solidFill>
              </a:rPr>
              <a:t>Кадар</a:t>
            </a:r>
            <a:r>
              <a:rPr lang="ru-RU" sz="2400" dirty="0" smtClean="0">
                <a:solidFill>
                  <a:schemeClr val="bg1"/>
                </a:solidFill>
              </a:rPr>
              <a:t> согласился на роль премьера будущего правительства. 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7170" name="Picture 2" descr="Янош Кадар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3143248"/>
            <a:ext cx="2500330" cy="31765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357166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3 ноября.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86182" y="357166"/>
            <a:ext cx="50006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Коалиционное </a:t>
            </a:r>
            <a:r>
              <a:rPr lang="ru-RU" sz="2400" dirty="0">
                <a:solidFill>
                  <a:schemeClr val="bg1"/>
                </a:solidFill>
              </a:rPr>
              <a:t>правительство во главе с </a:t>
            </a:r>
            <a:r>
              <a:rPr lang="ru-RU" sz="2400" dirty="0" err="1">
                <a:solidFill>
                  <a:schemeClr val="bg1"/>
                </a:solidFill>
              </a:rPr>
              <a:t>Имре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Надем</a:t>
            </a:r>
            <a:r>
              <a:rPr lang="ru-RU" sz="2400" dirty="0">
                <a:solidFill>
                  <a:schemeClr val="bg1"/>
                </a:solidFill>
              </a:rPr>
              <a:t>; в правительство также вошел беспартийный генерал Пал </a:t>
            </a:r>
            <a:r>
              <a:rPr lang="ru-RU" sz="2400" dirty="0" err="1">
                <a:solidFill>
                  <a:schemeClr val="bg1"/>
                </a:solidFill>
              </a:rPr>
              <a:t>Малетер</a:t>
            </a:r>
            <a:r>
              <a:rPr lang="ru-RU" sz="2400" dirty="0">
                <a:solidFill>
                  <a:schemeClr val="bg1"/>
                </a:solidFill>
              </a:rPr>
              <a:t>. </a:t>
            </a:r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dirty="0" smtClean="0">
                <a:solidFill>
                  <a:schemeClr val="bg1"/>
                </a:solidFill>
              </a:rPr>
              <a:t>Венгерская </a:t>
            </a:r>
            <a:r>
              <a:rPr lang="ru-RU" sz="2400" dirty="0">
                <a:solidFill>
                  <a:schemeClr val="bg1"/>
                </a:solidFill>
              </a:rPr>
              <a:t>военная делегация во главе с </a:t>
            </a:r>
            <a:r>
              <a:rPr lang="ru-RU" sz="2400" dirty="0" smtClean="0">
                <a:solidFill>
                  <a:schemeClr val="bg1"/>
                </a:solidFill>
              </a:rPr>
              <a:t>мин. </a:t>
            </a:r>
            <a:r>
              <a:rPr lang="ru-RU" sz="2400" dirty="0">
                <a:solidFill>
                  <a:schemeClr val="bg1"/>
                </a:solidFill>
              </a:rPr>
              <a:t>обороны Палом </a:t>
            </a:r>
            <a:r>
              <a:rPr lang="ru-RU" sz="2400" dirty="0" err="1">
                <a:solidFill>
                  <a:schemeClr val="bg1"/>
                </a:solidFill>
              </a:rPr>
              <a:t>Малетером</a:t>
            </a:r>
            <a:r>
              <a:rPr lang="ru-RU" sz="2400" dirty="0">
                <a:solidFill>
                  <a:schemeClr val="bg1"/>
                </a:solidFill>
              </a:rPr>
              <a:t> явилась для продолжения переговоров о выводе советских войск в штаб-квартиру, где была арестована председателем КГБ генералом Серовым. </a:t>
            </a:r>
          </a:p>
        </p:txBody>
      </p:sp>
      <p:pic>
        <p:nvPicPr>
          <p:cNvPr id="6" name="Рисунок 3" descr="Будапешт 56. Голова статуи Сталина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857232"/>
            <a:ext cx="3286148" cy="457203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14282" y="5857892"/>
            <a:ext cx="3429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Голова разрушенной статуи Сталина.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428604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4 ноября.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43372" y="-214338"/>
            <a:ext cx="4714908" cy="7755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2400" dirty="0">
                <a:solidFill>
                  <a:schemeClr val="bg1"/>
                </a:solidFill>
              </a:rPr>
              <a:t>4 ноября в 5 часов утра советская артиллерия обрушила огонь на венгерскую </a:t>
            </a:r>
            <a:r>
              <a:rPr lang="ru-RU" sz="2400" dirty="0" smtClean="0">
                <a:solidFill>
                  <a:schemeClr val="bg1"/>
                </a:solidFill>
              </a:rPr>
              <a:t>столицу </a:t>
            </a:r>
            <a:r>
              <a:rPr lang="ru-RU" sz="2400" dirty="0">
                <a:solidFill>
                  <a:schemeClr val="bg1"/>
                </a:solidFill>
              </a:rPr>
              <a:t>Три дня советские танки громили венгерскую столицу; вооруженное сопротивление в провинции продолжалось до 14 ноября. Приблизительно 25 тысяч венгров и 7 тысяч советских солдат было убито</a:t>
            </a:r>
            <a:r>
              <a:rPr lang="ru-RU" sz="2400" dirty="0" smtClean="0">
                <a:solidFill>
                  <a:schemeClr val="bg1"/>
                </a:solidFill>
              </a:rPr>
              <a:t>.</a:t>
            </a:r>
          </a:p>
          <a:p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>8 ноября 1956 года </a:t>
            </a:r>
            <a:r>
              <a:rPr lang="ru-RU" sz="2400" dirty="0" err="1" smtClean="0">
                <a:solidFill>
                  <a:schemeClr val="bg1"/>
                </a:solidFill>
              </a:rPr>
              <a:t>Я.Кадар</a:t>
            </a:r>
            <a:r>
              <a:rPr lang="ru-RU" sz="2400" dirty="0" smtClean="0">
                <a:solidFill>
                  <a:schemeClr val="bg1"/>
                </a:solidFill>
              </a:rPr>
              <a:t> в Будапеште в 5:05 утра объявил о переходе всей власти в стране к Революционному рабоче-крестьянскому правительству.</a:t>
            </a:r>
          </a:p>
          <a:p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38914" name="Picture 2" descr="https://upload.wikimedia.org/wikipedia/ru/thumb/a/af/%D0%A1%D0%BE%D0%B2%D0%B5%D1%82%D1%81%D0%BA%D0%B8%D0%B5_%D1%82%D0%B0%D0%BD%D0%BA%D0%B8_%D0%B2_%D0%91%D1%83%D0%B4%D0%B0%D0%BF%D0%B5%D1%88%D1%82%D0%B5_56.jpg/220px-%D0%A1%D0%BE%D0%B2%D0%B5%D1%82%D1%81%D0%BA%D0%B8%D0%B5_%D1%82%D0%B0%D0%BD%D0%BA%D0%B8_%D0%B2_%D0%91%D1%83%D0%B4%D0%B0%D0%BF%D0%B5%D1%88%D1%82%D0%B5_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928670"/>
            <a:ext cx="3286148" cy="450059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57158" y="5643578"/>
            <a:ext cx="3071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Советские танки покидают Будапешт.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714356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Потери сторон.</a:t>
            </a:r>
          </a:p>
          <a:p>
            <a:r>
              <a:rPr lang="ru-RU" dirty="0" smtClean="0">
                <a:latin typeface="Arial Black" pitchFamily="34" charset="0"/>
              </a:rPr>
              <a:t>(официальные данные)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00496" y="571480"/>
            <a:ext cx="492922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hlinkClick r:id="rId2" tooltip="Военные потери"/>
              </a:rPr>
              <a:t>Потери</a:t>
            </a:r>
            <a:r>
              <a:rPr lang="ru-RU" sz="2400" dirty="0">
                <a:solidFill>
                  <a:schemeClr val="bg1"/>
                </a:solidFill>
              </a:rPr>
              <a:t> </a:t>
            </a:r>
            <a:r>
              <a:rPr lang="ru-RU" sz="2400" dirty="0">
                <a:solidFill>
                  <a:schemeClr val="bg1"/>
                </a:solidFill>
                <a:hlinkClick r:id="rId3" tooltip="Советская Армия"/>
              </a:rPr>
              <a:t>Советской </a:t>
            </a:r>
            <a:r>
              <a:rPr lang="ru-RU" sz="2400" dirty="0" smtClean="0">
                <a:solidFill>
                  <a:schemeClr val="bg1"/>
                </a:solidFill>
                <a:hlinkClick r:id="rId3" tooltip="Советская Армия"/>
              </a:rPr>
              <a:t>Армии</a:t>
            </a:r>
            <a:r>
              <a:rPr lang="ru-RU" sz="2400" dirty="0" smtClean="0">
                <a:solidFill>
                  <a:schemeClr val="bg1"/>
                </a:solidFill>
              </a:rPr>
              <a:t>: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Убито - 669 чел.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Пропало без вести – 51 чел.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Ранено – 1540 чел.</a:t>
            </a:r>
          </a:p>
          <a:p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00496" y="2357430"/>
            <a:ext cx="47149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Венгерских граждан: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Погибло - 2652 чел.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Ранено – 19226чел. 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3857628"/>
            <a:ext cx="2857520" cy="646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Соотношение сил и последствия.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00496" y="3857628"/>
            <a:ext cx="48577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Силы сторон были неизвестны. Венгрию покинуло почти 200 тыс. человек, что составляло 2 % от численности населения страны</a:t>
            </a:r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678</TotalTime>
  <Words>548</Words>
  <Application>Microsoft Office PowerPoint</Application>
  <PresentationFormat>Экран (4:3)</PresentationFormat>
  <Paragraphs>147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Бумажная</vt:lpstr>
      <vt:lpstr>Венгерское восстание 1956 года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ДОМ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Венгерское восстание 1956 года</dc:title>
  <dc:creator>Гена</dc:creator>
  <cp:lastModifiedBy>Гена</cp:lastModifiedBy>
  <cp:revision>48</cp:revision>
  <dcterms:created xsi:type="dcterms:W3CDTF">2013-11-24T05:45:58Z</dcterms:created>
  <dcterms:modified xsi:type="dcterms:W3CDTF">2013-12-12T05:29:04Z</dcterms:modified>
</cp:coreProperties>
</file>