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313" r:id="rId2"/>
    <p:sldId id="352" r:id="rId3"/>
    <p:sldId id="283" r:id="rId4"/>
    <p:sldId id="334" r:id="rId5"/>
    <p:sldId id="325" r:id="rId6"/>
    <p:sldId id="347" r:id="rId7"/>
    <p:sldId id="332" r:id="rId8"/>
    <p:sldId id="326" r:id="rId9"/>
    <p:sldId id="331" r:id="rId10"/>
    <p:sldId id="295" r:id="rId11"/>
    <p:sldId id="328" r:id="rId12"/>
    <p:sldId id="344" r:id="rId13"/>
    <p:sldId id="281" r:id="rId14"/>
    <p:sldId id="330" r:id="rId15"/>
    <p:sldId id="301" r:id="rId16"/>
    <p:sldId id="300" r:id="rId17"/>
    <p:sldId id="340" r:id="rId18"/>
    <p:sldId id="321" r:id="rId19"/>
    <p:sldId id="320" r:id="rId20"/>
    <p:sldId id="319" r:id="rId21"/>
    <p:sldId id="292" r:id="rId22"/>
    <p:sldId id="286" r:id="rId23"/>
    <p:sldId id="336" r:id="rId24"/>
    <p:sldId id="339" r:id="rId25"/>
    <p:sldId id="338" r:id="rId26"/>
    <p:sldId id="318" r:id="rId27"/>
    <p:sldId id="317" r:id="rId28"/>
    <p:sldId id="342" r:id="rId29"/>
    <p:sldId id="323" r:id="rId30"/>
    <p:sldId id="324" r:id="rId31"/>
    <p:sldId id="341" r:id="rId32"/>
    <p:sldId id="309" r:id="rId3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309" autoAdjust="0"/>
  </p:normalViewPr>
  <p:slideViewPr>
    <p:cSldViewPr>
      <p:cViewPr varScale="1">
        <p:scale>
          <a:sx n="77" d="100"/>
          <a:sy n="77" d="100"/>
        </p:scale>
        <p:origin x="1794"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7C8410-1560-4685-B17F-22EBCC2F0180}" type="datetimeFigureOut">
              <a:rPr lang="ru-RU" smtClean="0"/>
              <a:pPr/>
              <a:t>21.10.2019</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AE5F63-6417-424E-AEB9-B012CFB463C4}" type="slidenum">
              <a:rPr lang="ru-RU" smtClean="0"/>
              <a:pPr/>
              <a:t>‹#›</a:t>
            </a:fld>
            <a:endParaRPr lang="ru-RU"/>
          </a:p>
        </p:txBody>
      </p:sp>
    </p:spTree>
    <p:extLst>
      <p:ext uri="{BB962C8B-B14F-4D97-AF65-F5344CB8AC3E}">
        <p14:creationId xmlns:p14="http://schemas.microsoft.com/office/powerpoint/2010/main" val="18040543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EAE5F63-6417-424E-AEB9-B012CFB463C4}" type="slidenum">
              <a:rPr lang="ru-RU" smtClean="0"/>
              <a:pPr/>
              <a:t>3</a:t>
            </a:fld>
            <a:endParaRPr lang="ru-RU"/>
          </a:p>
        </p:txBody>
      </p:sp>
    </p:spTree>
    <p:extLst>
      <p:ext uri="{BB962C8B-B14F-4D97-AF65-F5344CB8AC3E}">
        <p14:creationId xmlns:p14="http://schemas.microsoft.com/office/powerpoint/2010/main" val="17261618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EAE5F63-6417-424E-AEB9-B012CFB463C4}" type="slidenum">
              <a:rPr lang="ru-RU" smtClean="0"/>
              <a:pPr/>
              <a:t>20</a:t>
            </a:fld>
            <a:endParaRPr lang="ru-RU"/>
          </a:p>
        </p:txBody>
      </p:sp>
    </p:spTree>
    <p:extLst>
      <p:ext uri="{BB962C8B-B14F-4D97-AF65-F5344CB8AC3E}">
        <p14:creationId xmlns:p14="http://schemas.microsoft.com/office/powerpoint/2010/main" val="3696451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EAE5F63-6417-424E-AEB9-B012CFB463C4}" type="slidenum">
              <a:rPr lang="ru-RU" smtClean="0"/>
              <a:pPr/>
              <a:t>22</a:t>
            </a:fld>
            <a:endParaRPr lang="ru-RU"/>
          </a:p>
        </p:txBody>
      </p:sp>
    </p:spTree>
    <p:extLst>
      <p:ext uri="{BB962C8B-B14F-4D97-AF65-F5344CB8AC3E}">
        <p14:creationId xmlns:p14="http://schemas.microsoft.com/office/powerpoint/2010/main" val="37216279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EAE5F63-6417-424E-AEB9-B012CFB463C4}" type="slidenum">
              <a:rPr lang="ru-RU" smtClean="0"/>
              <a:pPr/>
              <a:t>23</a:t>
            </a:fld>
            <a:endParaRPr lang="ru-RU"/>
          </a:p>
        </p:txBody>
      </p:sp>
    </p:spTree>
    <p:extLst>
      <p:ext uri="{BB962C8B-B14F-4D97-AF65-F5344CB8AC3E}">
        <p14:creationId xmlns:p14="http://schemas.microsoft.com/office/powerpoint/2010/main" val="13720613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EAE5F63-6417-424E-AEB9-B012CFB463C4}" type="slidenum">
              <a:rPr lang="ru-RU" smtClean="0"/>
              <a:pPr/>
              <a:t>25</a:t>
            </a:fld>
            <a:endParaRPr lang="ru-RU"/>
          </a:p>
        </p:txBody>
      </p:sp>
    </p:spTree>
    <p:extLst>
      <p:ext uri="{BB962C8B-B14F-4D97-AF65-F5344CB8AC3E}">
        <p14:creationId xmlns:p14="http://schemas.microsoft.com/office/powerpoint/2010/main" val="37356572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EAE5F63-6417-424E-AEB9-B012CFB463C4}" type="slidenum">
              <a:rPr lang="ru-RU" smtClean="0"/>
              <a:pPr/>
              <a:t>26</a:t>
            </a:fld>
            <a:endParaRPr lang="ru-RU"/>
          </a:p>
        </p:txBody>
      </p:sp>
    </p:spTree>
    <p:extLst>
      <p:ext uri="{BB962C8B-B14F-4D97-AF65-F5344CB8AC3E}">
        <p14:creationId xmlns:p14="http://schemas.microsoft.com/office/powerpoint/2010/main" val="16431807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EAE5F63-6417-424E-AEB9-B012CFB463C4}" type="slidenum">
              <a:rPr lang="ru-RU" smtClean="0"/>
              <a:pPr/>
              <a:t>27</a:t>
            </a:fld>
            <a:endParaRPr lang="ru-RU"/>
          </a:p>
        </p:txBody>
      </p:sp>
    </p:spTree>
    <p:extLst>
      <p:ext uri="{BB962C8B-B14F-4D97-AF65-F5344CB8AC3E}">
        <p14:creationId xmlns:p14="http://schemas.microsoft.com/office/powerpoint/2010/main" val="38038954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EAE5F63-6417-424E-AEB9-B012CFB463C4}" type="slidenum">
              <a:rPr lang="ru-RU" smtClean="0"/>
              <a:pPr/>
              <a:t>28</a:t>
            </a:fld>
            <a:endParaRPr lang="ru-RU"/>
          </a:p>
        </p:txBody>
      </p:sp>
    </p:spTree>
    <p:extLst>
      <p:ext uri="{BB962C8B-B14F-4D97-AF65-F5344CB8AC3E}">
        <p14:creationId xmlns:p14="http://schemas.microsoft.com/office/powerpoint/2010/main" val="41209848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EAE5F63-6417-424E-AEB9-B012CFB463C4}" type="slidenum">
              <a:rPr lang="ru-RU" smtClean="0"/>
              <a:pPr/>
              <a:t>29</a:t>
            </a:fld>
            <a:endParaRPr lang="ru-RU"/>
          </a:p>
        </p:txBody>
      </p:sp>
    </p:spTree>
    <p:extLst>
      <p:ext uri="{BB962C8B-B14F-4D97-AF65-F5344CB8AC3E}">
        <p14:creationId xmlns:p14="http://schemas.microsoft.com/office/powerpoint/2010/main" val="1104510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EAE5F63-6417-424E-AEB9-B012CFB463C4}" type="slidenum">
              <a:rPr lang="ru-RU" smtClean="0"/>
              <a:pPr/>
              <a:t>31</a:t>
            </a:fld>
            <a:endParaRPr lang="ru-RU"/>
          </a:p>
        </p:txBody>
      </p:sp>
    </p:spTree>
    <p:extLst>
      <p:ext uri="{BB962C8B-B14F-4D97-AF65-F5344CB8AC3E}">
        <p14:creationId xmlns:p14="http://schemas.microsoft.com/office/powerpoint/2010/main" val="14335479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EAE5F63-6417-424E-AEB9-B012CFB463C4}" type="slidenum">
              <a:rPr lang="ru-RU" smtClean="0"/>
              <a:pPr/>
              <a:t>32</a:t>
            </a:fld>
            <a:endParaRPr lang="ru-RU"/>
          </a:p>
        </p:txBody>
      </p:sp>
    </p:spTree>
    <p:extLst>
      <p:ext uri="{BB962C8B-B14F-4D97-AF65-F5344CB8AC3E}">
        <p14:creationId xmlns:p14="http://schemas.microsoft.com/office/powerpoint/2010/main" val="33566764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EAE5F63-6417-424E-AEB9-B012CFB463C4}" type="slidenum">
              <a:rPr lang="ru-RU" smtClean="0"/>
              <a:pPr/>
              <a:t>4</a:t>
            </a:fld>
            <a:endParaRPr lang="ru-RU"/>
          </a:p>
        </p:txBody>
      </p:sp>
    </p:spTree>
    <p:extLst>
      <p:ext uri="{BB962C8B-B14F-4D97-AF65-F5344CB8AC3E}">
        <p14:creationId xmlns:p14="http://schemas.microsoft.com/office/powerpoint/2010/main" val="21729573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EAE5F63-6417-424E-AEB9-B012CFB463C4}" type="slidenum">
              <a:rPr lang="ru-RU" smtClean="0"/>
              <a:pPr/>
              <a:t>6</a:t>
            </a:fld>
            <a:endParaRPr lang="ru-RU"/>
          </a:p>
        </p:txBody>
      </p:sp>
    </p:spTree>
    <p:extLst>
      <p:ext uri="{BB962C8B-B14F-4D97-AF65-F5344CB8AC3E}">
        <p14:creationId xmlns:p14="http://schemas.microsoft.com/office/powerpoint/2010/main" val="25520366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EAE5F63-6417-424E-AEB9-B012CFB463C4}" type="slidenum">
              <a:rPr lang="ru-RU" smtClean="0"/>
              <a:pPr/>
              <a:t>7</a:t>
            </a:fld>
            <a:endParaRPr lang="ru-RU"/>
          </a:p>
        </p:txBody>
      </p:sp>
    </p:spTree>
    <p:extLst>
      <p:ext uri="{BB962C8B-B14F-4D97-AF65-F5344CB8AC3E}">
        <p14:creationId xmlns:p14="http://schemas.microsoft.com/office/powerpoint/2010/main" val="14081077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EAE5F63-6417-424E-AEB9-B012CFB463C4}" type="slidenum">
              <a:rPr lang="ru-RU" smtClean="0"/>
              <a:pPr/>
              <a:t>10</a:t>
            </a:fld>
            <a:endParaRPr lang="ru-RU"/>
          </a:p>
        </p:txBody>
      </p:sp>
    </p:spTree>
    <p:extLst>
      <p:ext uri="{BB962C8B-B14F-4D97-AF65-F5344CB8AC3E}">
        <p14:creationId xmlns:p14="http://schemas.microsoft.com/office/powerpoint/2010/main" val="6392255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EAE5F63-6417-424E-AEB9-B012CFB463C4}" type="slidenum">
              <a:rPr lang="ru-RU" smtClean="0"/>
              <a:pPr/>
              <a:t>11</a:t>
            </a:fld>
            <a:endParaRPr lang="ru-RU"/>
          </a:p>
        </p:txBody>
      </p:sp>
    </p:spTree>
    <p:extLst>
      <p:ext uri="{BB962C8B-B14F-4D97-AF65-F5344CB8AC3E}">
        <p14:creationId xmlns:p14="http://schemas.microsoft.com/office/powerpoint/2010/main" val="14350262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EAE5F63-6417-424E-AEB9-B012CFB463C4}" type="slidenum">
              <a:rPr lang="ru-RU" smtClean="0"/>
              <a:pPr/>
              <a:t>12</a:t>
            </a:fld>
            <a:endParaRPr lang="ru-RU"/>
          </a:p>
        </p:txBody>
      </p:sp>
    </p:spTree>
    <p:extLst>
      <p:ext uri="{BB962C8B-B14F-4D97-AF65-F5344CB8AC3E}">
        <p14:creationId xmlns:p14="http://schemas.microsoft.com/office/powerpoint/2010/main" val="30136204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EAE5F63-6417-424E-AEB9-B012CFB463C4}" type="slidenum">
              <a:rPr lang="ru-RU" smtClean="0"/>
              <a:pPr/>
              <a:t>13</a:t>
            </a:fld>
            <a:endParaRPr lang="ru-RU"/>
          </a:p>
        </p:txBody>
      </p:sp>
    </p:spTree>
    <p:extLst>
      <p:ext uri="{BB962C8B-B14F-4D97-AF65-F5344CB8AC3E}">
        <p14:creationId xmlns:p14="http://schemas.microsoft.com/office/powerpoint/2010/main" val="42163798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EAE5F63-6417-424E-AEB9-B012CFB463C4}" type="slidenum">
              <a:rPr lang="ru-RU" smtClean="0"/>
              <a:pPr/>
              <a:t>17</a:t>
            </a:fld>
            <a:endParaRPr lang="ru-RU"/>
          </a:p>
        </p:txBody>
      </p:sp>
    </p:spTree>
    <p:extLst>
      <p:ext uri="{BB962C8B-B14F-4D97-AF65-F5344CB8AC3E}">
        <p14:creationId xmlns:p14="http://schemas.microsoft.com/office/powerpoint/2010/main" val="26570049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21.10.2019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21.10.2019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21.10.2019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21.10.2019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21.10.2019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21.10.2019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21.10.2019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21.10.2019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21.10.2019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21.10.2019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21.10.2019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21.10.2019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forum-spb.name/vbimghost.php?do=displayimg&amp;imgid=639" TargetMode="External"/><Relationship Id="rId5" Type="http://schemas.openxmlformats.org/officeDocument/2006/relationships/image" Target="../media/image13.jpeg"/><Relationship Id="rId4" Type="http://schemas.openxmlformats.org/officeDocument/2006/relationships/hyperlink" Target="http://forum-spb.name/vbimghost.php?do=displayimg&amp;imgid=642"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7.jp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hyperlink" Target="https://images.aif.ru/007/739/0cc57be787c002bd8f82134e14dad746.jpg"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36.jpeg"/><Relationship Id="rId4" Type="http://schemas.openxmlformats.org/officeDocument/2006/relationships/image" Target="../media/image35.jpeg"/></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hyperlink" Target="http://forum-spb.name/vbimghost.php?do=displayimg&amp;imgid=552" TargetMode="Externa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39.jpeg"/><Relationship Id="rId4" Type="http://schemas.openxmlformats.org/officeDocument/2006/relationships/hyperlink" Target="http://forum-spb.name/vbimghost.php?do=displayimg&amp;imgid=554"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2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44.jpg"/></Relationships>
</file>

<file path=ppt/slides/_rels/slide2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48.jpg"/></Relationships>
</file>

<file path=ppt/slides/_rels/slide32.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forum-spb.name/vbimghost.php?do=displayimg&amp;imgid=632" TargetMode="External"/><Relationship Id="rId1" Type="http://schemas.openxmlformats.org/officeDocument/2006/relationships/slideLayout" Target="../slideLayouts/slideLayout4.xml"/><Relationship Id="rId5" Type="http://schemas.openxmlformats.org/officeDocument/2006/relationships/image" Target="../media/image9.jpeg"/><Relationship Id="rId4" Type="http://schemas.openxmlformats.org/officeDocument/2006/relationships/hyperlink" Target="http://forum-spb.name/vbimghost.php?do=displayimg&amp;imgid=633"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forum-spb.name/vbimghost.php?do=displayimg&amp;imgid=635" TargetMode="External"/><Relationship Id="rId1" Type="http://schemas.openxmlformats.org/officeDocument/2006/relationships/slideLayout" Target="../slideLayouts/slideLayout8.xml"/><Relationship Id="rId5" Type="http://schemas.openxmlformats.org/officeDocument/2006/relationships/image" Target="../media/image11.jpeg"/><Relationship Id="rId4" Type="http://schemas.openxmlformats.org/officeDocument/2006/relationships/hyperlink" Target="http://forum-spb.name/vbimghost.php?do=displayimg&amp;imgid=638"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dirty="0" smtClean="0"/>
              <a:t/>
            </a:r>
            <a:br>
              <a:rPr lang="ru-RU" dirty="0" smtClean="0"/>
            </a:br>
            <a:r>
              <a:rPr lang="ru-RU" sz="6000" b="1" dirty="0" smtClean="0">
                <a:solidFill>
                  <a:srgbClr val="FF0000"/>
                </a:solidFill>
                <a:latin typeface="Times New Roman" panose="02020603050405020304" pitchFamily="18" charset="0"/>
                <a:cs typeface="Times New Roman" panose="02020603050405020304" pitchFamily="18" charset="0"/>
              </a:rPr>
              <a:t>«Дорога жизни»</a:t>
            </a:r>
            <a:endParaRPr lang="ru-RU" sz="6000" b="1" dirty="0">
              <a:solidFill>
                <a:srgbClr val="FF0000"/>
              </a:solidFill>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p:txBody>
          <a:bodyPr>
            <a:normAutofit/>
          </a:bodyPr>
          <a:lstStyle/>
          <a:p>
            <a:pPr algn="r"/>
            <a:r>
              <a:rPr lang="ru-RU" sz="1600" dirty="0" smtClean="0">
                <a:solidFill>
                  <a:schemeClr val="tx1"/>
                </a:solidFill>
                <a:latin typeface="Times New Roman" panose="02020603050405020304" pitchFamily="18" charset="0"/>
                <a:cs typeface="Times New Roman" panose="02020603050405020304" pitchFamily="18" charset="0"/>
              </a:rPr>
              <a:t>Выполнила: Фомина С. А.,</a:t>
            </a:r>
          </a:p>
          <a:p>
            <a:pPr algn="r"/>
            <a:r>
              <a:rPr lang="ru-RU" sz="1600" dirty="0" smtClean="0">
                <a:solidFill>
                  <a:schemeClr val="tx1"/>
                </a:solidFill>
                <a:latin typeface="Times New Roman" panose="02020603050405020304" pitchFamily="18" charset="0"/>
                <a:cs typeface="Times New Roman" panose="02020603050405020304" pitchFamily="18" charset="0"/>
              </a:rPr>
              <a:t>учитель математики, МБОУ «ЦО с. </a:t>
            </a:r>
            <a:r>
              <a:rPr lang="ru-RU" sz="1600" dirty="0" err="1" smtClean="0">
                <a:solidFill>
                  <a:schemeClr val="tx1"/>
                </a:solidFill>
                <a:latin typeface="Times New Roman" panose="02020603050405020304" pitchFamily="18" charset="0"/>
                <a:cs typeface="Times New Roman" panose="02020603050405020304" pitchFamily="18" charset="0"/>
              </a:rPr>
              <a:t>Нешкан</a:t>
            </a:r>
            <a:r>
              <a:rPr lang="ru-RU" sz="1600" dirty="0" smtClean="0">
                <a:solidFill>
                  <a:schemeClr val="tx1"/>
                </a:solidFill>
                <a:latin typeface="Times New Roman" panose="02020603050405020304" pitchFamily="18" charset="0"/>
                <a:cs typeface="Times New Roman" panose="02020603050405020304" pitchFamily="18" charset="0"/>
              </a:rPr>
              <a:t>»</a:t>
            </a:r>
            <a:endParaRPr lang="ru-RU" sz="16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431266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1800" dirty="0">
                <a:latin typeface="Times New Roman" panose="02020603050405020304" pitchFamily="18" charset="0"/>
                <a:cs typeface="Times New Roman" panose="02020603050405020304" pitchFamily="18" charset="0"/>
              </a:rPr>
              <a:t>Мемориал кораблям Дороги </a:t>
            </a:r>
            <a:r>
              <a:rPr lang="ru-RU" sz="1800" dirty="0" smtClean="0">
                <a:latin typeface="Times New Roman" panose="02020603050405020304" pitchFamily="18" charset="0"/>
                <a:cs typeface="Times New Roman" panose="02020603050405020304" pitchFamily="18" charset="0"/>
              </a:rPr>
              <a:t>жизни установлен  у </a:t>
            </a:r>
            <a:r>
              <a:rPr lang="ru-RU" sz="1800" dirty="0">
                <a:latin typeface="Times New Roman" panose="02020603050405020304" pitchFamily="18" charset="0"/>
                <a:cs typeface="Times New Roman" panose="02020603050405020304" pitchFamily="18" charset="0"/>
              </a:rPr>
              <a:t>здания вокзала железнодорожной станции "Ладожское озеро". </a:t>
            </a:r>
            <a:br>
              <a:rPr lang="ru-RU" sz="1800" dirty="0">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cs typeface="Times New Roman" panose="02020603050405020304" pitchFamily="18" charset="0"/>
              </a:rPr>
              <a:t>в </a:t>
            </a:r>
            <a:r>
              <a:rPr lang="ru-RU" sz="1800" dirty="0">
                <a:latin typeface="Times New Roman" panose="02020603050405020304" pitchFamily="18" charset="0"/>
                <a:cs typeface="Times New Roman" panose="02020603050405020304" pitchFamily="18" charset="0"/>
              </a:rPr>
              <a:t>память о подвигах моряков Балтийского </a:t>
            </a:r>
            <a:r>
              <a:rPr lang="ru-RU" sz="1800" dirty="0" smtClean="0">
                <a:latin typeface="Times New Roman" panose="02020603050405020304" pitchFamily="18" charset="0"/>
                <a:cs typeface="Times New Roman" panose="02020603050405020304" pitchFamily="18" charset="0"/>
              </a:rPr>
              <a:t>флота. </a:t>
            </a:r>
            <a:endParaRPr lang="ru-RU" sz="1800" dirty="0">
              <a:latin typeface="Times New Roman" panose="02020603050405020304" pitchFamily="18" charset="0"/>
              <a:cs typeface="Times New Roman" panose="02020603050405020304" pitchFamily="18" charset="0"/>
            </a:endParaRPr>
          </a:p>
        </p:txBody>
      </p:sp>
      <p:pic>
        <p:nvPicPr>
          <p:cNvPr id="11266" name="Picture 2" descr="C:\Users\Сергей\Desktop\Ленинград дорога жизни\Фото0151.jpg"/>
          <p:cNvPicPr>
            <a:picLocks noGrp="1" noChangeAspect="1" noChangeArrowheads="1"/>
          </p:cNvPicPr>
          <p:nvPr>
            <p:ph idx="1"/>
          </p:nvPr>
        </p:nvPicPr>
        <p:blipFill>
          <a:blip r:embed="rId3" cstate="print"/>
          <a:srcRect/>
          <a:stretch>
            <a:fillRect/>
          </a:stretch>
        </p:blipFill>
        <p:spPr bwMode="auto">
          <a:xfrm>
            <a:off x="5148064" y="1447329"/>
            <a:ext cx="3384376" cy="4285927"/>
          </a:xfrm>
          <a:prstGeom prst="rect">
            <a:avLst/>
          </a:prstGeom>
          <a:noFill/>
        </p:spPr>
      </p:pic>
      <p:pic>
        <p:nvPicPr>
          <p:cNvPr id="5" name="Рисунок 4" descr="http://forum-spb.name/imagehosting/2013/08/15/224520cb8dc7c7a2.jpg">
            <a:hlinkClick r:id="rId4" tgtFrame="&quot;_blank&quot;"/>
          </p:cNvPr>
          <p:cNvPicPr/>
          <p:nvPr/>
        </p:nvPicPr>
        <p:blipFill>
          <a:blip r:embed="rId5"/>
          <a:srcRect/>
          <a:stretch>
            <a:fillRect/>
          </a:stretch>
        </p:blipFill>
        <p:spPr bwMode="auto">
          <a:xfrm>
            <a:off x="6372200" y="4823007"/>
            <a:ext cx="2520280" cy="1820498"/>
          </a:xfrm>
          <a:prstGeom prst="rect">
            <a:avLst/>
          </a:prstGeom>
          <a:noFill/>
          <a:ln w="9525">
            <a:noFill/>
            <a:miter lim="800000"/>
            <a:headEnd/>
            <a:tailEnd/>
          </a:ln>
        </p:spPr>
      </p:pic>
      <p:pic>
        <p:nvPicPr>
          <p:cNvPr id="6" name="Рисунок 5" descr="http://forum-spb.name/imagehosting/2013/08/14/224520b9540c353a.jpg">
            <a:hlinkClick r:id="rId6" tgtFrame="&quot;_blank&quot;"/>
          </p:cNvPr>
          <p:cNvPicPr/>
          <p:nvPr/>
        </p:nvPicPr>
        <p:blipFill>
          <a:blip r:embed="rId7"/>
          <a:srcRect/>
          <a:stretch>
            <a:fillRect/>
          </a:stretch>
        </p:blipFill>
        <p:spPr bwMode="auto">
          <a:xfrm>
            <a:off x="323528" y="1447329"/>
            <a:ext cx="4608512" cy="4285927"/>
          </a:xfrm>
          <a:prstGeom prst="rect">
            <a:avLst/>
          </a:prstGeom>
          <a:noFill/>
          <a:ln w="9525">
            <a:noFill/>
            <a:miter lim="800000"/>
            <a:headEnd/>
            <a:tailEnd/>
          </a:ln>
        </p:spPr>
      </p:pic>
      <p:sp>
        <p:nvSpPr>
          <p:cNvPr id="3" name="Прямоугольник 2"/>
          <p:cNvSpPr/>
          <p:nvPr/>
        </p:nvSpPr>
        <p:spPr>
          <a:xfrm rot="10800000" flipV="1">
            <a:off x="179512" y="5961171"/>
            <a:ext cx="6192688" cy="773032"/>
          </a:xfrm>
          <a:prstGeom prst="rect">
            <a:avLst/>
          </a:prstGeom>
        </p:spPr>
        <p:txBody>
          <a:bodyPr wrap="square">
            <a:spAutoFit/>
          </a:bodyPr>
          <a:lstStyle/>
          <a:p>
            <a:pPr algn="ctr">
              <a:lnSpc>
                <a:spcPct val="107000"/>
              </a:lnSpc>
              <a:spcAft>
                <a:spcPts val="800"/>
              </a:spcAft>
            </a:pPr>
            <a:r>
              <a:rPr lang="ru-RU"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Здание вокзала железнодорожной станции </a:t>
            </a:r>
            <a:endParaRPr lang="ru-RU"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7000"/>
              </a:lnSpc>
              <a:spcAft>
                <a:spcPts val="800"/>
              </a:spcAft>
            </a:pPr>
            <a:r>
              <a:rPr lang="ru-RU"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r>
              <a:rPr lang="ru-RU"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Ладожское озеро</a:t>
            </a:r>
            <a:r>
              <a:rPr lang="ru-RU"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800" dirty="0">
                <a:latin typeface="Times New Roman" panose="02020603050405020304" pitchFamily="18" charset="0"/>
                <a:cs typeface="Times New Roman" panose="02020603050405020304" pitchFamily="18" charset="0"/>
              </a:rPr>
              <a:t>В наше время при пролете над территорией, по которой пролегала Дорога Жизни, в глубине вод можно видеть большое количество темных пятен. Это фрагменты затонувших автомашин, подбитых вражеской артиллерией.</a:t>
            </a:r>
          </a:p>
        </p:txBody>
      </p:sp>
      <p:pic>
        <p:nvPicPr>
          <p:cNvPr id="6" name="Объект 5"/>
          <p:cNvPicPr>
            <a:picLocks noGrp="1"/>
          </p:cNvPicPr>
          <p:nvPr>
            <p:ph sz="half" idx="1"/>
          </p:nvPr>
        </p:nvPicPr>
        <p:blipFill>
          <a:blip r:embed="rId3"/>
          <a:stretch>
            <a:fillRect/>
          </a:stretch>
        </p:blipFill>
        <p:spPr>
          <a:xfrm>
            <a:off x="609600" y="3789041"/>
            <a:ext cx="4038600" cy="2592288"/>
          </a:xfrm>
          <a:prstGeom prst="rect">
            <a:avLst/>
          </a:prstGeom>
        </p:spPr>
      </p:pic>
      <p:pic>
        <p:nvPicPr>
          <p:cNvPr id="9" name="Рисунок 8"/>
          <p:cNvPicPr/>
          <p:nvPr/>
        </p:nvPicPr>
        <p:blipFill>
          <a:blip r:embed="rId4"/>
          <a:stretch>
            <a:fillRect/>
          </a:stretch>
        </p:blipFill>
        <p:spPr>
          <a:xfrm>
            <a:off x="594525" y="1417638"/>
            <a:ext cx="4038600" cy="2371402"/>
          </a:xfrm>
          <a:prstGeom prst="rect">
            <a:avLst/>
          </a:prstGeom>
        </p:spPr>
      </p:pic>
      <p:pic>
        <p:nvPicPr>
          <p:cNvPr id="3" name="Рисунок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04215" y="1394085"/>
            <a:ext cx="3657600" cy="4876800"/>
          </a:xfrm>
          <a:prstGeom prst="rect">
            <a:avLst/>
          </a:prstGeom>
        </p:spPr>
      </p:pic>
      <p:sp>
        <p:nvSpPr>
          <p:cNvPr id="4" name="Объект 3"/>
          <p:cNvSpPr>
            <a:spLocks noGrp="1"/>
          </p:cNvSpPr>
          <p:nvPr>
            <p:ph sz="half" idx="2"/>
          </p:nvPr>
        </p:nvSpPr>
        <p:spPr/>
        <p:txBody>
          <a:bodyPr/>
          <a:lstStyle/>
          <a:p>
            <a:endParaRPr lang="ru-RU" dirty="0"/>
          </a:p>
        </p:txBody>
      </p:sp>
    </p:spTree>
    <p:extLst>
      <p:ext uri="{BB962C8B-B14F-4D97-AF65-F5344CB8AC3E}">
        <p14:creationId xmlns:p14="http://schemas.microsoft.com/office/powerpoint/2010/main" val="29195559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0926" y="116632"/>
            <a:ext cx="8229600" cy="961971"/>
          </a:xfrm>
        </p:spPr>
        <p:txBody>
          <a:bodyPr>
            <a:normAutofit fontScale="90000"/>
          </a:bodyPr>
          <a:lstStyle/>
          <a:p>
            <a:pPr fontAlgn="base"/>
            <a:r>
              <a:rPr lang="ru-RU" sz="1300" dirty="0" smtClean="0"/>
              <a:t/>
            </a:r>
            <a:br>
              <a:rPr lang="ru-RU" sz="1300" dirty="0" smtClean="0"/>
            </a:br>
            <a:r>
              <a:rPr lang="ru-RU" sz="1300" dirty="0"/>
              <a:t/>
            </a:r>
            <a:br>
              <a:rPr lang="ru-RU" sz="1300" dirty="0"/>
            </a:br>
            <a:r>
              <a:rPr lang="ru-RU" sz="1800" dirty="0" smtClean="0">
                <a:latin typeface="Times New Roman" panose="02020603050405020304" pitchFamily="18" charset="0"/>
                <a:cs typeface="Times New Roman" panose="02020603050405020304" pitchFamily="18" charset="0"/>
              </a:rPr>
              <a:t/>
            </a:r>
            <a:br>
              <a:rPr lang="ru-RU" sz="1800" dirty="0" smtClean="0">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cs typeface="Times New Roman" panose="02020603050405020304" pitchFamily="18" charset="0"/>
              </a:rPr>
              <a:t/>
            </a:r>
            <a:br>
              <a:rPr lang="ru-RU" sz="1800" dirty="0" smtClean="0">
                <a:latin typeface="Times New Roman" panose="02020603050405020304" pitchFamily="18" charset="0"/>
                <a:cs typeface="Times New Roman" panose="02020603050405020304" pitchFamily="18" charset="0"/>
              </a:rPr>
            </a:br>
            <a:r>
              <a:rPr lang="ru-RU" sz="2000" i="1" dirty="0" smtClean="0">
                <a:latin typeface="Times New Roman" panose="02020603050405020304" pitchFamily="18" charset="0"/>
                <a:cs typeface="Times New Roman" panose="02020603050405020304" pitchFamily="18" charset="0"/>
              </a:rPr>
              <a:t>Из воспоминаний  Ивана Шульги </a:t>
            </a:r>
            <a:r>
              <a:rPr lang="ru-RU" sz="2000" i="1" dirty="0">
                <a:latin typeface="Times New Roman" panose="02020603050405020304" pitchFamily="18" charset="0"/>
                <a:cs typeface="Times New Roman" panose="02020603050405020304" pitchFamily="18" charset="0"/>
              </a:rPr>
              <a:t>- </a:t>
            </a:r>
            <a:r>
              <a:rPr lang="ru-RU" sz="2000" i="1" dirty="0" smtClean="0">
                <a:latin typeface="Times New Roman" panose="02020603050405020304" pitchFamily="18" charset="0"/>
                <a:cs typeface="Times New Roman" panose="02020603050405020304" pitchFamily="18" charset="0"/>
              </a:rPr>
              <a:t>участника </a:t>
            </a:r>
            <a:r>
              <a:rPr lang="ru-RU" sz="2000" i="1" dirty="0">
                <a:latin typeface="Times New Roman" panose="02020603050405020304" pitchFamily="18" charset="0"/>
                <a:cs typeface="Times New Roman" panose="02020603050405020304" pitchFamily="18" charset="0"/>
              </a:rPr>
              <a:t>двух войн, финской и Великой Отечественной</a:t>
            </a:r>
            <a:r>
              <a:rPr lang="ru-RU" sz="2000" i="1" dirty="0" smtClean="0">
                <a:latin typeface="Times New Roman" panose="02020603050405020304" pitchFamily="18" charset="0"/>
                <a:cs typeface="Times New Roman" panose="02020603050405020304" pitchFamily="18" charset="0"/>
              </a:rPr>
              <a:t>.</a:t>
            </a:r>
            <a:r>
              <a:rPr lang="ru-RU" sz="2000" i="1" dirty="0">
                <a:latin typeface="Times New Roman" panose="02020603050405020304" pitchFamily="18" charset="0"/>
                <a:cs typeface="Times New Roman" panose="02020603050405020304" pitchFamily="18" charset="0"/>
              </a:rPr>
              <a:t> </a:t>
            </a:r>
            <a:r>
              <a:rPr lang="ru-RU" sz="2000" i="1" dirty="0" smtClean="0">
                <a:latin typeface="Times New Roman" panose="02020603050405020304" pitchFamily="18" charset="0"/>
                <a:cs typeface="Times New Roman" panose="02020603050405020304" pitchFamily="18" charset="0"/>
              </a:rPr>
              <a:t>Награждён </a:t>
            </a:r>
            <a:r>
              <a:rPr lang="ru-RU" sz="2000" i="1" dirty="0">
                <a:latin typeface="Times New Roman" panose="02020603050405020304" pitchFamily="18" charset="0"/>
                <a:cs typeface="Times New Roman" panose="02020603050405020304" pitchFamily="18" charset="0"/>
              </a:rPr>
              <a:t>медалью «За оборону Ленинграда</a:t>
            </a:r>
            <a:r>
              <a:rPr lang="ru-RU" sz="2000" i="1" dirty="0" smtClean="0">
                <a:latin typeface="Times New Roman" panose="02020603050405020304" pitchFamily="18" charset="0"/>
                <a:cs typeface="Times New Roman" panose="02020603050405020304" pitchFamily="18" charset="0"/>
              </a:rPr>
              <a:t>».</a:t>
            </a:r>
            <a:r>
              <a:rPr lang="ru-RU" sz="1800" dirty="0" smtClean="0">
                <a:latin typeface="Times New Roman" panose="02020603050405020304" pitchFamily="18" charset="0"/>
                <a:cs typeface="Times New Roman" panose="02020603050405020304" pitchFamily="18" charset="0"/>
              </a:rPr>
              <a:t/>
            </a:r>
            <a:br>
              <a:rPr lang="ru-RU" sz="1800" dirty="0" smtClean="0">
                <a:latin typeface="Times New Roman" panose="02020603050405020304" pitchFamily="18" charset="0"/>
                <a:cs typeface="Times New Roman" panose="02020603050405020304" pitchFamily="18" charset="0"/>
              </a:rPr>
            </a:br>
            <a:r>
              <a:rPr lang="ru-RU" dirty="0"/>
              <a:t/>
            </a:r>
            <a:br>
              <a:rPr lang="ru-RU" dirty="0"/>
            </a:br>
            <a:endParaRPr lang="ru-RU" dirty="0"/>
          </a:p>
        </p:txBody>
      </p:sp>
      <p:sp>
        <p:nvSpPr>
          <p:cNvPr id="4" name="Объект 3"/>
          <p:cNvSpPr>
            <a:spLocks noGrp="1"/>
          </p:cNvSpPr>
          <p:nvPr>
            <p:ph sz="half" idx="2"/>
          </p:nvPr>
        </p:nvSpPr>
        <p:spPr>
          <a:xfrm>
            <a:off x="4648200" y="1078604"/>
            <a:ext cx="4038600" cy="5488858"/>
          </a:xfrm>
        </p:spPr>
        <p:txBody>
          <a:bodyPr>
            <a:normAutofit fontScale="47500" lnSpcReduction="20000"/>
          </a:bodyPr>
          <a:lstStyle/>
          <a:p>
            <a:pPr algn="ctr" fontAlgn="t">
              <a:buFontTx/>
              <a:buChar char="-"/>
            </a:pPr>
            <a:r>
              <a:rPr lang="ru-RU" sz="3400" dirty="0" smtClean="0">
                <a:latin typeface="Times New Roman" panose="02020603050405020304" pitchFamily="18" charset="0"/>
                <a:cs typeface="Times New Roman" panose="02020603050405020304" pitchFamily="18" charset="0"/>
              </a:rPr>
              <a:t>Если </a:t>
            </a:r>
            <a:r>
              <a:rPr lang="ru-RU" sz="3400" dirty="0">
                <a:latin typeface="Times New Roman" panose="02020603050405020304" pitchFamily="18" charset="0"/>
                <a:cs typeface="Times New Roman" panose="02020603050405020304" pitchFamily="18" charset="0"/>
              </a:rPr>
              <a:t>рядом тонет машина с людьми, ты не должен останавливаться, иначе погибнешь сам, - рассказывает о тех грозных днях ветеран. - Я старался двигаться чуть подальше от колонны, так меньше риск попасть под налёт. За один раз по правилам можно было перевезти 20 маленьких детей или 16 взрослых. Но набивался полный кузов</a:t>
            </a:r>
            <a:r>
              <a:rPr lang="ru-RU" sz="3400" dirty="0" smtClean="0">
                <a:latin typeface="Times New Roman" panose="02020603050405020304" pitchFamily="18" charset="0"/>
                <a:cs typeface="Times New Roman" panose="02020603050405020304" pitchFamily="18" charset="0"/>
              </a:rPr>
              <a:t>…</a:t>
            </a:r>
          </a:p>
          <a:p>
            <a:pPr algn="ctr" fontAlgn="t">
              <a:buFontTx/>
              <a:buChar char="-"/>
            </a:pPr>
            <a:r>
              <a:rPr lang="ru-RU" sz="3400" dirty="0" smtClean="0">
                <a:latin typeface="Times New Roman" panose="02020603050405020304" pitchFamily="18" charset="0"/>
                <a:cs typeface="Times New Roman" panose="02020603050405020304" pitchFamily="18" charset="0"/>
              </a:rPr>
              <a:t> </a:t>
            </a:r>
            <a:r>
              <a:rPr lang="ru-RU" sz="3400" dirty="0">
                <a:latin typeface="Times New Roman" panose="02020603050405020304" pitchFamily="18" charset="0"/>
                <a:cs typeface="Times New Roman" panose="02020603050405020304" pitchFamily="18" charset="0"/>
              </a:rPr>
              <a:t>Едешь и смотришь: только что была машина - и уже её нет, ушла под лёд. Однажды в воронку от снаряда попало колесо и моей полуторки. Хорошо, что на помощь пришли другие водители. </a:t>
            </a:r>
          </a:p>
          <a:p>
            <a:pPr algn="ctr" fontAlgn="t">
              <a:buFontTx/>
              <a:buChar char="-"/>
            </a:pPr>
            <a:r>
              <a:rPr lang="ru-RU" sz="3400" dirty="0" smtClean="0">
                <a:latin typeface="Times New Roman" panose="02020603050405020304" pitchFamily="18" charset="0"/>
                <a:cs typeface="Times New Roman" panose="02020603050405020304" pitchFamily="18" charset="0"/>
              </a:rPr>
              <a:t>Мы </a:t>
            </a:r>
            <a:r>
              <a:rPr lang="ru-RU" sz="3400" dirty="0">
                <a:latin typeface="Times New Roman" panose="02020603050405020304" pitchFamily="18" charset="0"/>
                <a:cs typeface="Times New Roman" panose="02020603050405020304" pitchFamily="18" charset="0"/>
              </a:rPr>
              <a:t>воевали честно, пулям не кланялись, - говорит бесстрашный водитель. - Теперь надо сделать всё, чтобы память о тех днях не растворилась. Ни в истории, ни в памяти новых поколений</a:t>
            </a:r>
            <a:r>
              <a:rPr lang="ru-RU" sz="3400" dirty="0" smtClean="0">
                <a:latin typeface="Times New Roman" panose="02020603050405020304" pitchFamily="18" charset="0"/>
                <a:cs typeface="Times New Roman" panose="02020603050405020304" pitchFamily="18" charset="0"/>
              </a:rPr>
              <a:t>…</a:t>
            </a:r>
          </a:p>
          <a:p>
            <a:pPr algn="ctr" fontAlgn="t">
              <a:buFontTx/>
              <a:buChar char="-"/>
            </a:pPr>
            <a:endParaRPr lang="ru-RU" sz="2600" dirty="0"/>
          </a:p>
          <a:p>
            <a:pPr>
              <a:lnSpc>
                <a:spcPct val="107000"/>
              </a:lnSpc>
              <a:spcAft>
                <a:spcPts val="0"/>
              </a:spcAft>
            </a:pPr>
            <a:endParaRPr lang="ru-RU" sz="1900" u="sng" dirty="0" smtClean="0">
              <a:solidFill>
                <a:srgbClr val="000000"/>
              </a:solidFill>
              <a:latin typeface="Arial" panose="020B0604020202020204" pitchFamily="34" charset="0"/>
              <a:ea typeface="Times New Roman" panose="02020603050405020304" pitchFamily="18" charset="0"/>
              <a:cs typeface="Times New Roman" panose="02020603050405020304" pitchFamily="18" charset="0"/>
            </a:endParaRPr>
          </a:p>
          <a:p>
            <a:pPr>
              <a:lnSpc>
                <a:spcPct val="107000"/>
              </a:lnSpc>
              <a:spcAft>
                <a:spcPts val="0"/>
              </a:spcAft>
            </a:pPr>
            <a:endParaRPr lang="ru-RU" sz="1900" u="sng" dirty="0">
              <a:solidFill>
                <a:srgbClr val="000000"/>
              </a:solidFill>
              <a:latin typeface="Arial" panose="020B0604020202020204" pitchFamily="34" charset="0"/>
              <a:ea typeface="Times New Roman" panose="02020603050405020304" pitchFamily="18" charset="0"/>
              <a:cs typeface="Times New Roman" panose="02020603050405020304" pitchFamily="18" charset="0"/>
            </a:endParaRPr>
          </a:p>
          <a:p>
            <a:pPr marL="0" indent="0" algn="ctr">
              <a:lnSpc>
                <a:spcPct val="107000"/>
              </a:lnSpc>
              <a:spcAft>
                <a:spcPts val="0"/>
              </a:spcAft>
              <a:buNone/>
            </a:pPr>
            <a:r>
              <a:rPr lang="ru-RU" sz="1900" u="sng" dirty="0" smtClean="0">
                <a:solidFill>
                  <a:srgbClr val="000000"/>
                </a:solidFill>
                <a:latin typeface="Arial" panose="020B0604020202020204" pitchFamily="34" charset="0"/>
                <a:ea typeface="Times New Roman" panose="02020603050405020304" pitchFamily="18" charset="0"/>
                <a:cs typeface="Times New Roman" panose="02020603050405020304" pitchFamily="18" charset="0"/>
              </a:rPr>
              <a:t>Еженедельник </a:t>
            </a:r>
            <a:r>
              <a:rPr lang="ru-RU" sz="1900" u="sng"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"Аргументы и Факты" № 4. Аргументы и факты - Петербург 22/01/2014</a:t>
            </a:r>
            <a:endParaRPr lang="ru-RU" sz="19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5" name="Объект 4" descr="https://images.aif.ru/007/739/0cc57be787c002bd8f82134e14dad746.jpg">
            <a:hlinkClick r:id="rId3" tgtFrame="&quot;_blank&quot;"/>
          </p:cNvPr>
          <p:cNvPicPr>
            <a:picLocks noGrp="1"/>
          </p:cNvPicPr>
          <p:nvPr>
            <p:ph sz="half" idx="1"/>
          </p:nvPr>
        </p:nvPicPr>
        <p:blipFill>
          <a:blip r:embed="rId4">
            <a:extLst>
              <a:ext uri="{28A0092B-C50C-407E-A947-70E740481C1C}">
                <a14:useLocalDpi xmlns:a14="http://schemas.microsoft.com/office/drawing/2010/main" val="0"/>
              </a:ext>
            </a:extLst>
          </a:blip>
          <a:srcRect/>
          <a:stretch>
            <a:fillRect/>
          </a:stretch>
        </p:blipFill>
        <p:spPr bwMode="auto">
          <a:xfrm>
            <a:off x="323528" y="1700808"/>
            <a:ext cx="4608512" cy="3528392"/>
          </a:xfrm>
          <a:prstGeom prst="rect">
            <a:avLst/>
          </a:prstGeom>
          <a:noFill/>
          <a:ln>
            <a:noFill/>
          </a:ln>
        </p:spPr>
      </p:pic>
      <p:sp>
        <p:nvSpPr>
          <p:cNvPr id="6" name="Прямоугольник 5"/>
          <p:cNvSpPr/>
          <p:nvPr/>
        </p:nvSpPr>
        <p:spPr>
          <a:xfrm>
            <a:off x="323528" y="5517232"/>
            <a:ext cx="4172272" cy="685188"/>
          </a:xfrm>
          <a:prstGeom prst="rect">
            <a:avLst/>
          </a:prstGeom>
        </p:spPr>
        <p:txBody>
          <a:bodyPr wrap="square">
            <a:spAutoFit/>
          </a:bodyPr>
          <a:lstStyle/>
          <a:p>
            <a:pPr>
              <a:lnSpc>
                <a:spcPct val="107000"/>
              </a:lnSpc>
              <a:spcAft>
                <a:spcPts val="0"/>
              </a:spcAft>
            </a:pPr>
            <a:r>
              <a:rPr lang="ru-RU" sz="1200" u="sng"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endParaRPr lang="ru-RU" sz="1200" u="sng" dirty="0" smtClean="0">
              <a:solidFill>
                <a:srgbClr val="000000"/>
              </a:solidFill>
              <a:latin typeface="Arial" panose="020B0604020202020204" pitchFamily="34" charset="0"/>
              <a:ea typeface="Times New Roman" panose="02020603050405020304" pitchFamily="18" charset="0"/>
              <a:cs typeface="Times New Roman" panose="02020603050405020304" pitchFamily="18" charset="0"/>
            </a:endParaRPr>
          </a:p>
          <a:p>
            <a:pPr>
              <a:lnSpc>
                <a:spcPct val="107000"/>
              </a:lnSpc>
              <a:spcAft>
                <a:spcPts val="0"/>
              </a:spcAft>
            </a:pPr>
            <a:endParaRPr lang="ru-RU" sz="1200" u="sng" dirty="0">
              <a:solidFill>
                <a:srgbClr val="000000"/>
              </a:solidFill>
              <a:latin typeface="Arial" panose="020B0604020202020204" pitchFamily="34" charset="0"/>
              <a:ea typeface="Times New Roman" panose="02020603050405020304" pitchFamily="18" charset="0"/>
              <a:cs typeface="Times New Roman" panose="02020603050405020304" pitchFamily="18" charset="0"/>
            </a:endParaRPr>
          </a:p>
          <a:p>
            <a:pPr>
              <a:lnSpc>
                <a:spcPct val="107000"/>
              </a:lnSpc>
              <a:spcAft>
                <a:spcPts val="0"/>
              </a:spcAft>
            </a:pPr>
            <a:endParaRPr lang="ru-RU" sz="1200" u="sng" dirty="0" smtClean="0">
              <a:solidFill>
                <a:srgbClr val="000000"/>
              </a:solidFill>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089397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5804" y="332656"/>
            <a:ext cx="8229600" cy="1143000"/>
          </a:xfrm>
        </p:spPr>
        <p:txBody>
          <a:bodyPr>
            <a:noAutofit/>
          </a:bodyPr>
          <a:lstStyle/>
          <a:p>
            <a:r>
              <a:rPr lang="ru-RU" sz="1600" dirty="0">
                <a:latin typeface="Times New Roman" panose="02020603050405020304" pitchFamily="18" charset="0"/>
                <a:ea typeface="Calibri" panose="020F0502020204030204" pitchFamily="34" charset="0"/>
                <a:cs typeface="Times New Roman" panose="02020603050405020304" pitchFamily="18" charset="0"/>
              </a:rPr>
              <a:t> В поселке </a:t>
            </a:r>
            <a:r>
              <a:rPr lang="ru-RU" sz="1600" dirty="0" err="1">
                <a:latin typeface="Times New Roman" panose="02020603050405020304" pitchFamily="18" charset="0"/>
                <a:ea typeface="Calibri" panose="020F0502020204030204" pitchFamily="34" charset="0"/>
                <a:cs typeface="Times New Roman" panose="02020603050405020304" pitchFamily="18" charset="0"/>
              </a:rPr>
              <a:t>Осиновец</a:t>
            </a:r>
            <a:r>
              <a:rPr lang="ru-RU" sz="1600" dirty="0">
                <a:latin typeface="Times New Roman" panose="02020603050405020304" pitchFamily="18" charset="0"/>
                <a:ea typeface="Calibri" panose="020F0502020204030204" pitchFamily="34" charset="0"/>
                <a:cs typeface="Times New Roman" panose="02020603050405020304" pitchFamily="18" charset="0"/>
              </a:rPr>
              <a:t>  (</a:t>
            </a:r>
            <a:r>
              <a:rPr lang="ru-RU" sz="1600" dirty="0" smtClean="0">
                <a:latin typeface="Times New Roman" panose="02020603050405020304" pitchFamily="18" charset="0"/>
                <a:ea typeface="Calibri" panose="020F0502020204030204" pitchFamily="34" charset="0"/>
                <a:cs typeface="Times New Roman" panose="02020603050405020304" pitchFamily="18" charset="0"/>
              </a:rPr>
              <a:t>45-й</a:t>
            </a:r>
            <a:r>
              <a:rPr lang="ru-RU" sz="1600" dirty="0">
                <a:latin typeface="Times New Roman" panose="02020603050405020304" pitchFamily="18" charset="0"/>
                <a:ea typeface="Calibri" panose="020F0502020204030204" pitchFamily="34" charset="0"/>
                <a:cs typeface="Times New Roman" panose="02020603050405020304" pitchFamily="18" charset="0"/>
              </a:rPr>
              <a:t> километр "Дороги Жизни")  находится </a:t>
            </a:r>
            <a:r>
              <a:rPr lang="ru-RU" sz="1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музей «Дороги Жизни», </a:t>
            </a:r>
            <a:r>
              <a:rPr lang="ru-RU" sz="1600" dirty="0">
                <a:latin typeface="Times New Roman" panose="02020603050405020304" pitchFamily="18" charset="0"/>
                <a:ea typeface="Calibri" panose="020F0502020204030204" pitchFamily="34" charset="0"/>
                <a:cs typeface="Times New Roman" panose="02020603050405020304" pitchFamily="18" charset="0"/>
              </a:rPr>
              <a:t>филиал Центрального военно-морского музея. Экспонаты музея рассказывают о мужестве, стойкости и героизме защитников Ленинграда в годы Великой Отечественной </a:t>
            </a:r>
            <a:r>
              <a:rPr lang="ru-RU" sz="1600" dirty="0" smtClean="0">
                <a:latin typeface="Times New Roman" panose="02020603050405020304" pitchFamily="18" charset="0"/>
                <a:ea typeface="Calibri" panose="020F0502020204030204" pitchFamily="34" charset="0"/>
                <a:cs typeface="Times New Roman" panose="02020603050405020304" pitchFamily="18" charset="0"/>
              </a:rPr>
              <a:t>войны.</a:t>
            </a:r>
            <a:endParaRPr lang="ru-RU" sz="1600" dirty="0">
              <a:latin typeface="Times New Roman" panose="02020603050405020304" pitchFamily="18" charset="0"/>
              <a:cs typeface="Times New Roman" panose="02020603050405020304" pitchFamily="18" charset="0"/>
            </a:endParaRPr>
          </a:p>
        </p:txBody>
      </p:sp>
      <p:pic>
        <p:nvPicPr>
          <p:cNvPr id="2050" name="Picture 2" descr="C:\Users\Сергей\Desktop\Ленинград дорога жизни\9950531.jpg"/>
          <p:cNvPicPr>
            <a:picLocks noGrp="1" noChangeAspect="1" noChangeArrowheads="1"/>
          </p:cNvPicPr>
          <p:nvPr>
            <p:ph idx="1"/>
          </p:nvPr>
        </p:nvPicPr>
        <p:blipFill>
          <a:blip r:embed="rId3" cstate="print"/>
          <a:srcRect/>
          <a:stretch>
            <a:fillRect/>
          </a:stretch>
        </p:blipFill>
        <p:spPr bwMode="auto">
          <a:xfrm>
            <a:off x="485804" y="1475656"/>
            <a:ext cx="4230212" cy="3874036"/>
          </a:xfrm>
          <a:prstGeom prst="rect">
            <a:avLst/>
          </a:prstGeom>
          <a:noFill/>
        </p:spPr>
      </p:pic>
      <p:pic>
        <p:nvPicPr>
          <p:cNvPr id="4" name="Picture 2" descr="C:\Users\Сергей\Desktop\Ленинград дорога жизни\митинг 060.jpg"/>
          <p:cNvPicPr>
            <a:picLocks noChangeAspect="1" noChangeArrowheads="1"/>
          </p:cNvPicPr>
          <p:nvPr/>
        </p:nvPicPr>
        <p:blipFill>
          <a:blip r:embed="rId4" cstate="print"/>
          <a:srcRect/>
          <a:stretch>
            <a:fillRect/>
          </a:stretch>
        </p:blipFill>
        <p:spPr bwMode="auto">
          <a:xfrm>
            <a:off x="4815898" y="1505829"/>
            <a:ext cx="3899506" cy="3843863"/>
          </a:xfrm>
          <a:prstGeom prst="rect">
            <a:avLst/>
          </a:prstGeom>
          <a:noFill/>
        </p:spPr>
      </p:pic>
      <p:sp>
        <p:nvSpPr>
          <p:cNvPr id="3" name="Прямоугольник 2"/>
          <p:cNvSpPr/>
          <p:nvPr/>
        </p:nvSpPr>
        <p:spPr>
          <a:xfrm rot="10800000" flipV="1">
            <a:off x="485804" y="5484164"/>
            <a:ext cx="8229600" cy="1107996"/>
          </a:xfrm>
          <a:prstGeom prst="rect">
            <a:avLst/>
          </a:prstGeom>
        </p:spPr>
        <p:txBody>
          <a:bodyPr wrap="square">
            <a:spAutoFit/>
          </a:bodyPr>
          <a:lstStyle/>
          <a:p>
            <a:r>
              <a:rPr lang="ru-RU" sz="1600" dirty="0">
                <a:latin typeface="Times New Roman" panose="02020603050405020304" pitchFamily="18" charset="0"/>
                <a:cs typeface="Times New Roman" panose="02020603050405020304" pitchFamily="18" charset="0"/>
              </a:rPr>
              <a:t>На открытой смотровой площадке размещены самолет Ли-2, артиллерийские орудия, катер - «малый охотник», буксир и плашкоут, принявшие непосредственное участие в боях при обороне Ленинграда на «Дороге Жизни».</a:t>
            </a:r>
            <a:r>
              <a:rPr lang="ru-RU" dirty="0"/>
              <a:t/>
            </a:r>
            <a:br>
              <a:rPr lang="ru-RU" dirty="0"/>
            </a:br>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8793" y="287780"/>
            <a:ext cx="8229600" cy="1143000"/>
          </a:xfrm>
        </p:spPr>
        <p:txBody>
          <a:bodyPr>
            <a:normAutofit/>
          </a:bodyPr>
          <a:lstStyle/>
          <a:p>
            <a:r>
              <a:rPr lang="ru-RU" sz="1800" b="1" dirty="0">
                <a:solidFill>
                  <a:srgbClr val="FF0000"/>
                </a:solidFill>
                <a:latin typeface="Times New Roman" panose="02020603050405020304" pitchFamily="18" charset="0"/>
                <a:cs typeface="Times New Roman" panose="02020603050405020304" pitchFamily="18" charset="0"/>
              </a:rPr>
              <a:t>Учащиеся школы посёлка Рахья </a:t>
            </a:r>
            <a:r>
              <a:rPr lang="ru-RU" sz="1800" b="1" dirty="0" err="1">
                <a:solidFill>
                  <a:srgbClr val="FF0000"/>
                </a:solidFill>
                <a:latin typeface="Times New Roman" panose="02020603050405020304" pitchFamily="18" charset="0"/>
                <a:cs typeface="Times New Roman" panose="02020603050405020304" pitchFamily="18" charset="0"/>
              </a:rPr>
              <a:t>Всеволжского</a:t>
            </a:r>
            <a:r>
              <a:rPr lang="ru-RU" sz="1800" b="1" dirty="0">
                <a:solidFill>
                  <a:srgbClr val="FF0000"/>
                </a:solidFill>
                <a:latin typeface="Times New Roman" panose="02020603050405020304" pitchFamily="18" charset="0"/>
                <a:cs typeface="Times New Roman" panose="02020603050405020304" pitchFamily="18" charset="0"/>
              </a:rPr>
              <a:t> района  – частые гости </a:t>
            </a:r>
            <a:r>
              <a:rPr lang="ru-RU" sz="1800" b="1" dirty="0" smtClean="0">
                <a:solidFill>
                  <a:srgbClr val="FF0000"/>
                </a:solidFill>
                <a:latin typeface="Times New Roman" panose="02020603050405020304" pitchFamily="18" charset="0"/>
                <a:cs typeface="Times New Roman" panose="02020603050405020304" pitchFamily="18" charset="0"/>
              </a:rPr>
              <a:t>музея.</a:t>
            </a:r>
            <a:endParaRPr lang="ru-RU" sz="1800" b="1" dirty="0">
              <a:solidFill>
                <a:srgbClr val="FF0000"/>
              </a:solidFill>
            </a:endParaRPr>
          </a:p>
        </p:txBody>
      </p:sp>
      <p:pic>
        <p:nvPicPr>
          <p:cNvPr id="6" name="Объект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457200" y="1417638"/>
            <a:ext cx="4258816" cy="3960018"/>
          </a:xfrm>
        </p:spPr>
      </p:pic>
      <p:pic>
        <p:nvPicPr>
          <p:cNvPr id="5" name="Объект 4"/>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932040" y="1417638"/>
            <a:ext cx="3754760" cy="3960018"/>
          </a:xfrm>
        </p:spPr>
      </p:pic>
    </p:spTree>
    <p:extLst>
      <p:ext uri="{BB962C8B-B14F-4D97-AF65-F5344CB8AC3E}">
        <p14:creationId xmlns:p14="http://schemas.microsoft.com/office/powerpoint/2010/main" val="25751955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282154"/>
          </a:xfrm>
        </p:spPr>
        <p:txBody>
          <a:bodyPr>
            <a:noAutofit/>
          </a:bodyPr>
          <a:lstStyle/>
          <a:p>
            <a:r>
              <a:rPr lang="ru-RU" sz="1600" b="1" dirty="0" smtClean="0">
                <a:solidFill>
                  <a:srgbClr val="FF0000"/>
                </a:solidFill>
                <a:latin typeface="Times New Roman" panose="02020603050405020304" pitchFamily="18" charset="0"/>
                <a:cs typeface="Times New Roman" panose="02020603050405020304" pitchFamily="18" charset="0"/>
              </a:rPr>
              <a:t>Мемориал «Разорванное кольцо».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Памятник </a:t>
            </a:r>
            <a:r>
              <a:rPr lang="ru-RU" sz="1600" dirty="0">
                <a:latin typeface="Times New Roman" panose="02020603050405020304" pitchFamily="18" charset="0"/>
                <a:cs typeface="Times New Roman" panose="02020603050405020304" pitchFamily="18" charset="0"/>
              </a:rPr>
              <a:t>расположен на </a:t>
            </a:r>
            <a:r>
              <a:rPr lang="ru-RU" sz="1600" dirty="0" err="1">
                <a:latin typeface="Times New Roman" panose="02020603050405020304" pitchFamily="18" charset="0"/>
                <a:cs typeface="Times New Roman" panose="02020603050405020304" pitchFamily="18" charset="0"/>
              </a:rPr>
              <a:t>Вагановском</a:t>
            </a:r>
            <a:r>
              <a:rPr lang="ru-RU" sz="1600" dirty="0">
                <a:latin typeface="Times New Roman" panose="02020603050405020304" pitchFamily="18" charset="0"/>
                <a:cs typeface="Times New Roman" panose="02020603050405020304" pitchFamily="18" charset="0"/>
              </a:rPr>
              <a:t> спуске, с которого в ноябре 1941 первая машина съехала на лед Ладожского озера, связав осажденный Ленинград с «Большой землей». Мемориал входит в состав «Зеленого пояса Славы». </a:t>
            </a:r>
          </a:p>
        </p:txBody>
      </p:sp>
      <p:pic>
        <p:nvPicPr>
          <p:cNvPr id="4" name="Содержимое 3" descr="https://i.mycdn.me/image?id=772941605729&amp;t=3&amp;plc=WEB&amp;tkn=*D2MVhKUsJ7aQG61XPUcC7ljxS5Q"/>
          <p:cNvPicPr>
            <a:picLocks noGrp="1"/>
          </p:cNvPicPr>
          <p:nvPr>
            <p:ph idx="1"/>
          </p:nvPr>
        </p:nvPicPr>
        <p:blipFill>
          <a:blip r:embed="rId2" cstate="print"/>
          <a:srcRect/>
          <a:stretch>
            <a:fillRect/>
          </a:stretch>
        </p:blipFill>
        <p:spPr bwMode="auto">
          <a:xfrm>
            <a:off x="5148064" y="1693993"/>
            <a:ext cx="3394472" cy="3967323"/>
          </a:xfrm>
          <a:prstGeom prst="rect">
            <a:avLst/>
          </a:prstGeom>
          <a:noFill/>
          <a:ln w="9525">
            <a:noFill/>
            <a:miter lim="800000"/>
            <a:headEnd/>
            <a:tailEnd/>
          </a:ln>
        </p:spPr>
      </p:pic>
      <p:pic>
        <p:nvPicPr>
          <p:cNvPr id="5" name="Picture 2" descr="C:\Users\Сергей\Desktop\Ленинград дорога жизни\DSCF5089.jpg"/>
          <p:cNvPicPr>
            <a:picLocks noChangeAspect="1" noChangeArrowheads="1"/>
          </p:cNvPicPr>
          <p:nvPr/>
        </p:nvPicPr>
        <p:blipFill>
          <a:blip r:embed="rId3" cstate="print"/>
          <a:srcRect/>
          <a:stretch>
            <a:fillRect/>
          </a:stretch>
        </p:blipFill>
        <p:spPr bwMode="auto">
          <a:xfrm>
            <a:off x="323528" y="1715264"/>
            <a:ext cx="4680520" cy="3946052"/>
          </a:xfrm>
          <a:prstGeom prst="rect">
            <a:avLst/>
          </a:prstGeom>
          <a:noFill/>
        </p:spPr>
      </p:pic>
      <p:sp>
        <p:nvSpPr>
          <p:cNvPr id="3" name="Прямоугольник 2"/>
          <p:cNvSpPr/>
          <p:nvPr/>
        </p:nvSpPr>
        <p:spPr>
          <a:xfrm rot="10800000" flipV="1">
            <a:off x="323528" y="5940542"/>
            <a:ext cx="8363272" cy="830997"/>
          </a:xfrm>
          <a:prstGeom prst="rect">
            <a:avLst/>
          </a:prstGeom>
        </p:spPr>
        <p:txBody>
          <a:bodyPr wrap="square">
            <a:spAutoFit/>
          </a:bodyPr>
          <a:lstStyle/>
          <a:p>
            <a:pPr algn="ctr"/>
            <a:r>
              <a:rPr lang="ru-RU" sz="1600" dirty="0">
                <a:latin typeface="Times New Roman" panose="02020603050405020304" pitchFamily="18" charset="0"/>
                <a:cs typeface="Times New Roman" panose="02020603050405020304" pitchFamily="18" charset="0"/>
              </a:rPr>
              <a:t>«Разорванное кольцо» – это мемориал, состоящий из пары железобетонных семиметровых дуг, символически отмечающих блокадный круг. Место же разлома между ними олицетворяет Дорогу Жизни</a:t>
            </a:r>
            <a:endParaRPr lang="ru-RU" sz="16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600" b="1" dirty="0" smtClean="0">
                <a:solidFill>
                  <a:srgbClr val="FF0000"/>
                </a:solidFill>
                <a:latin typeface="Times New Roman" panose="02020603050405020304" pitchFamily="18" charset="0"/>
                <a:cs typeface="Times New Roman" panose="02020603050405020304" pitchFamily="18" charset="0"/>
              </a:rPr>
              <a:t>Возложение цветов у мемориала «Разорванное кольцо».</a:t>
            </a:r>
            <a:endParaRPr lang="ru-RU" sz="1600" b="1" dirty="0">
              <a:solidFill>
                <a:srgbClr val="FF0000"/>
              </a:solidFill>
              <a:latin typeface="Times New Roman" panose="02020603050405020304" pitchFamily="18" charset="0"/>
              <a:cs typeface="Times New Roman" panose="02020603050405020304" pitchFamily="18" charset="0"/>
            </a:endParaRPr>
          </a:p>
        </p:txBody>
      </p:sp>
      <p:pic>
        <p:nvPicPr>
          <p:cNvPr id="1026" name="Picture 2" descr="C:\Users\Сергей\Desktop\Ленинград дорога жизни\митинг007.jpg"/>
          <p:cNvPicPr>
            <a:picLocks noGrp="1" noChangeAspect="1" noChangeArrowheads="1"/>
          </p:cNvPicPr>
          <p:nvPr>
            <p:ph idx="1"/>
          </p:nvPr>
        </p:nvPicPr>
        <p:blipFill>
          <a:blip r:embed="rId2" cstate="print"/>
          <a:srcRect/>
          <a:stretch>
            <a:fillRect/>
          </a:stretch>
        </p:blipFill>
        <p:spPr bwMode="auto">
          <a:xfrm>
            <a:off x="1187623" y="1124744"/>
            <a:ext cx="6984777" cy="537609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0193" y="0"/>
            <a:ext cx="8229600" cy="1196752"/>
          </a:xfrm>
        </p:spPr>
        <p:txBody>
          <a:bodyPr>
            <a:normAutofit fontScale="90000"/>
          </a:bodyPr>
          <a:lstStyle/>
          <a:p>
            <a:r>
              <a:rPr lang="ru-RU" dirty="0" smtClean="0">
                <a:solidFill>
                  <a:srgbClr val="FF0000"/>
                </a:solidFill>
                <a:latin typeface="Times New Roman" panose="02020603050405020304" pitchFamily="18" charset="0"/>
                <a:cs typeface="Times New Roman" panose="02020603050405020304" pitchFamily="18" charset="0"/>
              </a:rPr>
              <a:t/>
            </a:r>
            <a:br>
              <a:rPr lang="ru-RU" dirty="0" smtClean="0">
                <a:solidFill>
                  <a:srgbClr val="FF0000"/>
                </a:solidFill>
                <a:latin typeface="Times New Roman" panose="02020603050405020304" pitchFamily="18" charset="0"/>
                <a:cs typeface="Times New Roman" panose="02020603050405020304" pitchFamily="18" charset="0"/>
              </a:rPr>
            </a:br>
            <a:r>
              <a:rPr lang="ru-RU" dirty="0">
                <a:solidFill>
                  <a:srgbClr val="FF0000"/>
                </a:solidFill>
                <a:latin typeface="Times New Roman" panose="02020603050405020304" pitchFamily="18" charset="0"/>
                <a:cs typeface="Times New Roman" panose="02020603050405020304" pitchFamily="18" charset="0"/>
              </a:rPr>
              <a:t/>
            </a:r>
            <a:br>
              <a:rPr lang="ru-RU" dirty="0">
                <a:solidFill>
                  <a:srgbClr val="FF0000"/>
                </a:solidFill>
                <a:latin typeface="Times New Roman" panose="02020603050405020304" pitchFamily="18" charset="0"/>
                <a:cs typeface="Times New Roman" panose="02020603050405020304" pitchFamily="18" charset="0"/>
              </a:rPr>
            </a:br>
            <a:r>
              <a:rPr lang="ru-RU" dirty="0" smtClean="0">
                <a:solidFill>
                  <a:srgbClr val="FF0000"/>
                </a:solidFill>
                <a:latin typeface="Times New Roman" panose="02020603050405020304" pitchFamily="18" charset="0"/>
                <a:cs typeface="Times New Roman" panose="02020603050405020304" pitchFamily="18" charset="0"/>
              </a:rPr>
              <a:t/>
            </a:r>
            <a:br>
              <a:rPr lang="ru-RU" dirty="0" smtClean="0">
                <a:solidFill>
                  <a:srgbClr val="FF0000"/>
                </a:solidFill>
                <a:latin typeface="Times New Roman" panose="02020603050405020304" pitchFamily="18" charset="0"/>
                <a:cs typeface="Times New Roman" panose="02020603050405020304" pitchFamily="18" charset="0"/>
              </a:rPr>
            </a:br>
            <a:r>
              <a:rPr lang="ru-RU" dirty="0" smtClean="0">
                <a:solidFill>
                  <a:srgbClr val="FF0000"/>
                </a:solidFill>
                <a:latin typeface="Times New Roman" panose="02020603050405020304" pitchFamily="18" charset="0"/>
                <a:cs typeface="Times New Roman" panose="02020603050405020304" pitchFamily="18" charset="0"/>
              </a:rPr>
              <a:t/>
            </a:r>
            <a:br>
              <a:rPr lang="ru-RU" dirty="0" smtClean="0">
                <a:solidFill>
                  <a:srgbClr val="FF0000"/>
                </a:solidFill>
                <a:latin typeface="Times New Roman" panose="02020603050405020304" pitchFamily="18" charset="0"/>
                <a:cs typeface="Times New Roman" panose="02020603050405020304" pitchFamily="18" charset="0"/>
              </a:rPr>
            </a:br>
            <a:r>
              <a:rPr lang="ru-RU" dirty="0">
                <a:solidFill>
                  <a:srgbClr val="FF0000"/>
                </a:solidFill>
                <a:latin typeface="Times New Roman" panose="02020603050405020304" pitchFamily="18" charset="0"/>
                <a:cs typeface="Times New Roman" panose="02020603050405020304" pitchFamily="18" charset="0"/>
              </a:rPr>
              <a:t/>
            </a:r>
            <a:br>
              <a:rPr lang="ru-RU" dirty="0">
                <a:solidFill>
                  <a:srgbClr val="FF0000"/>
                </a:solidFill>
                <a:latin typeface="Times New Roman" panose="02020603050405020304" pitchFamily="18" charset="0"/>
                <a:cs typeface="Times New Roman" panose="02020603050405020304" pitchFamily="18" charset="0"/>
              </a:rPr>
            </a:br>
            <a:r>
              <a:rPr lang="ru-RU" dirty="0" smtClean="0">
                <a:solidFill>
                  <a:srgbClr val="FF0000"/>
                </a:solidFill>
                <a:latin typeface="Times New Roman" panose="02020603050405020304" pitchFamily="18" charset="0"/>
                <a:cs typeface="Times New Roman" panose="02020603050405020304" pitchFamily="18" charset="0"/>
              </a:rPr>
              <a:t/>
            </a:r>
            <a:br>
              <a:rPr lang="ru-RU" dirty="0" smtClean="0">
                <a:solidFill>
                  <a:srgbClr val="FF0000"/>
                </a:solidFill>
                <a:latin typeface="Times New Roman" panose="02020603050405020304" pitchFamily="18" charset="0"/>
                <a:cs typeface="Times New Roman" panose="02020603050405020304" pitchFamily="18" charset="0"/>
              </a:rPr>
            </a:br>
            <a:r>
              <a:rPr lang="ru-RU" dirty="0">
                <a:solidFill>
                  <a:srgbClr val="FF0000"/>
                </a:solidFill>
                <a:latin typeface="Times New Roman" panose="02020603050405020304" pitchFamily="18" charset="0"/>
                <a:cs typeface="Times New Roman" panose="02020603050405020304" pitchFamily="18" charset="0"/>
              </a:rPr>
              <a:t/>
            </a:r>
            <a:br>
              <a:rPr lang="ru-RU" dirty="0">
                <a:solidFill>
                  <a:srgbClr val="FF0000"/>
                </a:solidFill>
                <a:latin typeface="Times New Roman" panose="02020603050405020304" pitchFamily="18" charset="0"/>
                <a:cs typeface="Times New Roman" panose="02020603050405020304" pitchFamily="18" charset="0"/>
              </a:rPr>
            </a:br>
            <a:r>
              <a:rPr lang="ru-RU" dirty="0" smtClean="0">
                <a:solidFill>
                  <a:srgbClr val="FF0000"/>
                </a:solidFill>
                <a:latin typeface="Times New Roman" panose="02020603050405020304" pitchFamily="18" charset="0"/>
                <a:cs typeface="Times New Roman" panose="02020603050405020304" pitchFamily="18" charset="0"/>
              </a:rPr>
              <a:t/>
            </a:r>
            <a:br>
              <a:rPr lang="ru-RU" dirty="0" smtClean="0">
                <a:solidFill>
                  <a:srgbClr val="FF0000"/>
                </a:solidFill>
                <a:latin typeface="Times New Roman" panose="02020603050405020304" pitchFamily="18" charset="0"/>
                <a:cs typeface="Times New Roman" panose="02020603050405020304" pitchFamily="18" charset="0"/>
              </a:rPr>
            </a:br>
            <a:r>
              <a:rPr lang="ru-RU" dirty="0">
                <a:solidFill>
                  <a:srgbClr val="FF0000"/>
                </a:solidFill>
                <a:latin typeface="Times New Roman" panose="02020603050405020304" pitchFamily="18" charset="0"/>
                <a:cs typeface="Times New Roman" panose="02020603050405020304" pitchFamily="18" charset="0"/>
              </a:rPr>
              <a:t/>
            </a:r>
            <a:br>
              <a:rPr lang="ru-RU" dirty="0">
                <a:solidFill>
                  <a:srgbClr val="FF0000"/>
                </a:solidFill>
                <a:latin typeface="Times New Roman" panose="02020603050405020304" pitchFamily="18" charset="0"/>
                <a:cs typeface="Times New Roman" panose="02020603050405020304" pitchFamily="18" charset="0"/>
              </a:rPr>
            </a:br>
            <a:r>
              <a:rPr lang="ru-RU" dirty="0" smtClean="0">
                <a:solidFill>
                  <a:srgbClr val="FF0000"/>
                </a:solidFill>
                <a:latin typeface="Times New Roman" panose="02020603050405020304" pitchFamily="18" charset="0"/>
                <a:cs typeface="Times New Roman" panose="02020603050405020304" pitchFamily="18" charset="0"/>
              </a:rPr>
              <a:t>31-й</a:t>
            </a:r>
            <a:r>
              <a:rPr lang="ru-RU" dirty="0">
                <a:solidFill>
                  <a:srgbClr val="FF0000"/>
                </a:solidFill>
                <a:latin typeface="Times New Roman" panose="02020603050405020304" pitchFamily="18" charset="0"/>
                <a:cs typeface="Times New Roman" panose="02020603050405020304" pitchFamily="18" charset="0"/>
              </a:rPr>
              <a:t> километр "Дороги Жизни" - памятное место у деревни </a:t>
            </a:r>
            <a:r>
              <a:rPr lang="ru-RU" dirty="0" err="1">
                <a:solidFill>
                  <a:srgbClr val="FF0000"/>
                </a:solidFill>
                <a:latin typeface="Times New Roman" panose="02020603050405020304" pitchFamily="18" charset="0"/>
                <a:cs typeface="Times New Roman" panose="02020603050405020304" pitchFamily="18" charset="0"/>
              </a:rPr>
              <a:t>Ириновка</a:t>
            </a:r>
            <a:r>
              <a:rPr lang="ru-RU" dirty="0">
                <a:solidFill>
                  <a:srgbClr val="FF0000"/>
                </a:solidFill>
                <a:latin typeface="Times New Roman" panose="02020603050405020304" pitchFamily="18" charset="0"/>
                <a:cs typeface="Times New Roman" panose="02020603050405020304" pitchFamily="18" charset="0"/>
              </a:rPr>
              <a:t>. </a:t>
            </a:r>
            <a:r>
              <a:rPr lang="ru-RU" dirty="0" smtClean="0">
                <a:solidFill>
                  <a:srgbClr val="FF0000"/>
                </a:solidFill>
                <a:latin typeface="Times New Roman" panose="02020603050405020304" pitchFamily="18" charset="0"/>
                <a:cs typeface="Times New Roman" panose="02020603050405020304" pitchFamily="18" charset="0"/>
              </a:rPr>
              <a:t/>
            </a:r>
            <a:br>
              <a:rPr lang="ru-RU" dirty="0" smtClean="0">
                <a:solidFill>
                  <a:srgbClr val="FF0000"/>
                </a:solidFill>
                <a:latin typeface="Times New Roman" panose="02020603050405020304" pitchFamily="18" charset="0"/>
                <a:cs typeface="Times New Roman" panose="02020603050405020304" pitchFamily="18" charset="0"/>
              </a:rPr>
            </a:br>
            <a:r>
              <a:rPr lang="ru-RU" dirty="0" smtClean="0">
                <a:latin typeface="Times New Roman" panose="02020603050405020304" pitchFamily="18" charset="0"/>
                <a:cs typeface="Times New Roman" panose="02020603050405020304" pitchFamily="18" charset="0"/>
              </a:rPr>
              <a:t>Памятник </a:t>
            </a:r>
            <a:r>
              <a:rPr lang="ru-RU" dirty="0">
                <a:latin typeface="Times New Roman" panose="02020603050405020304" pitchFamily="18" charset="0"/>
                <a:cs typeface="Times New Roman" panose="02020603050405020304" pitchFamily="18" charset="0"/>
              </a:rPr>
              <a:t>посвящается ленинградцам, погибшим на "Дороге Жизни" при эвакуации. </a:t>
            </a:r>
            <a:r>
              <a:rPr lang="ru-RU" dirty="0"/>
              <a:t/>
            </a:r>
            <a:br>
              <a:rPr lang="ru-RU" dirty="0"/>
            </a:br>
            <a:endParaRPr lang="ru-RU" dirty="0"/>
          </a:p>
        </p:txBody>
      </p:sp>
      <p:sp>
        <p:nvSpPr>
          <p:cNvPr id="4" name="Текст 3"/>
          <p:cNvSpPr>
            <a:spLocks noGrp="1"/>
          </p:cNvSpPr>
          <p:nvPr>
            <p:ph type="body" sz="half" idx="2"/>
          </p:nvPr>
        </p:nvSpPr>
        <p:spPr>
          <a:xfrm>
            <a:off x="457200" y="836712"/>
            <a:ext cx="3381727" cy="5832648"/>
          </a:xfrm>
        </p:spPr>
        <p:txBody>
          <a:bodyPr>
            <a:noAutofit/>
          </a:bodyPr>
          <a:lstStyle/>
          <a:p>
            <a:endParaRPr lang="ru-RU" sz="1600" dirty="0" smtClean="0">
              <a:latin typeface="Times New Roman" panose="02020603050405020304" pitchFamily="18" charset="0"/>
              <a:cs typeface="Times New Roman" panose="02020603050405020304" pitchFamily="18" charset="0"/>
            </a:endParaRPr>
          </a:p>
          <a:p>
            <a:r>
              <a:rPr lang="ru-RU" sz="1600" dirty="0" smtClean="0">
                <a:latin typeface="Times New Roman" panose="02020603050405020304" pitchFamily="18" charset="0"/>
                <a:cs typeface="Times New Roman" panose="02020603050405020304" pitchFamily="18" charset="0"/>
              </a:rPr>
              <a:t>Из </a:t>
            </a:r>
            <a:r>
              <a:rPr lang="ru-RU" sz="1600" dirty="0">
                <a:latin typeface="Times New Roman" panose="02020603050405020304" pitchFamily="18" charset="0"/>
                <a:cs typeface="Times New Roman" panose="02020603050405020304" pitchFamily="18" charset="0"/>
              </a:rPr>
              <a:t>воспоминаний академика Дмитрия Лихачева, вместе с семьей пережившего </a:t>
            </a:r>
            <a:r>
              <a:rPr lang="ru-RU" sz="1600" dirty="0" smtClean="0">
                <a:latin typeface="Times New Roman" panose="02020603050405020304" pitchFamily="18" charset="0"/>
                <a:cs typeface="Times New Roman" panose="02020603050405020304" pitchFamily="18" charset="0"/>
              </a:rPr>
              <a:t>зиму </a:t>
            </a:r>
            <a:r>
              <a:rPr lang="ru-RU" sz="1600" dirty="0">
                <a:latin typeface="Times New Roman" panose="02020603050405020304" pitchFamily="18" charset="0"/>
                <a:cs typeface="Times New Roman" panose="02020603050405020304" pitchFamily="18" charset="0"/>
              </a:rPr>
              <a:t>1941-42 годов. </a:t>
            </a:r>
          </a:p>
          <a:p>
            <a:pPr fontAlgn="base"/>
            <a:r>
              <a:rPr lang="ru-RU" sz="1600" dirty="0">
                <a:latin typeface="Times New Roman" panose="02020603050405020304" pitchFamily="18" charset="0"/>
                <a:cs typeface="Times New Roman" panose="02020603050405020304" pitchFamily="18" charset="0"/>
              </a:rPr>
              <a:t>«В декабре (если не ошибаюсь) появились какие-то возможности эвакуации на машинах через Ладожское озеро. Эту ледовую дорогу называли дорогой смерти (а вовсе не «дорогой жизни», как назвали ее наши писатели впоследствии). Немцы ее обстреливали, дорогу заносило снегом, машины часто проваливались в полыньи (ведь ехали ночью). </a:t>
            </a:r>
          </a:p>
          <a:p>
            <a:pPr fontAlgn="base"/>
            <a:r>
              <a:rPr lang="ru-RU" sz="1600" dirty="0">
                <a:latin typeface="Times New Roman" panose="02020603050405020304" pitchFamily="18" charset="0"/>
                <a:cs typeface="Times New Roman" panose="02020603050405020304" pitchFamily="18" charset="0"/>
              </a:rPr>
              <a:t>Сколько людей умерло от истощения, было убито, провалилось под лед, замерзло или пропало без вести на этой дороге! Один Бог ведает!» </a:t>
            </a:r>
          </a:p>
        </p:txBody>
      </p:sp>
      <p:pic>
        <p:nvPicPr>
          <p:cNvPr id="2050" name="Picture 2" descr="Картинки по запросу мемориал возле деревни Ириновка"/>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067944" y="836712"/>
            <a:ext cx="4752528" cy="58326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14610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9259" y="188640"/>
            <a:ext cx="8229600" cy="1647056"/>
          </a:xfrm>
        </p:spPr>
        <p:txBody>
          <a:bodyPr>
            <a:noAutofit/>
          </a:bodyPr>
          <a:lstStyle/>
          <a:p>
            <a:r>
              <a:rPr lang="ru-RU" sz="1600" b="1" dirty="0">
                <a:solidFill>
                  <a:srgbClr val="FF0000"/>
                </a:solidFill>
                <a:latin typeface="Times New Roman" panose="02020603050405020304" pitchFamily="18" charset="0"/>
                <a:cs typeface="Times New Roman" panose="02020603050405020304" pitchFamily="18" charset="0"/>
              </a:rPr>
              <a:t>17й километр "Дороги Жизни" – близ деревни </a:t>
            </a:r>
            <a:r>
              <a:rPr lang="ru-RU" sz="1600" b="1" dirty="0" err="1" smtClean="0">
                <a:solidFill>
                  <a:srgbClr val="FF0000"/>
                </a:solidFill>
                <a:latin typeface="Times New Roman" panose="02020603050405020304" pitchFamily="18" charset="0"/>
                <a:cs typeface="Times New Roman" panose="02020603050405020304" pitchFamily="18" charset="0"/>
              </a:rPr>
              <a:t>Корнево</a:t>
            </a:r>
            <a:r>
              <a:rPr lang="ru-RU" sz="1600" b="1" dirty="0" smtClean="0">
                <a:solidFill>
                  <a:srgbClr val="FF0000"/>
                </a:solidFill>
                <a:latin typeface="Times New Roman" panose="02020603050405020304" pitchFamily="18" charset="0"/>
                <a:cs typeface="Times New Roman" panose="02020603050405020304" pitchFamily="18" charset="0"/>
              </a:rPr>
              <a:t> установлен</a:t>
            </a:r>
            <a:r>
              <a:rPr lang="ru-RU" sz="1600" b="1" dirty="0">
                <a:solidFill>
                  <a:srgbClr val="FF0000"/>
                </a:solidFill>
                <a:latin typeface="Times New Roman" panose="02020603050405020304" pitchFamily="18" charset="0"/>
                <a:cs typeface="Times New Roman" panose="02020603050405020304" pitchFamily="18" charset="0"/>
              </a:rPr>
              <a:t> памятник «Катюша» в память о дислоцировавшейся здесь зенитной батарее</a:t>
            </a:r>
            <a:r>
              <a:rPr lang="ru-RU" sz="1600" b="1" dirty="0" smtClean="0">
                <a:solidFill>
                  <a:srgbClr val="FF0000"/>
                </a:solidFill>
                <a:latin typeface="Times New Roman" panose="02020603050405020304" pitchFamily="18" charset="0"/>
                <a:cs typeface="Times New Roman" panose="02020603050405020304" pitchFamily="18" charset="0"/>
              </a:rPr>
              <a:t>.</a:t>
            </a:r>
            <a:br>
              <a:rPr lang="ru-RU" sz="1600" b="1" dirty="0" smtClean="0">
                <a:solidFill>
                  <a:srgbClr val="FF0000"/>
                </a:solidFill>
                <a:latin typeface="Times New Roman" panose="02020603050405020304" pitchFamily="18" charset="0"/>
                <a:cs typeface="Times New Roman" panose="02020603050405020304" pitchFamily="18" charset="0"/>
              </a:rPr>
            </a:br>
            <a:r>
              <a:rPr lang="ru-RU" sz="1600" b="1" dirty="0" smtClean="0">
                <a:solidFill>
                  <a:srgbClr val="FF0000"/>
                </a:solidFill>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Памятник входит в состав «Зеленого пояса Славы». «Катюша» – это монумент, выполненный в виде знаменитой </a:t>
            </a:r>
            <a:r>
              <a:rPr lang="ru-RU" sz="1600" dirty="0" err="1">
                <a:latin typeface="Times New Roman" panose="02020603050405020304" pitchFamily="18" charset="0"/>
                <a:cs typeface="Times New Roman" panose="02020603050405020304" pitchFamily="18" charset="0"/>
              </a:rPr>
              <a:t>бесстволовой</a:t>
            </a:r>
            <a:r>
              <a:rPr lang="ru-RU" sz="1600" dirty="0">
                <a:latin typeface="Times New Roman" panose="02020603050405020304" pitchFamily="18" charset="0"/>
                <a:cs typeface="Times New Roman" panose="02020603050405020304" pitchFamily="18" charset="0"/>
              </a:rPr>
              <a:t> системы реактивной артиллерии. Пять 14-метровых стальных труб подняты под углом к земной поверхности. О событиях того времени рассказывает размещенная на гранитной стене надпись</a:t>
            </a:r>
            <a:r>
              <a:rPr lang="ru-RU" sz="1800" dirty="0">
                <a:latin typeface="Times New Roman" panose="02020603050405020304" pitchFamily="18" charset="0"/>
                <a:cs typeface="Times New Roman" panose="02020603050405020304" pitchFamily="18" charset="0"/>
              </a:rPr>
              <a:t>.</a:t>
            </a:r>
          </a:p>
        </p:txBody>
      </p:sp>
      <p:pic>
        <p:nvPicPr>
          <p:cNvPr id="4" name="Объект 3" descr="http://www.lentravel.ru/assets/images/Vsevolozskii/3(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104481"/>
            <a:ext cx="8229600" cy="3517400"/>
          </a:xfrm>
          <a:prstGeom prst="rect">
            <a:avLst/>
          </a:prstGeom>
          <a:noFill/>
          <a:ln>
            <a:noFill/>
          </a:ln>
        </p:spPr>
      </p:pic>
    </p:spTree>
    <p:extLst>
      <p:ext uri="{BB962C8B-B14F-4D97-AF65-F5344CB8AC3E}">
        <p14:creationId xmlns:p14="http://schemas.microsoft.com/office/powerpoint/2010/main" val="7313236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498178"/>
          </a:xfrm>
        </p:spPr>
        <p:txBody>
          <a:bodyPr>
            <a:noAutofit/>
          </a:bodyPr>
          <a:lstStyle/>
          <a:p>
            <a:r>
              <a:rPr lang="ru-RU" sz="1800" b="1" dirty="0">
                <a:solidFill>
                  <a:srgbClr val="FF0000"/>
                </a:solidFill>
                <a:latin typeface="Times New Roman" panose="02020603050405020304" pitchFamily="18" charset="0"/>
                <a:cs typeface="Times New Roman" panose="02020603050405020304" pitchFamily="18" charset="0"/>
              </a:rPr>
              <a:t>12-й километр "Дороги Жизни" - Сохраненный участок "Дороги Жизни".</a:t>
            </a:r>
            <a:r>
              <a:rPr lang="ru-RU" sz="1800" dirty="0">
                <a:latin typeface="Times New Roman" panose="02020603050405020304" pitchFamily="18" charset="0"/>
                <a:cs typeface="Times New Roman" panose="02020603050405020304" pitchFamily="18" charset="0"/>
              </a:rPr>
              <a:t> </a:t>
            </a:r>
            <a:r>
              <a:rPr lang="ru-RU" sz="1800" dirty="0" smtClean="0">
                <a:latin typeface="Times New Roman" panose="02020603050405020304" pitchFamily="18" charset="0"/>
                <a:cs typeface="Times New Roman" panose="02020603050405020304" pitchFamily="18" charset="0"/>
              </a:rPr>
              <a:t/>
            </a:r>
            <a:br>
              <a:rPr lang="ru-RU" sz="1800" dirty="0" smtClean="0">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cs typeface="Times New Roman" panose="02020603050405020304" pitchFamily="18" charset="0"/>
              </a:rPr>
              <a:t>Здесь </a:t>
            </a:r>
            <a:r>
              <a:rPr lang="ru-RU" sz="1800" dirty="0">
                <a:latin typeface="Times New Roman" panose="02020603050405020304" pitchFamily="18" charset="0"/>
                <a:cs typeface="Times New Roman" panose="02020603050405020304" pitchFamily="18" charset="0"/>
              </a:rPr>
              <a:t>сохранен подлинный участок "Дороги Жизни", на котором установлены 3 стелы, похожие на указатели. В блокаду такие указатели устанавливали на протяжении всей дороги,  надписи на них служили для поднятия духа водителям, которые совершали подвиг, каждый день, совершали рейсы по «Дороге Жизни».</a:t>
            </a:r>
          </a:p>
        </p:txBody>
      </p:sp>
      <p:pic>
        <p:nvPicPr>
          <p:cNvPr id="4" name="Объект 3" descr="http://www.lentravel.ru/assets/images/Vsevolozskii/30fb4b644c03.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411505"/>
            <a:ext cx="8229600" cy="2903353"/>
          </a:xfrm>
          <a:prstGeom prst="rect">
            <a:avLst/>
          </a:prstGeom>
          <a:noFill/>
          <a:ln>
            <a:noFill/>
          </a:ln>
        </p:spPr>
      </p:pic>
    </p:spTree>
    <p:extLst>
      <p:ext uri="{BB962C8B-B14F-4D97-AF65-F5344CB8AC3E}">
        <p14:creationId xmlns:p14="http://schemas.microsoft.com/office/powerpoint/2010/main" val="11689801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dirty="0" smtClean="0"/>
              <a:t/>
            </a:r>
            <a:br>
              <a:rPr lang="ru-RU" dirty="0" smtClean="0"/>
            </a:br>
            <a:r>
              <a:rPr lang="ru-RU" sz="4000" b="1" i="1" dirty="0"/>
              <a:t> </a:t>
            </a:r>
            <a:r>
              <a:rPr lang="ru-RU" sz="4000" b="1" i="1" dirty="0">
                <a:latin typeface="Times New Roman" panose="02020603050405020304" pitchFamily="18" charset="0"/>
                <a:cs typeface="Times New Roman" panose="02020603050405020304" pitchFamily="18" charset="0"/>
              </a:rPr>
              <a:t>«История ладожской дороги, </a:t>
            </a:r>
            <a:r>
              <a:rPr lang="ru-RU" sz="4000" b="1" i="1" dirty="0" smtClean="0">
                <a:latin typeface="Times New Roman" panose="02020603050405020304" pitchFamily="18" charset="0"/>
                <a:cs typeface="Times New Roman" panose="02020603050405020304" pitchFamily="18" charset="0"/>
              </a:rPr>
              <a:t>—</a:t>
            </a:r>
            <a:r>
              <a:rPr lang="ru-RU" sz="4000" b="1" i="1" dirty="0">
                <a:latin typeface="Times New Roman" panose="02020603050405020304" pitchFamily="18" charset="0"/>
                <a:cs typeface="Times New Roman" panose="02020603050405020304" pitchFamily="18" charset="0"/>
              </a:rPr>
              <a:t> — это поэма о мужестве, настойчивости и стойкости советских людей...</a:t>
            </a:r>
            <a:r>
              <a:rPr lang="ru-RU" sz="4000" dirty="0"/>
              <a:t/>
            </a:r>
            <a:br>
              <a:rPr lang="ru-RU" sz="4000" dirty="0"/>
            </a:br>
            <a:endParaRPr lang="ru-RU" sz="4000" b="1" dirty="0">
              <a:solidFill>
                <a:srgbClr val="FF0000"/>
              </a:solidFill>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p:txBody>
          <a:bodyPr>
            <a:normAutofit/>
          </a:bodyPr>
          <a:lstStyle/>
          <a:p>
            <a:pPr algn="r"/>
            <a:endParaRPr lang="ru-RU" sz="16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217147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000" dirty="0" smtClean="0">
                <a:latin typeface="Times New Roman" panose="02020603050405020304" pitchFamily="18" charset="0"/>
                <a:cs typeface="Times New Roman" panose="02020603050405020304" pitchFamily="18" charset="0"/>
              </a:rPr>
              <a:t/>
            </a:r>
            <a:br>
              <a:rPr lang="ru-RU" sz="2000" dirty="0" smtClean="0">
                <a:latin typeface="Times New Roman" panose="02020603050405020304" pitchFamily="18" charset="0"/>
                <a:cs typeface="Times New Roman" panose="02020603050405020304" pitchFamily="18" charset="0"/>
              </a:rPr>
            </a:br>
            <a:r>
              <a:rPr lang="ru-RU" sz="2000" b="1" dirty="0" smtClean="0">
                <a:solidFill>
                  <a:srgbClr val="FF0000"/>
                </a:solidFill>
                <a:latin typeface="Times New Roman" panose="02020603050405020304" pitchFamily="18" charset="0"/>
                <a:cs typeface="Times New Roman" panose="02020603050405020304" pitchFamily="18" charset="0"/>
              </a:rPr>
              <a:t>6-й</a:t>
            </a:r>
            <a:r>
              <a:rPr lang="ru-RU" sz="2000" b="1" dirty="0">
                <a:solidFill>
                  <a:srgbClr val="FF0000"/>
                </a:solidFill>
                <a:latin typeface="Times New Roman" panose="02020603050405020304" pitchFamily="18" charset="0"/>
                <a:cs typeface="Times New Roman" panose="02020603050405020304" pitchFamily="18" charset="0"/>
              </a:rPr>
              <a:t> километр "Дороги Жизни" - Памятный знак "Балтийские крылья". </a:t>
            </a:r>
            <a:r>
              <a:rPr lang="ru-RU" sz="2000" dirty="0">
                <a:latin typeface="Times New Roman" panose="02020603050405020304" pitchFamily="18" charset="0"/>
                <a:cs typeface="Times New Roman" panose="02020603050405020304" pitchFamily="18" charset="0"/>
              </a:rPr>
              <a:t> </a:t>
            </a:r>
            <a:r>
              <a:rPr lang="ru-RU" sz="2000" dirty="0" smtClean="0">
                <a:latin typeface="Times New Roman" panose="02020603050405020304" pitchFamily="18" charset="0"/>
                <a:cs typeface="Times New Roman" panose="02020603050405020304" pitchFamily="18" charset="0"/>
              </a:rPr>
              <a:t/>
            </a:r>
            <a:br>
              <a:rPr lang="ru-RU" sz="2000" dirty="0" smtClean="0">
                <a:latin typeface="Times New Roman" panose="02020603050405020304" pitchFamily="18" charset="0"/>
                <a:cs typeface="Times New Roman" panose="02020603050405020304" pitchFamily="18" charset="0"/>
              </a:rPr>
            </a:br>
            <a:r>
              <a:rPr lang="ru-RU" sz="2000" dirty="0" smtClean="0">
                <a:latin typeface="Times New Roman" panose="02020603050405020304" pitchFamily="18" charset="0"/>
                <a:cs typeface="Times New Roman" panose="02020603050405020304" pitchFamily="18" charset="0"/>
              </a:rPr>
              <a:t>Памятник </a:t>
            </a:r>
            <a:r>
              <a:rPr lang="ru-RU" sz="2000" dirty="0">
                <a:latin typeface="Times New Roman" panose="02020603050405020304" pitchFamily="18" charset="0"/>
                <a:cs typeface="Times New Roman" panose="02020603050405020304" pitchFamily="18" charset="0"/>
              </a:rPr>
              <a:t>посвящен летчикам Краснознаменного Балтийского флота. Летчики в героической битве с врагом защищали город Ленинград и «Дорогу Жизни».</a:t>
            </a:r>
            <a:r>
              <a:rPr lang="ru-RU" dirty="0"/>
              <a:t/>
            </a:r>
            <a:br>
              <a:rPr lang="ru-RU" dirty="0"/>
            </a:br>
            <a:endParaRPr lang="ru-RU" dirty="0"/>
          </a:p>
        </p:txBody>
      </p:sp>
      <p:pic>
        <p:nvPicPr>
          <p:cNvPr id="4" name="Объект 3" descr="http://www.lentravel.ru/assets/images/Vsevolozskii/73fb2a7282ff.jpg"/>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57200" y="1987518"/>
            <a:ext cx="8229600" cy="3751326"/>
          </a:xfrm>
          <a:prstGeom prst="rect">
            <a:avLst/>
          </a:prstGeom>
          <a:noFill/>
          <a:ln>
            <a:noFill/>
          </a:ln>
        </p:spPr>
      </p:pic>
    </p:spTree>
    <p:extLst>
      <p:ext uri="{BB962C8B-B14F-4D97-AF65-F5344CB8AC3E}">
        <p14:creationId xmlns:p14="http://schemas.microsoft.com/office/powerpoint/2010/main" val="26587900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1800" dirty="0">
                <a:latin typeface="Times New Roman" panose="02020603050405020304" pitchFamily="18" charset="0"/>
                <a:cs typeface="Times New Roman" panose="02020603050405020304" pitchFamily="18" charset="0"/>
              </a:rPr>
              <a:t>Цветы жизни - это наши дети, а что может быть страшнее потери ребенка, который только начал жить? К сожалению, война не щадит никого. Святые и чистые создания наравне со взрослыми умирали от голода и холода в осажденном Ленинграде. </a:t>
            </a:r>
            <a:br>
              <a:rPr lang="ru-RU" sz="1800" dirty="0">
                <a:latin typeface="Times New Roman" panose="02020603050405020304" pitchFamily="18" charset="0"/>
                <a:cs typeface="Times New Roman" panose="02020603050405020304" pitchFamily="18" charset="0"/>
              </a:rPr>
            </a:br>
            <a:endParaRPr lang="ru-RU" sz="1800" dirty="0"/>
          </a:p>
        </p:txBody>
      </p:sp>
      <p:pic>
        <p:nvPicPr>
          <p:cNvPr id="8194" name="Picture 2" descr="C:\Users\Сергей\Desktop\Ленинград дорога жизни\81706_html_4fb2b34e.png"/>
          <p:cNvPicPr>
            <a:picLocks noGrp="1" noChangeAspect="1" noChangeArrowheads="1"/>
          </p:cNvPicPr>
          <p:nvPr>
            <p:ph idx="1"/>
          </p:nvPr>
        </p:nvPicPr>
        <p:blipFill>
          <a:blip r:embed="rId2" cstate="print"/>
          <a:srcRect/>
          <a:stretch>
            <a:fillRect/>
          </a:stretch>
        </p:blipFill>
        <p:spPr bwMode="auto">
          <a:xfrm>
            <a:off x="4860032" y="1628801"/>
            <a:ext cx="3888432" cy="3960439"/>
          </a:xfrm>
          <a:prstGeom prst="rect">
            <a:avLst/>
          </a:prstGeom>
          <a:noFill/>
        </p:spPr>
      </p:pic>
      <p:pic>
        <p:nvPicPr>
          <p:cNvPr id="4" name="Picture 2" descr="C:\Users\Сергей\Desktop\Ленинград дорога жизни\28161915.748689.200.jpg"/>
          <p:cNvPicPr>
            <a:picLocks noChangeAspect="1" noChangeArrowheads="1"/>
          </p:cNvPicPr>
          <p:nvPr/>
        </p:nvPicPr>
        <p:blipFill>
          <a:blip r:embed="rId3" cstate="print"/>
          <a:srcRect/>
          <a:stretch>
            <a:fillRect/>
          </a:stretch>
        </p:blipFill>
        <p:spPr bwMode="auto">
          <a:xfrm>
            <a:off x="755576" y="1628801"/>
            <a:ext cx="3384376" cy="4104456"/>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1600" dirty="0">
                <a:latin typeface="Times New Roman" panose="02020603050405020304" pitchFamily="18" charset="0"/>
                <a:cs typeface="Times New Roman" panose="02020603050405020304" pitchFamily="18" charset="0"/>
              </a:rPr>
              <a:t>По дороге из Санкт-Петербурга к Ладожскому озеру, недалеко от железнодорожной станции </a:t>
            </a:r>
            <a:r>
              <a:rPr lang="ru-RU" sz="1600" dirty="0" err="1">
                <a:latin typeface="Times New Roman" panose="02020603050405020304" pitchFamily="18" charset="0"/>
                <a:cs typeface="Times New Roman" panose="02020603050405020304" pitchFamily="18" charset="0"/>
              </a:rPr>
              <a:t>Ржевка</a:t>
            </a:r>
            <a:r>
              <a:rPr lang="ru-RU" sz="1600" dirty="0">
                <a:latin typeface="Times New Roman" panose="02020603050405020304" pitchFamily="18" charset="0"/>
                <a:cs typeface="Times New Roman" panose="02020603050405020304" pitchFamily="18" charset="0"/>
              </a:rPr>
              <a:t>, стоит высокий каменный цветок, который издалека привлекает внимание всех проезжающих мимо.. </a:t>
            </a:r>
            <a:r>
              <a:rPr lang="ru-RU" sz="1600" b="1" dirty="0">
                <a:solidFill>
                  <a:srgbClr val="FF0000"/>
                </a:solidFill>
                <a:latin typeface="Times New Roman" panose="02020603050405020304" pitchFamily="18" charset="0"/>
                <a:cs typeface="Times New Roman" panose="02020603050405020304" pitchFamily="18" charset="0"/>
              </a:rPr>
              <a:t>Установлен "Цветок жизни" 28 октября 1968 года </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b="1" dirty="0" smtClean="0">
                <a:solidFill>
                  <a:srgbClr val="FF0000"/>
                </a:solidFill>
                <a:latin typeface="Times New Roman" panose="02020603050405020304" pitchFamily="18" charset="0"/>
                <a:cs typeface="Times New Roman" panose="02020603050405020304" pitchFamily="18" charset="0"/>
              </a:rPr>
              <a:t>в </a:t>
            </a:r>
            <a:r>
              <a:rPr lang="ru-RU" sz="1600" b="1" dirty="0">
                <a:solidFill>
                  <a:srgbClr val="FF0000"/>
                </a:solidFill>
                <a:latin typeface="Times New Roman" panose="02020603050405020304" pitchFamily="18" charset="0"/>
                <a:cs typeface="Times New Roman" panose="02020603050405020304" pitchFamily="18" charset="0"/>
              </a:rPr>
              <a:t>память о погибших детях осажденного города</a:t>
            </a:r>
            <a:r>
              <a:rPr lang="ru-RU" sz="1600" dirty="0">
                <a:solidFill>
                  <a:srgbClr val="FF0000"/>
                </a:solidFill>
                <a:latin typeface="Times New Roman" panose="02020603050405020304" pitchFamily="18" charset="0"/>
                <a:cs typeface="Times New Roman" panose="02020603050405020304" pitchFamily="18" charset="0"/>
              </a:rPr>
              <a:t>.</a:t>
            </a:r>
            <a:r>
              <a:rPr lang="ru-RU" sz="1800" dirty="0">
                <a:solidFill>
                  <a:srgbClr val="FF0000"/>
                </a:solidFill>
                <a:latin typeface="Times New Roman" panose="02020603050405020304" pitchFamily="18" charset="0"/>
                <a:cs typeface="Times New Roman" panose="02020603050405020304" pitchFamily="18" charset="0"/>
              </a:rPr>
              <a:t> </a:t>
            </a:r>
          </a:p>
        </p:txBody>
      </p:sp>
      <p:pic>
        <p:nvPicPr>
          <p:cNvPr id="2050" name="Picture 2" descr="C:\Users\Сергей\Desktop\Ленинград дорога жизни\0_1dd97_eec6ffeb_XL.jpeg"/>
          <p:cNvPicPr>
            <a:picLocks noChangeAspect="1" noChangeArrowheads="1"/>
          </p:cNvPicPr>
          <p:nvPr/>
        </p:nvPicPr>
        <p:blipFill>
          <a:blip r:embed="rId3" cstate="print"/>
          <a:srcRect/>
          <a:stretch>
            <a:fillRect/>
          </a:stretch>
        </p:blipFill>
        <p:spPr bwMode="auto">
          <a:xfrm>
            <a:off x="251519" y="1530813"/>
            <a:ext cx="4320481" cy="3194331"/>
          </a:xfrm>
          <a:prstGeom prst="rect">
            <a:avLst/>
          </a:prstGeom>
          <a:noFill/>
        </p:spPr>
      </p:pic>
      <p:pic>
        <p:nvPicPr>
          <p:cNvPr id="5" name="Picture 2" descr="C:\Users\Сергей\Desktop\Ленинград дорога жизни\0d03209f9806914951a61b10fcf85f12.jpeg"/>
          <p:cNvPicPr>
            <a:picLocks noGrp="1" noChangeAspect="1" noChangeArrowheads="1"/>
          </p:cNvPicPr>
          <p:nvPr>
            <p:ph idx="1"/>
          </p:nvPr>
        </p:nvPicPr>
        <p:blipFill>
          <a:blip r:embed="rId4" cstate="print"/>
          <a:srcRect/>
          <a:stretch>
            <a:fillRect/>
          </a:stretch>
        </p:blipFill>
        <p:spPr bwMode="auto">
          <a:xfrm>
            <a:off x="5076056" y="1549295"/>
            <a:ext cx="3610744" cy="2959826"/>
          </a:xfrm>
          <a:prstGeom prst="rect">
            <a:avLst/>
          </a:prstGeom>
          <a:noFill/>
        </p:spPr>
      </p:pic>
      <p:sp>
        <p:nvSpPr>
          <p:cNvPr id="4" name="Прямоугольник 3"/>
          <p:cNvSpPr/>
          <p:nvPr/>
        </p:nvSpPr>
        <p:spPr>
          <a:xfrm>
            <a:off x="251519" y="4725145"/>
            <a:ext cx="8435281" cy="1600438"/>
          </a:xfrm>
          <a:prstGeom prst="rect">
            <a:avLst/>
          </a:prstGeom>
        </p:spPr>
        <p:txBody>
          <a:bodyPr wrap="square">
            <a:spAutoFit/>
          </a:bodyPr>
          <a:lstStyle/>
          <a:p>
            <a:pPr algn="ctr"/>
            <a:r>
              <a:rPr lang="ru-RU" sz="1600" dirty="0">
                <a:latin typeface="Times New Roman" panose="02020603050405020304" pitchFamily="18" charset="0"/>
                <a:cs typeface="Times New Roman" panose="02020603050405020304" pitchFamily="18" charset="0"/>
              </a:rPr>
              <a:t>Цветок имеет 5 лепестков, на 4 из них детской рукой написаны строки из известной песни "Пусть всегда будет солнце", на пятом лицо улыбающегося мальчика. </a:t>
            </a:r>
            <a:br>
              <a:rPr lang="ru-RU" sz="1600" dirty="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Рядом </a:t>
            </a:r>
            <a:r>
              <a:rPr lang="ru-RU" sz="1600" dirty="0">
                <a:latin typeface="Times New Roman" panose="02020603050405020304" pitchFamily="18" charset="0"/>
                <a:cs typeface="Times New Roman" panose="02020603050405020304" pitchFamily="18" charset="0"/>
              </a:rPr>
              <a:t>с цветком стоит плита с надписью: </a:t>
            </a:r>
            <a:br>
              <a:rPr lang="ru-RU" sz="1600" dirty="0">
                <a:latin typeface="Times New Roman" panose="02020603050405020304" pitchFamily="18" charset="0"/>
                <a:cs typeface="Times New Roman" panose="02020603050405020304" pitchFamily="18" charset="0"/>
              </a:rPr>
            </a:br>
            <a:r>
              <a:rPr lang="ru-RU" sz="1600" b="1" i="1" dirty="0">
                <a:latin typeface="Times New Roman" panose="02020603050405020304" pitchFamily="18" charset="0"/>
                <a:cs typeface="Times New Roman" panose="02020603050405020304" pitchFamily="18" charset="0"/>
              </a:rPr>
              <a:t>Во имя жизни и против войны.</a:t>
            </a:r>
            <a:br>
              <a:rPr lang="ru-RU" sz="1600" b="1" i="1" dirty="0">
                <a:latin typeface="Times New Roman" panose="02020603050405020304" pitchFamily="18" charset="0"/>
                <a:cs typeface="Times New Roman" panose="02020603050405020304" pitchFamily="18" charset="0"/>
              </a:rPr>
            </a:br>
            <a:r>
              <a:rPr lang="ru-RU" sz="1600" b="1" i="1" dirty="0">
                <a:latin typeface="Times New Roman" panose="02020603050405020304" pitchFamily="18" charset="0"/>
                <a:cs typeface="Times New Roman" panose="02020603050405020304" pitchFamily="18" charset="0"/>
              </a:rPr>
              <a:t>Детям — юным героям Ленинграда 1941—1944 годов</a:t>
            </a:r>
            <a:r>
              <a:rPr lang="ru-RU" dirty="0"/>
              <a:t/>
            </a:r>
            <a:br>
              <a:rPr lang="ru-RU" dirty="0"/>
            </a:br>
            <a:endParaRPr lang="ru-RU"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32515"/>
          </a:xfrm>
        </p:spPr>
        <p:txBody>
          <a:bodyPr>
            <a:noAutofit/>
          </a:bodyPr>
          <a:lstStyle/>
          <a:p>
            <a:pPr algn="l"/>
            <a:r>
              <a:rPr lang="ru-RU" sz="1600" dirty="0" smtClean="0">
                <a:latin typeface="Times New Roman" panose="02020603050405020304" pitchFamily="18" charset="0"/>
                <a:cs typeface="Times New Roman" panose="02020603050405020304" pitchFamily="18" charset="0"/>
              </a:rPr>
              <a:t>	Дети </a:t>
            </a:r>
            <a:r>
              <a:rPr lang="ru-RU" sz="1600" dirty="0">
                <a:latin typeface="Times New Roman" panose="02020603050405020304" pitchFamily="18" charset="0"/>
                <a:cs typeface="Times New Roman" panose="02020603050405020304" pitchFamily="18" charset="0"/>
              </a:rPr>
              <a:t>и подростки работали вместо взрослых, </a:t>
            </a:r>
            <a:r>
              <a:rPr lang="ru-RU" sz="1600" dirty="0" smtClean="0">
                <a:latin typeface="Times New Roman" panose="02020603050405020304" pitchFamily="18" charset="0"/>
                <a:cs typeface="Times New Roman" panose="02020603050405020304" pitchFamily="18" charset="0"/>
              </a:rPr>
              <a:t>готовились </a:t>
            </a:r>
            <a:r>
              <a:rPr lang="ru-RU" sz="1600" dirty="0">
                <a:latin typeface="Times New Roman" panose="02020603050405020304" pitchFamily="18" charset="0"/>
                <a:cs typeface="Times New Roman" panose="02020603050405020304" pitchFamily="18" charset="0"/>
              </a:rPr>
              <a:t>стать связистами, разведчиками, санитарами и в любой </a:t>
            </a:r>
            <a:r>
              <a:rPr lang="ru-RU" sz="1600" dirty="0" smtClean="0">
                <a:latin typeface="Times New Roman" panose="02020603050405020304" pitchFamily="18" charset="0"/>
                <a:cs typeface="Times New Roman" panose="02020603050405020304" pitchFamily="18" charset="0"/>
              </a:rPr>
              <a:t>момент </a:t>
            </a:r>
            <a:r>
              <a:rPr lang="ru-RU" sz="1600" dirty="0">
                <a:latin typeface="Times New Roman" panose="02020603050405020304" pitchFamily="18" charset="0"/>
                <a:cs typeface="Times New Roman" panose="02020603050405020304" pitchFamily="18" charset="0"/>
              </a:rPr>
              <a:t>были готовы оказать посильную помощь за </a:t>
            </a:r>
            <a:r>
              <a:rPr lang="ru-RU" sz="1600" dirty="0" smtClean="0">
                <a:latin typeface="Times New Roman" panose="02020603050405020304" pitchFamily="18" charset="0"/>
                <a:cs typeface="Times New Roman" panose="02020603050405020304" pitchFamily="18" charset="0"/>
              </a:rPr>
              <a:t>оборону </a:t>
            </a:r>
            <a:r>
              <a:rPr lang="ru-RU" sz="1600" dirty="0">
                <a:latin typeface="Times New Roman" panose="02020603050405020304" pitchFamily="18" charset="0"/>
                <a:cs typeface="Times New Roman" panose="02020603050405020304" pitchFamily="18" charset="0"/>
              </a:rPr>
              <a:t>города. Дети из последних сил защищали родной город</a:t>
            </a:r>
            <a:r>
              <a:rPr lang="ru-RU" sz="1600" dirty="0" smtClean="0">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совершали подвиги, становились героями...</a:t>
            </a:r>
            <a:r>
              <a:rPr lang="ru-RU" sz="1600" dirty="0" smtClean="0">
                <a:latin typeface="Times New Roman" panose="02020603050405020304" pitchFamily="18" charset="0"/>
                <a:cs typeface="Times New Roman" panose="02020603050405020304" pitchFamily="18" charset="0"/>
              </a:rPr>
              <a:t>посмертно. Более </a:t>
            </a:r>
            <a:r>
              <a:rPr lang="ru-RU" sz="1600" dirty="0">
                <a:latin typeface="Times New Roman" panose="02020603050405020304" pitchFamily="18" charset="0"/>
                <a:cs typeface="Times New Roman" panose="02020603050405020304" pitchFamily="18" charset="0"/>
              </a:rPr>
              <a:t>15 тысяч детей, и девочек, и мальчиков, </a:t>
            </a:r>
            <a:r>
              <a:rPr lang="ru-RU" sz="1600" dirty="0" smtClean="0">
                <a:latin typeface="Times New Roman" panose="02020603050405020304" pitchFamily="18" charset="0"/>
                <a:cs typeface="Times New Roman" panose="02020603050405020304" pitchFamily="18" charset="0"/>
              </a:rPr>
              <a:t>получили </a:t>
            </a:r>
            <a:r>
              <a:rPr lang="ru-RU" sz="1600" dirty="0">
                <a:latin typeface="Times New Roman" panose="02020603050405020304" pitchFamily="18" charset="0"/>
                <a:cs typeface="Times New Roman" panose="02020603050405020304" pitchFamily="18" charset="0"/>
              </a:rPr>
              <a:t>медаль «За оборону Ленинграда».</a:t>
            </a:r>
          </a:p>
        </p:txBody>
      </p:sp>
      <p:sp>
        <p:nvSpPr>
          <p:cNvPr id="4" name="Объект 3"/>
          <p:cNvSpPr>
            <a:spLocks noGrp="1"/>
          </p:cNvSpPr>
          <p:nvPr>
            <p:ph sz="half" idx="2"/>
          </p:nvPr>
        </p:nvSpPr>
        <p:spPr>
          <a:xfrm>
            <a:off x="3979784" y="1556792"/>
            <a:ext cx="4912696" cy="5134641"/>
          </a:xfrm>
        </p:spPr>
        <p:txBody>
          <a:bodyPr>
            <a:normAutofit/>
          </a:bodyPr>
          <a:lstStyle/>
          <a:p>
            <a:pPr marL="0" indent="0">
              <a:buNone/>
            </a:pPr>
            <a:endParaRPr lang="ru-RU" sz="1600" dirty="0" smtClean="0">
              <a:latin typeface="Times New Roman" panose="02020603050405020304" pitchFamily="18" charset="0"/>
              <a:cs typeface="Times New Roman" panose="02020603050405020304" pitchFamily="18" charset="0"/>
            </a:endParaRPr>
          </a:p>
          <a:p>
            <a:pPr marL="0" indent="0">
              <a:buNone/>
            </a:pPr>
            <a:endParaRPr lang="ru-RU" sz="1600" dirty="0">
              <a:latin typeface="Times New Roman" panose="02020603050405020304" pitchFamily="18" charset="0"/>
              <a:cs typeface="Times New Roman" panose="02020603050405020304" pitchFamily="18" charset="0"/>
            </a:endParaRPr>
          </a:p>
          <a:p>
            <a:pPr marL="0" indent="0">
              <a:buNone/>
            </a:pPr>
            <a:endParaRPr lang="ru-RU" sz="1600" dirty="0" smtClean="0">
              <a:latin typeface="Times New Roman" panose="02020603050405020304" pitchFamily="18" charset="0"/>
              <a:cs typeface="Times New Roman" panose="02020603050405020304" pitchFamily="18" charset="0"/>
            </a:endParaRPr>
          </a:p>
          <a:p>
            <a:pPr marL="0" indent="0">
              <a:buNone/>
            </a:pPr>
            <a:endParaRPr lang="ru-RU" sz="1600" dirty="0">
              <a:latin typeface="Times New Roman" panose="02020603050405020304" pitchFamily="18" charset="0"/>
              <a:cs typeface="Times New Roman" panose="02020603050405020304" pitchFamily="18" charset="0"/>
            </a:endParaRPr>
          </a:p>
          <a:p>
            <a:pPr marL="0" indent="0">
              <a:buNone/>
            </a:pPr>
            <a:endParaRPr lang="ru-RU" sz="1600" dirty="0" smtClean="0">
              <a:latin typeface="Times New Roman" panose="02020603050405020304" pitchFamily="18" charset="0"/>
              <a:cs typeface="Times New Roman" panose="02020603050405020304" pitchFamily="18" charset="0"/>
            </a:endParaRPr>
          </a:p>
          <a:p>
            <a:pPr marL="0" indent="0">
              <a:buNone/>
            </a:pPr>
            <a:endParaRPr lang="ru-RU" sz="1600" dirty="0">
              <a:latin typeface="Times New Roman" panose="02020603050405020304" pitchFamily="18" charset="0"/>
              <a:cs typeface="Times New Roman" panose="02020603050405020304" pitchFamily="18" charset="0"/>
            </a:endParaRPr>
          </a:p>
          <a:p>
            <a:pPr marL="0" indent="0">
              <a:buNone/>
            </a:pPr>
            <a:endParaRPr lang="ru-RU" sz="1600" dirty="0" smtClean="0">
              <a:latin typeface="Times New Roman" panose="02020603050405020304" pitchFamily="18" charset="0"/>
              <a:cs typeface="Times New Roman" panose="02020603050405020304" pitchFamily="18" charset="0"/>
            </a:endParaRPr>
          </a:p>
          <a:p>
            <a:pPr marL="0" indent="0">
              <a:buNone/>
            </a:pPr>
            <a:endParaRPr lang="ru-RU" sz="1600" dirty="0">
              <a:latin typeface="Times New Roman" panose="02020603050405020304" pitchFamily="18" charset="0"/>
              <a:cs typeface="Times New Roman" panose="02020603050405020304" pitchFamily="18" charset="0"/>
            </a:endParaRPr>
          </a:p>
          <a:p>
            <a:pPr marL="0" indent="0">
              <a:buNone/>
            </a:pPr>
            <a:endParaRPr lang="ru-RU" sz="1600" dirty="0" smtClean="0">
              <a:latin typeface="Times New Roman" panose="02020603050405020304" pitchFamily="18" charset="0"/>
              <a:cs typeface="Times New Roman" panose="02020603050405020304" pitchFamily="18" charset="0"/>
            </a:endParaRPr>
          </a:p>
          <a:p>
            <a:pPr marL="0" indent="0">
              <a:buNone/>
            </a:pPr>
            <a:endParaRPr lang="ru-RU" sz="1600" dirty="0" smtClean="0">
              <a:latin typeface="Times New Roman" panose="02020603050405020304" pitchFamily="18" charset="0"/>
              <a:cs typeface="Times New Roman" panose="02020603050405020304" pitchFamily="18" charset="0"/>
            </a:endParaRPr>
          </a:p>
          <a:p>
            <a:pPr marL="0" indent="0">
              <a:buNone/>
            </a:pPr>
            <a:endParaRPr lang="ru-RU" sz="1600" dirty="0">
              <a:latin typeface="Times New Roman" panose="02020603050405020304" pitchFamily="18" charset="0"/>
              <a:cs typeface="Times New Roman" panose="02020603050405020304" pitchFamily="18" charset="0"/>
            </a:endParaRPr>
          </a:p>
          <a:p>
            <a:pPr marL="0" indent="0">
              <a:buNone/>
            </a:pPr>
            <a:endParaRPr lang="ru-RU" sz="1600" dirty="0" smtClean="0">
              <a:latin typeface="Times New Roman" panose="02020603050405020304" pitchFamily="18" charset="0"/>
              <a:cs typeface="Times New Roman" panose="02020603050405020304" pitchFamily="18" charset="0"/>
            </a:endParaRPr>
          </a:p>
          <a:p>
            <a:pPr marL="0" indent="0">
              <a:buNone/>
            </a:pPr>
            <a:r>
              <a:rPr lang="ru-RU" sz="1600" dirty="0" smtClean="0">
                <a:latin typeface="Times New Roman" panose="02020603050405020304" pitchFamily="18" charset="0"/>
                <a:cs typeface="Times New Roman" panose="02020603050405020304" pitchFamily="18" charset="0"/>
              </a:rPr>
              <a:t>	С </a:t>
            </a:r>
            <a:r>
              <a:rPr lang="ru-RU" sz="1600" dirty="0">
                <a:latin typeface="Times New Roman" panose="02020603050405020304" pitchFamily="18" charset="0"/>
                <a:cs typeface="Times New Roman" panose="02020603050405020304" pitchFamily="18" charset="0"/>
              </a:rPr>
              <a:t>правой стороны от цветка высажены 900 берез, по одному дереву за каждый день осады. Здесь алеют яркие пионерские галстуки, повязанные на белые стволы берез в память о детях, защищавших город.</a:t>
            </a:r>
          </a:p>
        </p:txBody>
      </p:sp>
      <p:pic>
        <p:nvPicPr>
          <p:cNvPr id="14" name="Picture 2" descr="C:\Users\Сергей\Desktop\Ленинград дорога жизни\08163932.1.jpg"/>
          <p:cNvPicPr>
            <a:picLocks noChangeAspect="1" noChangeArrowheads="1"/>
          </p:cNvPicPr>
          <p:nvPr/>
        </p:nvPicPr>
        <p:blipFill>
          <a:blip r:embed="rId3" cstate="print"/>
          <a:srcRect/>
          <a:stretch>
            <a:fillRect/>
          </a:stretch>
        </p:blipFill>
        <p:spPr bwMode="auto">
          <a:xfrm>
            <a:off x="4648200" y="1556792"/>
            <a:ext cx="3907160" cy="3384376"/>
          </a:xfrm>
          <a:prstGeom prst="rect">
            <a:avLst/>
          </a:prstGeom>
          <a:noFill/>
        </p:spPr>
      </p:pic>
      <p:pic>
        <p:nvPicPr>
          <p:cNvPr id="6" name="Объект 5" descr="http://zapad24.ru/uploads/posts/2015-05/1431168233_krsk.jpg"/>
          <p:cNvPicPr>
            <a:picLocks noGrp="1"/>
          </p:cNvPicPr>
          <p:nvPr>
            <p:ph sz="half" idx="1"/>
          </p:nvPr>
        </p:nvPicPr>
        <p:blipFill>
          <a:blip r:embed="rId4">
            <a:extLst>
              <a:ext uri="{28A0092B-C50C-407E-A947-70E740481C1C}">
                <a14:useLocalDpi xmlns:a14="http://schemas.microsoft.com/office/drawing/2010/main" val="0"/>
              </a:ext>
            </a:extLst>
          </a:blip>
          <a:srcRect/>
          <a:stretch>
            <a:fillRect/>
          </a:stretch>
        </p:blipFill>
        <p:spPr bwMode="auto">
          <a:xfrm>
            <a:off x="513056" y="1556792"/>
            <a:ext cx="3410872" cy="2387074"/>
          </a:xfrm>
          <a:prstGeom prst="rect">
            <a:avLst/>
          </a:prstGeom>
          <a:noFill/>
          <a:ln>
            <a:noFill/>
          </a:ln>
        </p:spPr>
      </p:pic>
      <p:pic>
        <p:nvPicPr>
          <p:cNvPr id="7" name="Рисунок 6" descr="http://city.tambov.gov.ru/it/65let/sait_info/images/9.jpg"/>
          <p:cNvPicPr/>
          <p:nvPr/>
        </p:nvPicPr>
        <p:blipFill>
          <a:blip r:embed="rId5">
            <a:extLst>
              <a:ext uri="{28A0092B-C50C-407E-A947-70E740481C1C}">
                <a14:useLocalDpi xmlns:a14="http://schemas.microsoft.com/office/drawing/2010/main" val="0"/>
              </a:ext>
            </a:extLst>
          </a:blip>
          <a:srcRect/>
          <a:stretch>
            <a:fillRect/>
          </a:stretch>
        </p:blipFill>
        <p:spPr bwMode="auto">
          <a:xfrm>
            <a:off x="513056" y="4093505"/>
            <a:ext cx="2402760" cy="2597928"/>
          </a:xfrm>
          <a:prstGeom prst="rect">
            <a:avLst/>
          </a:prstGeom>
          <a:noFill/>
          <a:ln>
            <a:noFill/>
          </a:ln>
        </p:spPr>
      </p:pic>
    </p:spTree>
    <p:extLst>
      <p:ext uri="{BB962C8B-B14F-4D97-AF65-F5344CB8AC3E}">
        <p14:creationId xmlns:p14="http://schemas.microsoft.com/office/powerpoint/2010/main" val="27875186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800" b="1" dirty="0" smtClean="0">
                <a:solidFill>
                  <a:srgbClr val="FF0000"/>
                </a:solidFill>
                <a:latin typeface="Times New Roman" panose="02020603050405020304" pitchFamily="18" charset="0"/>
                <a:cs typeface="Times New Roman" panose="02020603050405020304" pitchFamily="18" charset="0"/>
              </a:rPr>
              <a:t>Аллея дружбы</a:t>
            </a:r>
            <a:endParaRPr lang="ru-RU" sz="1800" b="1" dirty="0">
              <a:solidFill>
                <a:srgbClr val="FF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sz="half" idx="1"/>
          </p:nvPr>
        </p:nvSpPr>
        <p:spPr/>
        <p:txBody>
          <a:bodyPr>
            <a:normAutofit/>
          </a:bodyPr>
          <a:lstStyle/>
          <a:p>
            <a:pPr marL="0" indent="0" algn="ctr">
              <a:buNone/>
            </a:pPr>
            <a:r>
              <a:rPr lang="ru-RU" sz="1800" dirty="0">
                <a:latin typeface="Times New Roman" panose="02020603050405020304" pitchFamily="18" charset="0"/>
                <a:cs typeface="Times New Roman" panose="02020603050405020304" pitchFamily="18" charset="0"/>
              </a:rPr>
              <a:t>От центрального мемориала отходит красивая ровная аллея </a:t>
            </a:r>
            <a:r>
              <a:rPr lang="ru-RU" sz="1800" dirty="0" smtClean="0">
                <a:latin typeface="Times New Roman" panose="02020603050405020304" pitchFamily="18" charset="0"/>
                <a:cs typeface="Times New Roman" panose="02020603050405020304" pitchFamily="18" charset="0"/>
              </a:rPr>
              <a:t>лип.</a:t>
            </a:r>
          </a:p>
          <a:p>
            <a:pPr marL="0" indent="0" algn="ctr">
              <a:buNone/>
            </a:pPr>
            <a:r>
              <a:rPr lang="ru-RU" sz="1800" dirty="0" smtClean="0">
                <a:latin typeface="Times New Roman" panose="02020603050405020304" pitchFamily="18" charset="0"/>
                <a:cs typeface="Times New Roman" panose="02020603050405020304" pitchFamily="18" charset="0"/>
              </a:rPr>
              <a:t>В 1984 </a:t>
            </a:r>
            <a:r>
              <a:rPr lang="ru-RU" sz="1800" dirty="0">
                <a:latin typeface="Times New Roman" panose="02020603050405020304" pitchFamily="18" charset="0"/>
                <a:cs typeface="Times New Roman" panose="02020603050405020304" pitchFamily="18" charset="0"/>
              </a:rPr>
              <a:t>года Аллея дружбы, соединила цветок с дневником Тани Савичевой. </a:t>
            </a:r>
            <a:endParaRPr lang="ru-RU" sz="1800" dirty="0" smtClean="0">
              <a:latin typeface="Times New Roman" panose="02020603050405020304" pitchFamily="18" charset="0"/>
              <a:cs typeface="Times New Roman" panose="02020603050405020304" pitchFamily="18" charset="0"/>
            </a:endParaRPr>
          </a:p>
          <a:p>
            <a:pPr marL="0" indent="0" algn="ctr">
              <a:buNone/>
            </a:pPr>
            <a:r>
              <a:rPr lang="ru-RU" sz="1800" dirty="0" smtClean="0">
                <a:latin typeface="Times New Roman" panose="02020603050405020304" pitchFamily="18" charset="0"/>
                <a:cs typeface="Times New Roman" panose="02020603050405020304" pitchFamily="18" charset="0"/>
              </a:rPr>
              <a:t>На </a:t>
            </a:r>
            <a:r>
              <a:rPr lang="ru-RU" sz="1800" dirty="0">
                <a:latin typeface="Times New Roman" panose="02020603050405020304" pitchFamily="18" charset="0"/>
                <a:cs typeface="Times New Roman" panose="02020603050405020304" pitchFamily="18" charset="0"/>
              </a:rPr>
              <a:t>липах тоже можно увидеть повязанные красные галстуки. </a:t>
            </a:r>
            <a:endParaRPr lang="ru-RU" sz="1800" dirty="0" smtClean="0">
              <a:latin typeface="Times New Roman" panose="02020603050405020304" pitchFamily="18" charset="0"/>
              <a:cs typeface="Times New Roman" panose="02020603050405020304" pitchFamily="18" charset="0"/>
            </a:endParaRPr>
          </a:p>
          <a:p>
            <a:pPr marL="0" indent="0" algn="ctr">
              <a:buNone/>
            </a:pPr>
            <a:r>
              <a:rPr lang="ru-RU" sz="1800" dirty="0" smtClean="0">
                <a:latin typeface="Times New Roman" panose="02020603050405020304" pitchFamily="18" charset="0"/>
                <a:cs typeface="Times New Roman" panose="02020603050405020304" pitchFamily="18" charset="0"/>
              </a:rPr>
              <a:t>Вдоль </a:t>
            </a:r>
            <a:r>
              <a:rPr lang="ru-RU" sz="1800" dirty="0">
                <a:latin typeface="Times New Roman" panose="02020603050405020304" pitchFamily="18" charset="0"/>
                <a:cs typeface="Times New Roman" panose="02020603050405020304" pitchFamily="18" charset="0"/>
              </a:rPr>
              <a:t>аллеи дорожка и стоит ряд плит, на каждой из которых высечены имена пионеров-блокадников, имена детей-героев и их подвиги.</a:t>
            </a:r>
          </a:p>
        </p:txBody>
      </p:sp>
      <p:pic>
        <p:nvPicPr>
          <p:cNvPr id="5" name="Объект 4" descr="http://forum-spb.name/imagehosting/2013/07/28/22451f52aa375830.jpg">
            <a:hlinkClick r:id="rId2" tgtFrame="&quot;_blank&quot;"/>
          </p:cNvPr>
          <p:cNvPicPr>
            <a:picLocks noGrp="1"/>
          </p:cNvPicPr>
          <p:nvPr>
            <p:ph sz="half" idx="2"/>
          </p:nvPr>
        </p:nvPicPr>
        <p:blipFill>
          <a:blip r:embed="rId3"/>
          <a:srcRect/>
          <a:stretch>
            <a:fillRect/>
          </a:stretch>
        </p:blipFill>
        <p:spPr bwMode="auto">
          <a:xfrm>
            <a:off x="4648200" y="1700808"/>
            <a:ext cx="4038600" cy="4608512"/>
          </a:xfrm>
          <a:prstGeom prst="rect">
            <a:avLst/>
          </a:prstGeom>
          <a:noFill/>
          <a:ln w="9525">
            <a:noFill/>
            <a:miter lim="800000"/>
            <a:headEnd/>
            <a:tailEnd/>
          </a:ln>
        </p:spPr>
      </p:pic>
    </p:spTree>
    <p:extLst>
      <p:ext uri="{BB962C8B-B14F-4D97-AF65-F5344CB8AC3E}">
        <p14:creationId xmlns:p14="http://schemas.microsoft.com/office/powerpoint/2010/main" val="299084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1800" b="1" dirty="0">
                <a:solidFill>
                  <a:srgbClr val="FF0000"/>
                </a:solidFill>
                <a:latin typeface="Times New Roman" panose="02020603050405020304" pitchFamily="18" charset="0"/>
                <a:cs typeface="Times New Roman" panose="02020603050405020304" pitchFamily="18" charset="0"/>
              </a:rPr>
              <a:t>Аллея Дружбы ведет нас к траурному кургану, который состоит из 8 бетонных плит. </a:t>
            </a:r>
            <a:r>
              <a:rPr lang="ru-RU" sz="1800" dirty="0" smtClean="0">
                <a:latin typeface="Times New Roman" panose="02020603050405020304" pitchFamily="18" charset="0"/>
                <a:cs typeface="Times New Roman" panose="02020603050405020304" pitchFamily="18" charset="0"/>
              </a:rPr>
              <a:t/>
            </a:r>
            <a:br>
              <a:rPr lang="ru-RU" sz="1800" dirty="0" smtClean="0">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cs typeface="Times New Roman" panose="02020603050405020304" pitchFamily="18" charset="0"/>
              </a:rPr>
              <a:t>Это </a:t>
            </a:r>
            <a:r>
              <a:rPr lang="ru-RU" sz="1800" dirty="0">
                <a:latin typeface="Times New Roman" panose="02020603050405020304" pitchFamily="18" charset="0"/>
                <a:cs typeface="Times New Roman" panose="02020603050405020304" pitchFamily="18" charset="0"/>
              </a:rPr>
              <a:t>странички из дневника маленькой девочки, которая вела дневник и записывала даты смертей всех своих близких</a:t>
            </a:r>
            <a:r>
              <a:rPr lang="ru-RU" dirty="0">
                <a:latin typeface="Times New Roman" panose="02020603050405020304" pitchFamily="18" charset="0"/>
                <a:cs typeface="Times New Roman" panose="02020603050405020304" pitchFamily="18" charset="0"/>
              </a:rPr>
              <a:t/>
            </a:r>
            <a:br>
              <a:rPr lang="ru-RU" dirty="0">
                <a:latin typeface="Times New Roman" panose="02020603050405020304" pitchFamily="18" charset="0"/>
                <a:cs typeface="Times New Roman" panose="02020603050405020304" pitchFamily="18" charset="0"/>
              </a:rPr>
            </a:br>
            <a:endParaRPr lang="ru-RU" dirty="0"/>
          </a:p>
        </p:txBody>
      </p:sp>
      <p:sp>
        <p:nvSpPr>
          <p:cNvPr id="4" name="Объект 3"/>
          <p:cNvSpPr>
            <a:spLocks noGrp="1"/>
          </p:cNvSpPr>
          <p:nvPr>
            <p:ph sz="half" idx="2"/>
          </p:nvPr>
        </p:nvSpPr>
        <p:spPr>
          <a:xfrm>
            <a:off x="4648200" y="980728"/>
            <a:ext cx="4038600" cy="5145436"/>
          </a:xfrm>
        </p:spPr>
        <p:txBody>
          <a:bodyPr>
            <a:noAutofit/>
          </a:bodyPr>
          <a:lstStyle/>
          <a:p>
            <a:pPr marL="0" indent="0" algn="ctr">
              <a:buNone/>
            </a:pPr>
            <a:r>
              <a:rPr lang="ru-RU" sz="1400" dirty="0">
                <a:latin typeface="Times New Roman" panose="02020603050405020304" pitchFamily="18" charset="0"/>
                <a:cs typeface="Times New Roman" panose="02020603050405020304" pitchFamily="18" charset="0"/>
              </a:rPr>
              <a:t>В осаждённом Ленинграде</a:t>
            </a:r>
          </a:p>
          <a:p>
            <a:pPr marL="0" indent="0" algn="ctr">
              <a:buNone/>
            </a:pPr>
            <a:r>
              <a:rPr lang="ru-RU" sz="1400" dirty="0">
                <a:latin typeface="Times New Roman" panose="02020603050405020304" pitchFamily="18" charset="0"/>
                <a:cs typeface="Times New Roman" panose="02020603050405020304" pitchFamily="18" charset="0"/>
              </a:rPr>
              <a:t>Эта девочка жила.</a:t>
            </a:r>
          </a:p>
          <a:p>
            <a:pPr marL="0" indent="0" algn="ctr">
              <a:buNone/>
            </a:pPr>
            <a:r>
              <a:rPr lang="ru-RU" sz="1400" dirty="0">
                <a:latin typeface="Times New Roman" panose="02020603050405020304" pitchFamily="18" charset="0"/>
                <a:cs typeface="Times New Roman" panose="02020603050405020304" pitchFamily="18" charset="0"/>
              </a:rPr>
              <a:t>В ученической тетради</a:t>
            </a:r>
          </a:p>
          <a:p>
            <a:pPr marL="0" indent="0" algn="ctr">
              <a:buNone/>
            </a:pPr>
            <a:r>
              <a:rPr lang="ru-RU" sz="1400" dirty="0">
                <a:latin typeface="Times New Roman" panose="02020603050405020304" pitchFamily="18" charset="0"/>
                <a:cs typeface="Times New Roman" panose="02020603050405020304" pitchFamily="18" charset="0"/>
              </a:rPr>
              <a:t>Свой дневник она вела.</a:t>
            </a:r>
          </a:p>
          <a:p>
            <a:pPr marL="0" indent="0" algn="ctr">
              <a:buNone/>
            </a:pPr>
            <a:r>
              <a:rPr lang="ru-RU" sz="1400" dirty="0" smtClean="0">
                <a:latin typeface="Times New Roman" panose="02020603050405020304" pitchFamily="18" charset="0"/>
                <a:cs typeface="Times New Roman" panose="02020603050405020304" pitchFamily="18" charset="0"/>
              </a:rPr>
              <a:t>Таня </a:t>
            </a:r>
            <a:r>
              <a:rPr lang="ru-RU" sz="1400" dirty="0">
                <a:latin typeface="Times New Roman" panose="02020603050405020304" pitchFamily="18" charset="0"/>
                <a:cs typeface="Times New Roman" panose="02020603050405020304" pitchFamily="18" charset="0"/>
              </a:rPr>
              <a:t>в памяти жива:</a:t>
            </a:r>
          </a:p>
          <a:p>
            <a:pPr marL="0" indent="0" algn="ctr">
              <a:buNone/>
            </a:pPr>
            <a:r>
              <a:rPr lang="ru-RU" sz="1400" dirty="0" smtClean="0">
                <a:latin typeface="Times New Roman" panose="02020603050405020304" pitchFamily="18" charset="0"/>
                <a:cs typeface="Times New Roman" panose="02020603050405020304" pitchFamily="18" charset="0"/>
              </a:rPr>
              <a:t>Затаив </a:t>
            </a:r>
            <a:r>
              <a:rPr lang="ru-RU" sz="1400" dirty="0">
                <a:latin typeface="Times New Roman" panose="02020603050405020304" pitchFamily="18" charset="0"/>
                <a:cs typeface="Times New Roman" panose="02020603050405020304" pitchFamily="18" charset="0"/>
              </a:rPr>
              <a:t>на миг дыханье</a:t>
            </a:r>
          </a:p>
          <a:p>
            <a:pPr marL="0" indent="0" algn="ctr">
              <a:buNone/>
            </a:pPr>
            <a:r>
              <a:rPr lang="ru-RU" sz="1400" dirty="0">
                <a:latin typeface="Times New Roman" panose="02020603050405020304" pitchFamily="18" charset="0"/>
                <a:cs typeface="Times New Roman" panose="02020603050405020304" pitchFamily="18" charset="0"/>
              </a:rPr>
              <a:t>Слышит мир её слова:</a:t>
            </a:r>
          </a:p>
          <a:p>
            <a:pPr marL="0" indent="0" algn="ctr">
              <a:buNone/>
            </a:pPr>
            <a:r>
              <a:rPr lang="ru-RU" sz="1400" dirty="0">
                <a:latin typeface="Times New Roman" panose="02020603050405020304" pitchFamily="18" charset="0"/>
                <a:cs typeface="Times New Roman" panose="02020603050405020304" pitchFamily="18" charset="0"/>
              </a:rPr>
              <a:t>«Женя умерла 28 декабря в 12 часов 30 минут утра 1941 года. Бабушка умерла 25 января в 3 часа дня 1942 года…»</a:t>
            </a:r>
          </a:p>
          <a:p>
            <a:pPr marL="0" indent="0" algn="ctr">
              <a:buNone/>
            </a:pPr>
            <a:r>
              <a:rPr lang="ru-RU" sz="1400" dirty="0">
                <a:latin typeface="Times New Roman" panose="02020603050405020304" pitchFamily="18" charset="0"/>
                <a:cs typeface="Times New Roman" panose="02020603050405020304" pitchFamily="18" charset="0"/>
              </a:rPr>
              <a:t>А в ночи пронзает небо </a:t>
            </a:r>
          </a:p>
          <a:p>
            <a:pPr marL="0" indent="0" algn="ctr">
              <a:buNone/>
            </a:pPr>
            <a:r>
              <a:rPr lang="ru-RU" sz="1400" dirty="0">
                <a:latin typeface="Times New Roman" panose="02020603050405020304" pitchFamily="18" charset="0"/>
                <a:cs typeface="Times New Roman" panose="02020603050405020304" pitchFamily="18" charset="0"/>
              </a:rPr>
              <a:t>Острый свет прожекторов.</a:t>
            </a:r>
          </a:p>
          <a:p>
            <a:pPr marL="0" indent="0" algn="ctr">
              <a:buNone/>
            </a:pPr>
            <a:r>
              <a:rPr lang="ru-RU" sz="1400" dirty="0">
                <a:latin typeface="Times New Roman" panose="02020603050405020304" pitchFamily="18" charset="0"/>
                <a:cs typeface="Times New Roman" panose="02020603050405020304" pitchFamily="18" charset="0"/>
              </a:rPr>
              <a:t>Дома нет ни крошки хлеба,</a:t>
            </a:r>
          </a:p>
          <a:p>
            <a:pPr marL="0" indent="0" algn="ctr">
              <a:buNone/>
            </a:pPr>
            <a:r>
              <a:rPr lang="ru-RU" sz="1400" dirty="0">
                <a:latin typeface="Times New Roman" panose="02020603050405020304" pitchFamily="18" charset="0"/>
                <a:cs typeface="Times New Roman" panose="02020603050405020304" pitchFamily="18" charset="0"/>
              </a:rPr>
              <a:t>Не найдёшь полена дров.</a:t>
            </a:r>
          </a:p>
          <a:p>
            <a:pPr marL="0" indent="0" algn="ctr">
              <a:buNone/>
            </a:pPr>
            <a:r>
              <a:rPr lang="ru-RU" sz="1400" dirty="0">
                <a:latin typeface="Times New Roman" panose="02020603050405020304" pitchFamily="18" charset="0"/>
                <a:cs typeface="Times New Roman" panose="02020603050405020304" pitchFamily="18" charset="0"/>
              </a:rPr>
              <a:t>От коптилки не согреться</a:t>
            </a:r>
          </a:p>
          <a:p>
            <a:pPr marL="0" indent="0" algn="ctr">
              <a:buNone/>
            </a:pPr>
            <a:r>
              <a:rPr lang="ru-RU" sz="1400" dirty="0">
                <a:latin typeface="Times New Roman" panose="02020603050405020304" pitchFamily="18" charset="0"/>
                <a:cs typeface="Times New Roman" panose="02020603050405020304" pitchFamily="18" charset="0"/>
              </a:rPr>
              <a:t>Карандаш дрожит в руке, </a:t>
            </a:r>
          </a:p>
          <a:p>
            <a:pPr marL="0" indent="0" algn="ctr">
              <a:buNone/>
            </a:pPr>
            <a:r>
              <a:rPr lang="ru-RU" sz="1400" dirty="0">
                <a:latin typeface="Times New Roman" panose="02020603050405020304" pitchFamily="18" charset="0"/>
                <a:cs typeface="Times New Roman" panose="02020603050405020304" pitchFamily="18" charset="0"/>
              </a:rPr>
              <a:t>Но выводит кровью сердце</a:t>
            </a:r>
          </a:p>
          <a:p>
            <a:pPr marL="0" indent="0" algn="ctr">
              <a:buNone/>
            </a:pPr>
            <a:r>
              <a:rPr lang="ru-RU" sz="1400" dirty="0">
                <a:latin typeface="Times New Roman" panose="02020603050405020304" pitchFamily="18" charset="0"/>
                <a:cs typeface="Times New Roman" panose="02020603050405020304" pitchFamily="18" charset="0"/>
              </a:rPr>
              <a:t>В сокровенном дневнике:</a:t>
            </a:r>
          </a:p>
          <a:p>
            <a:pPr marL="0" indent="0" algn="ctr">
              <a:buNone/>
            </a:pPr>
            <a:r>
              <a:rPr lang="ru-RU" sz="1400" dirty="0">
                <a:latin typeface="Times New Roman" panose="02020603050405020304" pitchFamily="18" charset="0"/>
                <a:cs typeface="Times New Roman" panose="02020603050405020304" pitchFamily="18" charset="0"/>
              </a:rPr>
              <a:t>«</a:t>
            </a:r>
            <a:r>
              <a:rPr lang="ru-RU" sz="1400" dirty="0" err="1">
                <a:latin typeface="Times New Roman" panose="02020603050405020304" pitchFamily="18" charset="0"/>
                <a:cs typeface="Times New Roman" panose="02020603050405020304" pitchFamily="18" charset="0"/>
              </a:rPr>
              <a:t>Лёка</a:t>
            </a:r>
            <a:r>
              <a:rPr lang="ru-RU" sz="1400" dirty="0">
                <a:latin typeface="Times New Roman" panose="02020603050405020304" pitchFamily="18" charset="0"/>
                <a:cs typeface="Times New Roman" panose="02020603050405020304" pitchFamily="18" charset="0"/>
              </a:rPr>
              <a:t> умер 12 марта в 8 часов утра 1942 года.</a:t>
            </a:r>
          </a:p>
          <a:p>
            <a:pPr marL="0" indent="0" algn="ctr">
              <a:buNone/>
            </a:pPr>
            <a:r>
              <a:rPr lang="ru-RU" sz="1400" dirty="0">
                <a:latin typeface="Times New Roman" panose="02020603050405020304" pitchFamily="18" charset="0"/>
                <a:cs typeface="Times New Roman" panose="02020603050405020304" pitchFamily="18" charset="0"/>
              </a:rPr>
              <a:t>Дядя Вася умер 13 апреля в 2 часа дня 1942 года». </a:t>
            </a:r>
          </a:p>
          <a:p>
            <a:endParaRPr lang="ru-RU" sz="1400" dirty="0"/>
          </a:p>
        </p:txBody>
      </p:sp>
      <p:pic>
        <p:nvPicPr>
          <p:cNvPr id="5" name="Picture 2" descr="C:\Users\Сергей\Desktop\Ленинград дорога жизни\166901_original.jpg"/>
          <p:cNvPicPr>
            <a:picLocks noGrp="1" noChangeAspect="1" noChangeArrowheads="1"/>
          </p:cNvPicPr>
          <p:nvPr>
            <p:ph sz="half" idx="1"/>
          </p:nvPr>
        </p:nvPicPr>
        <p:blipFill>
          <a:blip r:embed="rId3" cstate="print"/>
          <a:srcRect/>
          <a:stretch>
            <a:fillRect/>
          </a:stretch>
        </p:blipFill>
        <p:spPr bwMode="auto">
          <a:xfrm>
            <a:off x="457200" y="3838079"/>
            <a:ext cx="4038600" cy="2064734"/>
          </a:xfrm>
          <a:prstGeom prst="rect">
            <a:avLst/>
          </a:prstGeom>
          <a:noFill/>
        </p:spPr>
      </p:pic>
      <p:pic>
        <p:nvPicPr>
          <p:cNvPr id="6" name="Рисунок 5" descr="http://forum-spb.name/imagehosting/2013/07/28/22451f55f692e5af.jpg">
            <a:hlinkClick r:id="rId4" tgtFrame="&quot;_blank&quot;"/>
          </p:cNvPr>
          <p:cNvPicPr/>
          <p:nvPr/>
        </p:nvPicPr>
        <p:blipFill rotWithShape="1">
          <a:blip r:embed="rId5"/>
          <a:srcRect l="51000" t="10222" r="7167" b="18666"/>
          <a:stretch/>
        </p:blipFill>
        <p:spPr bwMode="auto">
          <a:xfrm>
            <a:off x="651096" y="1114899"/>
            <a:ext cx="2336728" cy="2602133"/>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93046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1800" b="1" dirty="0">
                <a:solidFill>
                  <a:srgbClr val="FF0000"/>
                </a:solidFill>
                <a:latin typeface="Times New Roman" panose="02020603050405020304" pitchFamily="18" charset="0"/>
                <a:cs typeface="Times New Roman" panose="02020603050405020304" pitchFamily="18" charset="0"/>
              </a:rPr>
              <a:t>1й километр "Дороги Жизни" - Памятник "Блокадная Регулировщица", </a:t>
            </a:r>
            <a:r>
              <a:rPr lang="ru-RU" sz="1800" dirty="0" smtClean="0">
                <a:latin typeface="Times New Roman" panose="02020603050405020304" pitchFamily="18" charset="0"/>
                <a:cs typeface="Times New Roman" panose="02020603050405020304" pitchFamily="18" charset="0"/>
              </a:rPr>
              <a:t/>
            </a:r>
            <a:br>
              <a:rPr lang="ru-RU" sz="1800" dirty="0" smtClean="0">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cs typeface="Times New Roman" panose="02020603050405020304" pitchFamily="18" charset="0"/>
              </a:rPr>
              <a:t>появился </a:t>
            </a:r>
            <a:r>
              <a:rPr lang="ru-RU" sz="1800" dirty="0">
                <a:latin typeface="Times New Roman" panose="02020603050405020304" pitchFamily="18" charset="0"/>
                <a:cs typeface="Times New Roman" panose="02020603050405020304" pitchFamily="18" charset="0"/>
              </a:rPr>
              <a:t>в 1986 году. </a:t>
            </a:r>
            <a:r>
              <a:rPr lang="ru-RU" sz="1800" dirty="0" smtClean="0">
                <a:latin typeface="Times New Roman" panose="02020603050405020304" pitchFamily="18" charset="0"/>
                <a:cs typeface="Times New Roman" panose="02020603050405020304" pitchFamily="18" charset="0"/>
              </a:rPr>
              <a:t/>
            </a:r>
            <a:br>
              <a:rPr lang="ru-RU" sz="1800" dirty="0" smtClean="0">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cs typeface="Times New Roman" panose="02020603050405020304" pitchFamily="18" charset="0"/>
              </a:rPr>
              <a:t>Он </a:t>
            </a:r>
            <a:r>
              <a:rPr lang="ru-RU" sz="1800" dirty="0">
                <a:latin typeface="Times New Roman" panose="02020603050405020304" pitchFamily="18" charset="0"/>
                <a:cs typeface="Times New Roman" panose="02020603050405020304" pitchFamily="18" charset="0"/>
              </a:rPr>
              <a:t>посвящён подвигу девушек, которые во время войны указывали путь идущим «полуторкам» на всем пути «Дороги Жизни».</a:t>
            </a:r>
          </a:p>
        </p:txBody>
      </p:sp>
      <p:pic>
        <p:nvPicPr>
          <p:cNvPr id="7" name="Объект 6"/>
          <p:cNvPicPr>
            <a:picLocks noGrp="1" noChangeAspect="1"/>
          </p:cNvPicPr>
          <p:nvPr>
            <p:ph sz="half" idx="2"/>
          </p:nvPr>
        </p:nvPicPr>
        <p:blipFill>
          <a:blip r:embed="rId3"/>
          <a:stretch>
            <a:fillRect/>
          </a:stretch>
        </p:blipFill>
        <p:spPr>
          <a:xfrm>
            <a:off x="5143368" y="1744638"/>
            <a:ext cx="3048264" cy="4237087"/>
          </a:xfrm>
          <a:prstGeom prst="rect">
            <a:avLst/>
          </a:prstGeom>
        </p:spPr>
      </p:pic>
      <p:pic>
        <p:nvPicPr>
          <p:cNvPr id="9" name="Рисунок 8"/>
          <p:cNvPicPr>
            <a:picLocks noChangeAspect="1"/>
          </p:cNvPicPr>
          <p:nvPr/>
        </p:nvPicPr>
        <p:blipFill>
          <a:blip r:embed="rId4"/>
          <a:stretch>
            <a:fillRect/>
          </a:stretch>
        </p:blipFill>
        <p:spPr>
          <a:xfrm>
            <a:off x="783682" y="1987781"/>
            <a:ext cx="4035902" cy="2694666"/>
          </a:xfrm>
          <a:prstGeom prst="rect">
            <a:avLst/>
          </a:prstGeom>
        </p:spPr>
      </p:pic>
      <p:sp>
        <p:nvSpPr>
          <p:cNvPr id="11" name="Объект 10"/>
          <p:cNvSpPr>
            <a:spLocks noGrp="1"/>
          </p:cNvSpPr>
          <p:nvPr>
            <p:ph sz="half" idx="1"/>
          </p:nvPr>
        </p:nvSpPr>
        <p:spPr/>
        <p:txBody>
          <a:bodyPr/>
          <a:lstStyle/>
          <a:p>
            <a:endParaRPr lang="ru-RU" dirty="0"/>
          </a:p>
        </p:txBody>
      </p:sp>
    </p:spTree>
    <p:extLst>
      <p:ext uri="{BB962C8B-B14F-4D97-AF65-F5344CB8AC3E}">
        <p14:creationId xmlns:p14="http://schemas.microsoft.com/office/powerpoint/2010/main" val="39322679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426170"/>
          </a:xfrm>
        </p:spPr>
        <p:txBody>
          <a:bodyPr>
            <a:normAutofit fontScale="90000"/>
          </a:bodyPr>
          <a:lstStyle/>
          <a:p>
            <a:r>
              <a:rPr lang="ru-RU" sz="1300" dirty="0" smtClean="0"/>
              <a:t/>
            </a:r>
            <a:br>
              <a:rPr lang="ru-RU" sz="1300" dirty="0" smtClean="0"/>
            </a:br>
            <a:r>
              <a:rPr lang="ru-RU" sz="1600" dirty="0" smtClean="0"/>
              <a:t/>
            </a:r>
            <a:br>
              <a:rPr lang="ru-RU" sz="1600" dirty="0" smtClean="0"/>
            </a:br>
            <a:r>
              <a:rPr lang="ru-RU" sz="1800" dirty="0">
                <a:latin typeface="Times New Roman" panose="02020603050405020304" pitchFamily="18" charset="0"/>
                <a:cs typeface="Times New Roman" panose="02020603050405020304" pitchFamily="18" charset="0"/>
              </a:rPr>
              <a:t> </a:t>
            </a:r>
            <a:br>
              <a:rPr lang="ru-RU" sz="1800" dirty="0">
                <a:latin typeface="Times New Roman" panose="02020603050405020304" pitchFamily="18" charset="0"/>
                <a:cs typeface="Times New Roman" panose="02020603050405020304" pitchFamily="18" charset="0"/>
              </a:rPr>
            </a:br>
            <a:r>
              <a:rPr lang="ru-RU" sz="1800" b="1" dirty="0">
                <a:solidFill>
                  <a:srgbClr val="FF0000"/>
                </a:solidFill>
                <a:latin typeface="Times New Roman" panose="02020603050405020304" pitchFamily="18" charset="0"/>
                <a:cs typeface="Times New Roman" panose="02020603050405020304" pitchFamily="18" charset="0"/>
              </a:rPr>
              <a:t>0-й километр "Дороги Жизни" - "</a:t>
            </a:r>
            <a:r>
              <a:rPr lang="ru-RU" sz="1800" b="1" dirty="0" err="1">
                <a:solidFill>
                  <a:srgbClr val="FF0000"/>
                </a:solidFill>
                <a:latin typeface="Times New Roman" panose="02020603050405020304" pitchFamily="18" charset="0"/>
                <a:cs typeface="Times New Roman" panose="02020603050405020304" pitchFamily="18" charset="0"/>
              </a:rPr>
              <a:t>Румболовская</a:t>
            </a:r>
            <a:r>
              <a:rPr lang="ru-RU" sz="1800" b="1" dirty="0">
                <a:solidFill>
                  <a:srgbClr val="FF0000"/>
                </a:solidFill>
                <a:latin typeface="Times New Roman" panose="02020603050405020304" pitchFamily="18" charset="0"/>
                <a:cs typeface="Times New Roman" panose="02020603050405020304" pitchFamily="18" charset="0"/>
              </a:rPr>
              <a:t> гора", Памятник "Дуб и лавр", братское захоронение "Никто не забыт", памятник автомобилю ГАЗ-АА "</a:t>
            </a:r>
            <a:r>
              <a:rPr lang="ru-RU" sz="1800" b="1" dirty="0" smtClean="0">
                <a:solidFill>
                  <a:srgbClr val="FF0000"/>
                </a:solidFill>
                <a:latin typeface="Times New Roman" panose="02020603050405020304" pitchFamily="18" charset="0"/>
                <a:cs typeface="Times New Roman" panose="02020603050405020304" pitchFamily="18" charset="0"/>
              </a:rPr>
              <a:t>Полуторка».</a:t>
            </a:r>
            <a:r>
              <a:rPr lang="ru-RU" sz="1800" dirty="0" smtClean="0">
                <a:latin typeface="Times New Roman" panose="02020603050405020304" pitchFamily="18" charset="0"/>
                <a:cs typeface="Times New Roman" panose="02020603050405020304" pitchFamily="18" charset="0"/>
              </a:rPr>
              <a:t/>
            </a:r>
            <a:br>
              <a:rPr lang="ru-RU" sz="1800" dirty="0" smtClean="0">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ea typeface="Times New Roman" panose="02020603050405020304" pitchFamily="18" charset="0"/>
              </a:rPr>
              <a:t> </a:t>
            </a:r>
            <a:r>
              <a:rPr lang="ru-RU" sz="1800" dirty="0">
                <a:latin typeface="Times New Roman" panose="02020603050405020304" pitchFamily="18" charset="0"/>
                <a:ea typeface="Times New Roman" panose="02020603050405020304" pitchFamily="18" charset="0"/>
              </a:rPr>
              <a:t>Мемориальный комплекс входит в состав «Зеленого пояса Славы».</a:t>
            </a:r>
            <a:r>
              <a:rPr lang="ru-RU" sz="1400" dirty="0">
                <a:latin typeface="Times New Roman" panose="02020603050405020304" pitchFamily="18" charset="0"/>
                <a:ea typeface="Times New Roman" panose="02020603050405020304" pitchFamily="18" charset="0"/>
              </a:rPr>
              <a:t/>
            </a:r>
            <a:br>
              <a:rPr lang="ru-RU" sz="1400" dirty="0">
                <a:latin typeface="Times New Roman" panose="02020603050405020304" pitchFamily="18" charset="0"/>
                <a:ea typeface="Times New Roman" panose="02020603050405020304" pitchFamily="18" charset="0"/>
              </a:rPr>
            </a:br>
            <a:r>
              <a:rPr lang="ru-RU" sz="1400" dirty="0"/>
              <a:t/>
            </a:r>
            <a:br>
              <a:rPr lang="ru-RU" sz="1400" dirty="0"/>
            </a:br>
            <a:r>
              <a:rPr lang="ru-RU" sz="1600" dirty="0"/>
              <a:t/>
            </a:r>
            <a:br>
              <a:rPr lang="ru-RU" sz="1600" dirty="0"/>
            </a:br>
            <a:endParaRPr lang="ru-RU" sz="1800" dirty="0"/>
          </a:p>
        </p:txBody>
      </p:sp>
      <p:pic>
        <p:nvPicPr>
          <p:cNvPr id="4" name="Объект 3" descr="http://www.lentravel.ru/assets/images/Vsevolozskii/rumb.JPG"/>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92038" y="1710202"/>
            <a:ext cx="8664438" cy="3302973"/>
          </a:xfrm>
          <a:prstGeom prst="rect">
            <a:avLst/>
          </a:prstGeom>
          <a:noFill/>
          <a:ln>
            <a:noFill/>
          </a:ln>
        </p:spPr>
      </p:pic>
      <p:sp>
        <p:nvSpPr>
          <p:cNvPr id="3" name="Прямоугольник 2"/>
          <p:cNvSpPr/>
          <p:nvPr/>
        </p:nvSpPr>
        <p:spPr>
          <a:xfrm>
            <a:off x="192038" y="5373216"/>
            <a:ext cx="8676964" cy="1323439"/>
          </a:xfrm>
          <a:prstGeom prst="rect">
            <a:avLst/>
          </a:prstGeom>
        </p:spPr>
        <p:txBody>
          <a:bodyPr wrap="square">
            <a:spAutoFit/>
          </a:bodyPr>
          <a:lstStyle/>
          <a:p>
            <a:pPr algn="ctr">
              <a:spcAft>
                <a:spcPts val="0"/>
              </a:spcAft>
            </a:pPr>
            <a:r>
              <a:rPr lang="ru-RU" sz="1600" dirty="0">
                <a:latin typeface="Times New Roman" panose="02020603050405020304" pitchFamily="18" charset="0"/>
                <a:ea typeface="Times New Roman" panose="02020603050405020304" pitchFamily="18" charset="0"/>
              </a:rPr>
              <a:t> Памятник "Дуб и лавр", расположенный у подножья </a:t>
            </a:r>
            <a:r>
              <a:rPr lang="ru-RU" sz="1600" dirty="0" err="1">
                <a:latin typeface="Times New Roman" panose="02020603050405020304" pitchFamily="18" charset="0"/>
                <a:ea typeface="Times New Roman" panose="02020603050405020304" pitchFamily="18" charset="0"/>
              </a:rPr>
              <a:t>Румболовской</a:t>
            </a:r>
            <a:r>
              <a:rPr lang="ru-RU" sz="1600" dirty="0">
                <a:latin typeface="Times New Roman" panose="02020603050405020304" pitchFamily="18" charset="0"/>
                <a:ea typeface="Times New Roman" panose="02020603050405020304" pitchFamily="18" charset="0"/>
              </a:rPr>
              <a:t> горы, выполнен в виде металлических листьев дуба и лавра, которые символизируют Жизнь и Славу</a:t>
            </a:r>
            <a:r>
              <a:rPr lang="ru-RU" sz="1600" dirty="0" smtClean="0">
                <a:latin typeface="Times New Roman" panose="02020603050405020304" pitchFamily="18" charset="0"/>
                <a:ea typeface="Times New Roman" panose="02020603050405020304" pitchFamily="18" charset="0"/>
              </a:rPr>
              <a:t>,</a:t>
            </a:r>
          </a:p>
          <a:p>
            <a:pPr algn="ctr">
              <a:spcAft>
                <a:spcPts val="0"/>
              </a:spcAft>
            </a:pPr>
            <a:r>
              <a:rPr lang="ru-RU" sz="1600" dirty="0" smtClean="0">
                <a:latin typeface="Times New Roman" panose="02020603050405020304" pitchFamily="18" charset="0"/>
                <a:ea typeface="Times New Roman" panose="02020603050405020304" pitchFamily="18" charset="0"/>
              </a:rPr>
              <a:t> </a:t>
            </a:r>
            <a:r>
              <a:rPr lang="ru-RU" sz="1600" dirty="0">
                <a:latin typeface="Times New Roman" panose="02020603050405020304" pitchFamily="18" charset="0"/>
                <a:ea typeface="Times New Roman" panose="02020603050405020304" pitchFamily="18" charset="0"/>
              </a:rPr>
              <a:t>а жёлудь перед ними — новую Жизнь. </a:t>
            </a:r>
          </a:p>
          <a:p>
            <a:pPr algn="ctr">
              <a:spcAft>
                <a:spcPts val="0"/>
              </a:spcAft>
            </a:pPr>
            <a:r>
              <a:rPr lang="ru-RU" sz="1600" dirty="0">
                <a:latin typeface="Times New Roman" panose="02020603050405020304" pitchFamily="18" charset="0"/>
                <a:ea typeface="Times New Roman" panose="02020603050405020304" pitchFamily="18" charset="0"/>
              </a:rPr>
              <a:t>Памятник «Полуторке» - героической «Машине-солдату» представляет собой точную копию военного грузовика «Газ-АА», отлитую из бронзы в натуральную величину.</a:t>
            </a:r>
            <a:endParaRPr lang="ru-RU" sz="1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0009562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426170"/>
          </a:xfrm>
        </p:spPr>
        <p:txBody>
          <a:bodyPr>
            <a:normAutofit fontScale="90000"/>
          </a:bodyPr>
          <a:lstStyle/>
          <a:p>
            <a:r>
              <a:rPr lang="ru-RU" sz="1800" dirty="0">
                <a:latin typeface="Times New Roman" panose="02020603050405020304" pitchFamily="18" charset="0"/>
                <a:cs typeface="Times New Roman" panose="02020603050405020304" pitchFamily="18" charset="0"/>
              </a:rPr>
              <a:t> </a:t>
            </a:r>
            <a:r>
              <a:rPr lang="ru-RU" sz="1800" dirty="0" smtClean="0">
                <a:latin typeface="Times New Roman" panose="02020603050405020304" pitchFamily="18" charset="0"/>
                <a:cs typeface="Times New Roman" panose="02020603050405020304" pitchFamily="18" charset="0"/>
              </a:rPr>
              <a:t/>
            </a:r>
            <a:br>
              <a:rPr lang="ru-RU" sz="1800" dirty="0" smtClean="0">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
            </a:r>
            <a:br>
              <a:rPr lang="ru-RU" sz="1800" dirty="0">
                <a:latin typeface="Times New Roman" panose="02020603050405020304" pitchFamily="18" charset="0"/>
                <a:cs typeface="Times New Roman" panose="02020603050405020304" pitchFamily="18" charset="0"/>
              </a:rPr>
            </a:br>
            <a:r>
              <a:rPr lang="ru-RU" sz="1800" b="1" dirty="0" err="1" smtClean="0">
                <a:solidFill>
                  <a:srgbClr val="FF0000"/>
                </a:solidFill>
                <a:latin typeface="Times New Roman" panose="02020603050405020304" pitchFamily="18" charset="0"/>
                <a:cs typeface="Times New Roman" panose="02020603050405020304" pitchFamily="18" charset="0"/>
              </a:rPr>
              <a:t>Пискарёвское</a:t>
            </a:r>
            <a:r>
              <a:rPr lang="ru-RU" sz="1800" b="1" dirty="0" smtClean="0">
                <a:solidFill>
                  <a:srgbClr val="FF0000"/>
                </a:solidFill>
                <a:latin typeface="Times New Roman" panose="02020603050405020304" pitchFamily="18" charset="0"/>
                <a:cs typeface="Times New Roman" panose="02020603050405020304" pitchFamily="18" charset="0"/>
              </a:rPr>
              <a:t> </a:t>
            </a:r>
            <a:r>
              <a:rPr lang="ru-RU" sz="1800" b="1" dirty="0" err="1">
                <a:solidFill>
                  <a:srgbClr val="FF0000"/>
                </a:solidFill>
                <a:latin typeface="Times New Roman" panose="02020603050405020304" pitchFamily="18" charset="0"/>
                <a:cs typeface="Times New Roman" panose="02020603050405020304" pitchFamily="18" charset="0"/>
              </a:rPr>
              <a:t>мемориа́льное</a:t>
            </a:r>
            <a:r>
              <a:rPr lang="ru-RU" sz="1800" b="1" dirty="0">
                <a:solidFill>
                  <a:srgbClr val="FF0000"/>
                </a:solidFill>
                <a:latin typeface="Times New Roman" panose="02020603050405020304" pitchFamily="18" charset="0"/>
                <a:cs typeface="Times New Roman" panose="02020603050405020304" pitchFamily="18" charset="0"/>
              </a:rPr>
              <a:t> </a:t>
            </a:r>
            <a:r>
              <a:rPr lang="ru-RU" sz="1800" b="1" dirty="0" err="1">
                <a:solidFill>
                  <a:srgbClr val="FF0000"/>
                </a:solidFill>
                <a:latin typeface="Times New Roman" panose="02020603050405020304" pitchFamily="18" charset="0"/>
                <a:cs typeface="Times New Roman" panose="02020603050405020304" pitchFamily="18" charset="0"/>
              </a:rPr>
              <a:t>кла́дбище</a:t>
            </a:r>
            <a:r>
              <a:rPr lang="ru-RU" sz="1800" dirty="0">
                <a:latin typeface="Times New Roman" panose="02020603050405020304" pitchFamily="18" charset="0"/>
                <a:cs typeface="Times New Roman" panose="02020603050405020304" pitchFamily="18" charset="0"/>
              </a:rPr>
              <a:t> </a:t>
            </a:r>
            <a:r>
              <a:rPr lang="ru-RU" sz="1800" dirty="0" smtClean="0">
                <a:latin typeface="Times New Roman" panose="02020603050405020304" pitchFamily="18" charset="0"/>
                <a:cs typeface="Times New Roman" panose="02020603050405020304" pitchFamily="18" charset="0"/>
              </a:rPr>
              <a:t>- </a:t>
            </a:r>
            <a:r>
              <a:rPr lang="ru-RU" sz="1800" dirty="0">
                <a:latin typeface="Times New Roman" panose="02020603050405020304" pitchFamily="18" charset="0"/>
                <a:cs typeface="Times New Roman" panose="02020603050405020304" pitchFamily="18" charset="0"/>
              </a:rPr>
              <a:t>одно из мест массовых захоронений жертв  блокады </a:t>
            </a:r>
            <a:r>
              <a:rPr lang="ru-RU" sz="1800" dirty="0" smtClean="0">
                <a:latin typeface="Times New Roman" panose="02020603050405020304" pitchFamily="18" charset="0"/>
                <a:cs typeface="Times New Roman" panose="02020603050405020304" pitchFamily="18" charset="0"/>
              </a:rPr>
              <a:t>Ленинграда</a:t>
            </a:r>
            <a:r>
              <a:rPr lang="ru-RU" sz="1800" dirty="0">
                <a:latin typeface="Times New Roman" panose="02020603050405020304" pitchFamily="18" charset="0"/>
                <a:cs typeface="Times New Roman" panose="02020603050405020304" pitchFamily="18" charset="0"/>
              </a:rPr>
              <a:t> и воинов Ленинградского фронта. На кладбище воздвигнут мемориал павшим</a:t>
            </a:r>
            <a:r>
              <a:rPr lang="ru-RU" sz="1800" dirty="0" smtClean="0">
                <a:latin typeface="Times New Roman" panose="02020603050405020304" pitchFamily="18" charset="0"/>
                <a:cs typeface="Times New Roman" panose="02020603050405020304" pitchFamily="18" charset="0"/>
              </a:rPr>
              <a:t>.</a:t>
            </a:r>
            <a:r>
              <a:rPr lang="ru-RU" sz="1800" dirty="0">
                <a:latin typeface="Times New Roman" panose="02020603050405020304" pitchFamily="18" charset="0"/>
                <a:cs typeface="Times New Roman" panose="02020603050405020304" pitchFamily="18" charset="0"/>
              </a:rPr>
              <a:t> Мемориал был открыт 9 мая 1960 года, в пятнадцатую годовщину Победы советского народа в Великой отечественной Войне. </a:t>
            </a:r>
            <a:r>
              <a:rPr lang="ru-RU" sz="1800" dirty="0" smtClean="0">
                <a:latin typeface="Times New Roman" panose="02020603050405020304" pitchFamily="18" charset="0"/>
                <a:cs typeface="Times New Roman" panose="02020603050405020304" pitchFamily="18" charset="0"/>
              </a:rPr>
              <a:t/>
            </a:r>
            <a:br>
              <a:rPr lang="ru-RU" sz="1800" dirty="0" smtClean="0">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cs typeface="Times New Roman" panose="02020603050405020304" pitchFamily="18" charset="0"/>
              </a:rPr>
              <a:t>Вечный </a:t>
            </a:r>
            <a:r>
              <a:rPr lang="ru-RU" sz="1800" dirty="0">
                <a:latin typeface="Times New Roman" panose="02020603050405020304" pitchFamily="18" charset="0"/>
                <a:cs typeface="Times New Roman" panose="02020603050405020304" pitchFamily="18" charset="0"/>
              </a:rPr>
              <a:t>огонь был зажжён от огня на Марсовом поле.</a:t>
            </a:r>
            <a:r>
              <a:rPr lang="ru-RU" sz="1400" dirty="0"/>
              <a:t/>
            </a:r>
            <a:br>
              <a:rPr lang="ru-RU" sz="1400" dirty="0"/>
            </a:br>
            <a:r>
              <a:rPr lang="ru-RU" sz="1600" dirty="0">
                <a:latin typeface="Times New Roman" panose="02020603050405020304" pitchFamily="18" charset="0"/>
                <a:cs typeface="Times New Roman" panose="02020603050405020304" pitchFamily="18" charset="0"/>
              </a:rPr>
              <a:t/>
            </a:r>
            <a:br>
              <a:rPr lang="ru-RU" sz="1600" dirty="0">
                <a:latin typeface="Times New Roman" panose="02020603050405020304" pitchFamily="18" charset="0"/>
                <a:cs typeface="Times New Roman" panose="02020603050405020304" pitchFamily="18" charset="0"/>
              </a:rPr>
            </a:br>
            <a:endParaRPr lang="ru-RU" sz="1600" dirty="0">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4788024" y="1772816"/>
            <a:ext cx="3898776" cy="3168352"/>
          </a:xfrm>
        </p:spPr>
      </p:pic>
      <p:pic>
        <p:nvPicPr>
          <p:cNvPr id="8" name="Объект 7"/>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457200" y="1772816"/>
            <a:ext cx="4186808" cy="3960440"/>
          </a:xfrm>
        </p:spPr>
      </p:pic>
      <p:sp>
        <p:nvSpPr>
          <p:cNvPr id="11" name="Прямоугольник 10"/>
          <p:cNvSpPr/>
          <p:nvPr/>
        </p:nvSpPr>
        <p:spPr>
          <a:xfrm>
            <a:off x="611560" y="5733256"/>
            <a:ext cx="8075240" cy="830997"/>
          </a:xfrm>
          <a:prstGeom prst="rect">
            <a:avLst/>
          </a:prstGeom>
        </p:spPr>
        <p:txBody>
          <a:bodyPr wrap="square">
            <a:spAutoFit/>
          </a:bodyPr>
          <a:lstStyle/>
          <a:p>
            <a:pPr algn="ctr"/>
            <a:r>
              <a:rPr lang="ru-RU" sz="1600" dirty="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В центре архитектурно-скульптурного ансамбля находится шестиметровая бронзовая скульптура «Мать - Родина» — траурная стела с горельефами, воссоздающими эпизоды жизни и борьбы сражающегося </a:t>
            </a:r>
            <a:r>
              <a:rPr lang="ru-RU" sz="1600" dirty="0" smtClean="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Ленинграда.</a:t>
            </a:r>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9401598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643782"/>
          </a:xfrm>
        </p:spPr>
        <p:txBody>
          <a:bodyPr>
            <a:noAutofit/>
          </a:bodyPr>
          <a:lstStyle/>
          <a:p>
            <a:pPr algn="ctr"/>
            <a:r>
              <a:rPr lang="ru-RU" sz="1800" dirty="0">
                <a:solidFill>
                  <a:srgbClr val="FF0000"/>
                </a:solidFill>
                <a:latin typeface="Times New Roman" panose="02020603050405020304" pitchFamily="18" charset="0"/>
                <a:cs typeface="Times New Roman" panose="02020603050405020304" pitchFamily="18" charset="0"/>
              </a:rPr>
              <a:t>Блокадный Ленинград – это беспрецедентный культурный подвиг, которому нет аналогов в истории.</a:t>
            </a:r>
          </a:p>
        </p:txBody>
      </p:sp>
      <p:sp>
        <p:nvSpPr>
          <p:cNvPr id="3" name="Объект 2"/>
          <p:cNvSpPr>
            <a:spLocks noGrp="1"/>
          </p:cNvSpPr>
          <p:nvPr>
            <p:ph idx="1"/>
          </p:nvPr>
        </p:nvSpPr>
        <p:spPr>
          <a:xfrm>
            <a:off x="4139952" y="116632"/>
            <a:ext cx="4762872" cy="6480720"/>
          </a:xfrm>
        </p:spPr>
        <p:txBody>
          <a:bodyPr>
            <a:normAutofit fontScale="62500" lnSpcReduction="20000"/>
          </a:bodyPr>
          <a:lstStyle/>
          <a:p>
            <a:pPr marL="0" indent="0" algn="ctr" fontAlgn="base">
              <a:buNone/>
            </a:pPr>
            <a:r>
              <a:rPr lang="ru-RU" sz="2300" b="1" dirty="0">
                <a:latin typeface="Times New Roman" panose="02020603050405020304" pitchFamily="18" charset="0"/>
                <a:cs typeface="Times New Roman" panose="02020603050405020304" pitchFamily="18" charset="0"/>
              </a:rPr>
              <a:t>Отрывок из поэмы «Февральский дневник</a:t>
            </a:r>
            <a:r>
              <a:rPr lang="ru-RU" sz="2300" b="1" dirty="0" smtClean="0">
                <a:latin typeface="Times New Roman" panose="02020603050405020304" pitchFamily="18" charset="0"/>
                <a:cs typeface="Times New Roman" panose="02020603050405020304" pitchFamily="18" charset="0"/>
              </a:rPr>
              <a:t>»</a:t>
            </a:r>
          </a:p>
          <a:p>
            <a:pPr marL="0" indent="0" algn="ctr" fontAlgn="base">
              <a:buNone/>
            </a:pPr>
            <a:endParaRPr lang="ru-RU" sz="1600" b="1" dirty="0">
              <a:latin typeface="Times New Roman" panose="02020603050405020304" pitchFamily="18" charset="0"/>
              <a:cs typeface="Times New Roman" panose="02020603050405020304" pitchFamily="18" charset="0"/>
            </a:endParaRPr>
          </a:p>
          <a:p>
            <a:pPr marL="0" indent="0" algn="ctr" fontAlgn="base">
              <a:buNone/>
            </a:pPr>
            <a:r>
              <a:rPr lang="ru-RU" sz="2300" dirty="0">
                <a:latin typeface="Times New Roman" panose="02020603050405020304" pitchFamily="18" charset="0"/>
                <a:cs typeface="Times New Roman" panose="02020603050405020304" pitchFamily="18" charset="0"/>
              </a:rPr>
              <a:t>А город был в дремучий убран иней</a:t>
            </a:r>
            <a:r>
              <a:rPr lang="ru-RU" sz="2300" dirty="0" smtClean="0">
                <a:latin typeface="Times New Roman" panose="02020603050405020304" pitchFamily="18" charset="0"/>
                <a:cs typeface="Times New Roman" panose="02020603050405020304" pitchFamily="18" charset="0"/>
              </a:rPr>
              <a:t>.</a:t>
            </a:r>
          </a:p>
          <a:p>
            <a:pPr marL="0" indent="0" algn="ctr" fontAlgn="base">
              <a:buNone/>
            </a:pPr>
            <a:r>
              <a:rPr lang="ru-RU" sz="2300" dirty="0" smtClean="0">
                <a:latin typeface="Times New Roman" panose="02020603050405020304" pitchFamily="18" charset="0"/>
                <a:cs typeface="Times New Roman" panose="02020603050405020304" pitchFamily="18" charset="0"/>
              </a:rPr>
              <a:t> </a:t>
            </a:r>
            <a:r>
              <a:rPr lang="ru-RU" sz="2300" dirty="0">
                <a:latin typeface="Times New Roman" panose="02020603050405020304" pitchFamily="18" charset="0"/>
                <a:cs typeface="Times New Roman" panose="02020603050405020304" pitchFamily="18" charset="0"/>
              </a:rPr>
              <a:t>Уездные сугробы, тишина... </a:t>
            </a:r>
            <a:endParaRPr lang="ru-RU" sz="2300" dirty="0" smtClean="0">
              <a:latin typeface="Times New Roman" panose="02020603050405020304" pitchFamily="18" charset="0"/>
              <a:cs typeface="Times New Roman" panose="02020603050405020304" pitchFamily="18" charset="0"/>
            </a:endParaRPr>
          </a:p>
          <a:p>
            <a:pPr marL="0" indent="0" algn="ctr" fontAlgn="base">
              <a:buNone/>
            </a:pPr>
            <a:r>
              <a:rPr lang="ru-RU" sz="2300" dirty="0" smtClean="0">
                <a:latin typeface="Times New Roman" panose="02020603050405020304" pitchFamily="18" charset="0"/>
                <a:cs typeface="Times New Roman" panose="02020603050405020304" pitchFamily="18" charset="0"/>
              </a:rPr>
              <a:t>Не </a:t>
            </a:r>
            <a:r>
              <a:rPr lang="ru-RU" sz="2300" dirty="0">
                <a:latin typeface="Times New Roman" panose="02020603050405020304" pitchFamily="18" charset="0"/>
                <a:cs typeface="Times New Roman" panose="02020603050405020304" pitchFamily="18" charset="0"/>
              </a:rPr>
              <a:t>отыскать в снегах трамвайных линий, одних полозьев жалоба слышна. </a:t>
            </a:r>
            <a:endParaRPr lang="ru-RU" sz="2300" dirty="0" smtClean="0">
              <a:latin typeface="Times New Roman" panose="02020603050405020304" pitchFamily="18" charset="0"/>
              <a:cs typeface="Times New Roman" panose="02020603050405020304" pitchFamily="18" charset="0"/>
            </a:endParaRPr>
          </a:p>
          <a:p>
            <a:pPr marL="0" indent="0" algn="ctr" fontAlgn="base">
              <a:buNone/>
            </a:pPr>
            <a:r>
              <a:rPr lang="ru-RU" sz="2300" dirty="0" smtClean="0">
                <a:latin typeface="Times New Roman" panose="02020603050405020304" pitchFamily="18" charset="0"/>
                <a:cs typeface="Times New Roman" panose="02020603050405020304" pitchFamily="18" charset="0"/>
              </a:rPr>
              <a:t>Скрипят</a:t>
            </a:r>
            <a:r>
              <a:rPr lang="ru-RU" sz="2300" dirty="0">
                <a:latin typeface="Times New Roman" panose="02020603050405020304" pitchFamily="18" charset="0"/>
                <a:cs typeface="Times New Roman" panose="02020603050405020304" pitchFamily="18" charset="0"/>
              </a:rPr>
              <a:t>, скрипят по Невскому полозья</a:t>
            </a:r>
            <a:r>
              <a:rPr lang="ru-RU" sz="2300" dirty="0" smtClean="0">
                <a:latin typeface="Times New Roman" panose="02020603050405020304" pitchFamily="18" charset="0"/>
                <a:cs typeface="Times New Roman" panose="02020603050405020304" pitchFamily="18" charset="0"/>
              </a:rPr>
              <a:t>.</a:t>
            </a:r>
          </a:p>
          <a:p>
            <a:pPr marL="0" indent="0" algn="ctr" fontAlgn="base">
              <a:buNone/>
            </a:pPr>
            <a:r>
              <a:rPr lang="ru-RU" sz="2300" dirty="0" smtClean="0">
                <a:latin typeface="Times New Roman" panose="02020603050405020304" pitchFamily="18" charset="0"/>
                <a:cs typeface="Times New Roman" panose="02020603050405020304" pitchFamily="18" charset="0"/>
              </a:rPr>
              <a:t> </a:t>
            </a:r>
            <a:r>
              <a:rPr lang="ru-RU" sz="2300" dirty="0">
                <a:latin typeface="Times New Roman" panose="02020603050405020304" pitchFamily="18" charset="0"/>
                <a:cs typeface="Times New Roman" panose="02020603050405020304" pitchFamily="18" charset="0"/>
              </a:rPr>
              <a:t>На детских санках, узеньких, смешных, в кастрюльках воду голубую возят, дрова и скарб, умерших и больных... </a:t>
            </a:r>
            <a:endParaRPr lang="ru-RU" sz="2300" dirty="0" smtClean="0">
              <a:latin typeface="Times New Roman" panose="02020603050405020304" pitchFamily="18" charset="0"/>
              <a:cs typeface="Times New Roman" panose="02020603050405020304" pitchFamily="18" charset="0"/>
            </a:endParaRPr>
          </a:p>
          <a:p>
            <a:pPr marL="0" indent="0" algn="ctr" fontAlgn="base">
              <a:buNone/>
            </a:pPr>
            <a:r>
              <a:rPr lang="ru-RU" sz="2300" dirty="0" smtClean="0">
                <a:latin typeface="Times New Roman" panose="02020603050405020304" pitchFamily="18" charset="0"/>
                <a:cs typeface="Times New Roman" panose="02020603050405020304" pitchFamily="18" charset="0"/>
              </a:rPr>
              <a:t>Так </a:t>
            </a:r>
            <a:r>
              <a:rPr lang="ru-RU" sz="2300" dirty="0">
                <a:latin typeface="Times New Roman" panose="02020603050405020304" pitchFamily="18" charset="0"/>
                <a:cs typeface="Times New Roman" panose="02020603050405020304" pitchFamily="18" charset="0"/>
              </a:rPr>
              <a:t>с декабря кочуют горожане за много верст, в густой туманной мгле</a:t>
            </a:r>
            <a:r>
              <a:rPr lang="ru-RU" sz="2300" dirty="0" smtClean="0">
                <a:latin typeface="Times New Roman" panose="02020603050405020304" pitchFamily="18" charset="0"/>
                <a:cs typeface="Times New Roman" panose="02020603050405020304" pitchFamily="18" charset="0"/>
              </a:rPr>
              <a:t>,</a:t>
            </a:r>
          </a:p>
          <a:p>
            <a:pPr marL="0" indent="0" algn="ctr" fontAlgn="base">
              <a:buNone/>
            </a:pPr>
            <a:r>
              <a:rPr lang="ru-RU" sz="2300" dirty="0" smtClean="0">
                <a:latin typeface="Times New Roman" panose="02020603050405020304" pitchFamily="18" charset="0"/>
                <a:cs typeface="Times New Roman" panose="02020603050405020304" pitchFamily="18" charset="0"/>
              </a:rPr>
              <a:t> </a:t>
            </a:r>
            <a:r>
              <a:rPr lang="ru-RU" sz="2300" dirty="0">
                <a:latin typeface="Times New Roman" panose="02020603050405020304" pitchFamily="18" charset="0"/>
                <a:cs typeface="Times New Roman" panose="02020603050405020304" pitchFamily="18" charset="0"/>
              </a:rPr>
              <a:t>в глуши слепых, обледеневших </a:t>
            </a:r>
            <a:r>
              <a:rPr lang="ru-RU" sz="2300" dirty="0" smtClean="0">
                <a:latin typeface="Times New Roman" panose="02020603050405020304" pitchFamily="18" charset="0"/>
                <a:cs typeface="Times New Roman" panose="02020603050405020304" pitchFamily="18" charset="0"/>
              </a:rPr>
              <a:t>зданий,</a:t>
            </a:r>
          </a:p>
          <a:p>
            <a:pPr marL="0" indent="0" algn="ctr" fontAlgn="base">
              <a:buNone/>
            </a:pPr>
            <a:r>
              <a:rPr lang="ru-RU" sz="2300" dirty="0" smtClean="0">
                <a:latin typeface="Times New Roman" panose="02020603050405020304" pitchFamily="18" charset="0"/>
                <a:cs typeface="Times New Roman" panose="02020603050405020304" pitchFamily="18" charset="0"/>
              </a:rPr>
              <a:t> </a:t>
            </a:r>
            <a:r>
              <a:rPr lang="ru-RU" sz="2300" dirty="0">
                <a:latin typeface="Times New Roman" panose="02020603050405020304" pitchFamily="18" charset="0"/>
                <a:cs typeface="Times New Roman" panose="02020603050405020304" pitchFamily="18" charset="0"/>
              </a:rPr>
              <a:t>отыскивая </a:t>
            </a:r>
            <a:r>
              <a:rPr lang="ru-RU" sz="2300" dirty="0" smtClean="0">
                <a:latin typeface="Times New Roman" panose="02020603050405020304" pitchFamily="18" charset="0"/>
                <a:cs typeface="Times New Roman" panose="02020603050405020304" pitchFamily="18" charset="0"/>
              </a:rPr>
              <a:t>угол </a:t>
            </a:r>
            <a:r>
              <a:rPr lang="ru-RU" sz="2300" dirty="0">
                <a:latin typeface="Times New Roman" panose="02020603050405020304" pitchFamily="18" charset="0"/>
                <a:cs typeface="Times New Roman" panose="02020603050405020304" pitchFamily="18" charset="0"/>
              </a:rPr>
              <a:t>потеплей. </a:t>
            </a:r>
            <a:endParaRPr lang="ru-RU" sz="2300" dirty="0" smtClean="0">
              <a:latin typeface="Times New Roman" panose="02020603050405020304" pitchFamily="18" charset="0"/>
              <a:cs typeface="Times New Roman" panose="02020603050405020304" pitchFamily="18" charset="0"/>
            </a:endParaRPr>
          </a:p>
          <a:p>
            <a:pPr marL="0" indent="0" algn="ctr" fontAlgn="base">
              <a:buNone/>
            </a:pPr>
            <a:r>
              <a:rPr lang="ru-RU" sz="2300" dirty="0" smtClean="0">
                <a:latin typeface="Times New Roman" panose="02020603050405020304" pitchFamily="18" charset="0"/>
                <a:cs typeface="Times New Roman" panose="02020603050405020304" pitchFamily="18" charset="0"/>
              </a:rPr>
              <a:t>Вот </a:t>
            </a:r>
            <a:r>
              <a:rPr lang="ru-RU" sz="2300" dirty="0">
                <a:latin typeface="Times New Roman" panose="02020603050405020304" pitchFamily="18" charset="0"/>
                <a:cs typeface="Times New Roman" panose="02020603050405020304" pitchFamily="18" charset="0"/>
              </a:rPr>
              <a:t>женщина ведет куда-то мужа. </a:t>
            </a:r>
            <a:endParaRPr lang="ru-RU" sz="2300" dirty="0" smtClean="0">
              <a:latin typeface="Times New Roman" panose="02020603050405020304" pitchFamily="18" charset="0"/>
              <a:cs typeface="Times New Roman" panose="02020603050405020304" pitchFamily="18" charset="0"/>
            </a:endParaRPr>
          </a:p>
          <a:p>
            <a:pPr marL="0" indent="0" algn="ctr" fontAlgn="base">
              <a:buNone/>
            </a:pPr>
            <a:r>
              <a:rPr lang="ru-RU" sz="2300" dirty="0" smtClean="0">
                <a:latin typeface="Times New Roman" panose="02020603050405020304" pitchFamily="18" charset="0"/>
                <a:cs typeface="Times New Roman" panose="02020603050405020304" pitchFamily="18" charset="0"/>
              </a:rPr>
              <a:t>Седая </a:t>
            </a:r>
            <a:r>
              <a:rPr lang="ru-RU" sz="2300" dirty="0">
                <a:latin typeface="Times New Roman" panose="02020603050405020304" pitchFamily="18" charset="0"/>
                <a:cs typeface="Times New Roman" panose="02020603050405020304" pitchFamily="18" charset="0"/>
              </a:rPr>
              <a:t>полумаска на лице, </a:t>
            </a:r>
            <a:endParaRPr lang="ru-RU" sz="2300" dirty="0" smtClean="0">
              <a:latin typeface="Times New Roman" panose="02020603050405020304" pitchFamily="18" charset="0"/>
              <a:cs typeface="Times New Roman" panose="02020603050405020304" pitchFamily="18" charset="0"/>
            </a:endParaRPr>
          </a:p>
          <a:p>
            <a:pPr marL="0" indent="0" algn="ctr" fontAlgn="base">
              <a:buNone/>
            </a:pPr>
            <a:r>
              <a:rPr lang="ru-RU" sz="2300" dirty="0" smtClean="0">
                <a:latin typeface="Times New Roman" panose="02020603050405020304" pitchFamily="18" charset="0"/>
                <a:cs typeface="Times New Roman" panose="02020603050405020304" pitchFamily="18" charset="0"/>
              </a:rPr>
              <a:t>в </a:t>
            </a:r>
            <a:r>
              <a:rPr lang="ru-RU" sz="2300" dirty="0">
                <a:latin typeface="Times New Roman" panose="02020603050405020304" pitchFamily="18" charset="0"/>
                <a:cs typeface="Times New Roman" panose="02020603050405020304" pitchFamily="18" charset="0"/>
              </a:rPr>
              <a:t>руках бидончик — это суп на ужин. </a:t>
            </a:r>
            <a:endParaRPr lang="ru-RU" sz="2300" dirty="0" smtClean="0">
              <a:latin typeface="Times New Roman" panose="02020603050405020304" pitchFamily="18" charset="0"/>
              <a:cs typeface="Times New Roman" panose="02020603050405020304" pitchFamily="18" charset="0"/>
            </a:endParaRPr>
          </a:p>
          <a:p>
            <a:pPr marL="0" indent="0" algn="ctr" fontAlgn="base">
              <a:buNone/>
            </a:pPr>
            <a:r>
              <a:rPr lang="ru-RU" sz="2300" dirty="0" smtClean="0">
                <a:latin typeface="Times New Roman" panose="02020603050405020304" pitchFamily="18" charset="0"/>
                <a:cs typeface="Times New Roman" panose="02020603050405020304" pitchFamily="18" charset="0"/>
              </a:rPr>
              <a:t>Свистят </a:t>
            </a:r>
            <a:r>
              <a:rPr lang="ru-RU" sz="2300" dirty="0">
                <a:latin typeface="Times New Roman" panose="02020603050405020304" pitchFamily="18" charset="0"/>
                <a:cs typeface="Times New Roman" panose="02020603050405020304" pitchFamily="18" charset="0"/>
              </a:rPr>
              <a:t>снаряды, свирепеет стужа... </a:t>
            </a:r>
            <a:endParaRPr lang="ru-RU" sz="2300" dirty="0" smtClean="0">
              <a:latin typeface="Times New Roman" panose="02020603050405020304" pitchFamily="18" charset="0"/>
              <a:cs typeface="Times New Roman" panose="02020603050405020304" pitchFamily="18" charset="0"/>
            </a:endParaRPr>
          </a:p>
          <a:p>
            <a:pPr marL="0" indent="0" algn="ctr" fontAlgn="base">
              <a:buNone/>
            </a:pPr>
            <a:r>
              <a:rPr lang="ru-RU" sz="2300" dirty="0" smtClean="0">
                <a:latin typeface="Times New Roman" panose="02020603050405020304" pitchFamily="18" charset="0"/>
                <a:cs typeface="Times New Roman" panose="02020603050405020304" pitchFamily="18" charset="0"/>
              </a:rPr>
              <a:t>— </a:t>
            </a:r>
            <a:r>
              <a:rPr lang="ru-RU" sz="2300" dirty="0">
                <a:latin typeface="Times New Roman" panose="02020603050405020304" pitchFamily="18" charset="0"/>
                <a:cs typeface="Times New Roman" panose="02020603050405020304" pitchFamily="18" charset="0"/>
              </a:rPr>
              <a:t>Товарищи, мы в огненном кольце</a:t>
            </a:r>
            <a:r>
              <a:rPr lang="ru-RU" sz="2300" dirty="0" smtClean="0">
                <a:latin typeface="Times New Roman" panose="02020603050405020304" pitchFamily="18" charset="0"/>
                <a:cs typeface="Times New Roman" panose="02020603050405020304" pitchFamily="18" charset="0"/>
              </a:rPr>
              <a:t>.</a:t>
            </a:r>
          </a:p>
          <a:p>
            <a:pPr marL="0" indent="0" algn="ctr" fontAlgn="base">
              <a:buNone/>
            </a:pPr>
            <a:r>
              <a:rPr lang="ru-RU" sz="2300" dirty="0" smtClean="0">
                <a:latin typeface="Times New Roman" panose="02020603050405020304" pitchFamily="18" charset="0"/>
                <a:cs typeface="Times New Roman" panose="02020603050405020304" pitchFamily="18" charset="0"/>
              </a:rPr>
              <a:t> </a:t>
            </a:r>
            <a:r>
              <a:rPr lang="ru-RU" sz="2300" dirty="0">
                <a:latin typeface="Times New Roman" panose="02020603050405020304" pitchFamily="18" charset="0"/>
                <a:cs typeface="Times New Roman" panose="02020603050405020304" pitchFamily="18" charset="0"/>
              </a:rPr>
              <a:t>А девушка с лицом заиндевелым, упрямо стиснув почерневший рот</a:t>
            </a:r>
            <a:r>
              <a:rPr lang="ru-RU" sz="2300" dirty="0" smtClean="0">
                <a:latin typeface="Times New Roman" panose="02020603050405020304" pitchFamily="18" charset="0"/>
                <a:cs typeface="Times New Roman" panose="02020603050405020304" pitchFamily="18" charset="0"/>
              </a:rPr>
              <a:t>,</a:t>
            </a:r>
          </a:p>
          <a:p>
            <a:pPr marL="0" indent="0" algn="ctr" fontAlgn="base">
              <a:buNone/>
            </a:pPr>
            <a:r>
              <a:rPr lang="ru-RU" sz="2300" dirty="0" smtClean="0">
                <a:latin typeface="Times New Roman" panose="02020603050405020304" pitchFamily="18" charset="0"/>
                <a:cs typeface="Times New Roman" panose="02020603050405020304" pitchFamily="18" charset="0"/>
              </a:rPr>
              <a:t> </a:t>
            </a:r>
            <a:r>
              <a:rPr lang="ru-RU" sz="2300" dirty="0">
                <a:latin typeface="Times New Roman" panose="02020603050405020304" pitchFamily="18" charset="0"/>
                <a:cs typeface="Times New Roman" panose="02020603050405020304" pitchFamily="18" charset="0"/>
              </a:rPr>
              <a:t>завернутое в одеяло тело на Охтинское кладбище везет. </a:t>
            </a:r>
            <a:endParaRPr lang="ru-RU" sz="2300" dirty="0" smtClean="0">
              <a:latin typeface="Times New Roman" panose="02020603050405020304" pitchFamily="18" charset="0"/>
              <a:cs typeface="Times New Roman" panose="02020603050405020304" pitchFamily="18" charset="0"/>
            </a:endParaRPr>
          </a:p>
          <a:p>
            <a:pPr marL="0" indent="0" algn="ctr" fontAlgn="base">
              <a:buNone/>
            </a:pPr>
            <a:r>
              <a:rPr lang="ru-RU" sz="2300" dirty="0" smtClean="0">
                <a:latin typeface="Times New Roman" panose="02020603050405020304" pitchFamily="18" charset="0"/>
                <a:cs typeface="Times New Roman" panose="02020603050405020304" pitchFamily="18" charset="0"/>
              </a:rPr>
              <a:t>Везет</a:t>
            </a:r>
            <a:r>
              <a:rPr lang="ru-RU" sz="2300" dirty="0">
                <a:latin typeface="Times New Roman" panose="02020603050405020304" pitchFamily="18" charset="0"/>
                <a:cs typeface="Times New Roman" panose="02020603050405020304" pitchFamily="18" charset="0"/>
              </a:rPr>
              <a:t>, качаясь,— к вечеру добраться б... </a:t>
            </a:r>
            <a:endParaRPr lang="ru-RU" sz="2300" dirty="0" smtClean="0">
              <a:latin typeface="Times New Roman" panose="02020603050405020304" pitchFamily="18" charset="0"/>
              <a:cs typeface="Times New Roman" panose="02020603050405020304" pitchFamily="18" charset="0"/>
            </a:endParaRPr>
          </a:p>
          <a:p>
            <a:pPr marL="0" indent="0" algn="ctr" fontAlgn="base">
              <a:buNone/>
            </a:pPr>
            <a:r>
              <a:rPr lang="ru-RU" sz="2300" dirty="0" smtClean="0">
                <a:latin typeface="Times New Roman" panose="02020603050405020304" pitchFamily="18" charset="0"/>
                <a:cs typeface="Times New Roman" panose="02020603050405020304" pitchFamily="18" charset="0"/>
              </a:rPr>
              <a:t>Глаза </a:t>
            </a:r>
            <a:r>
              <a:rPr lang="ru-RU" sz="2300" dirty="0">
                <a:latin typeface="Times New Roman" panose="02020603050405020304" pitchFamily="18" charset="0"/>
                <a:cs typeface="Times New Roman" panose="02020603050405020304" pitchFamily="18" charset="0"/>
              </a:rPr>
              <a:t>бесстрастно смотрят в темноту. </a:t>
            </a:r>
            <a:endParaRPr lang="ru-RU" sz="2300" dirty="0" smtClean="0">
              <a:latin typeface="Times New Roman" panose="02020603050405020304" pitchFamily="18" charset="0"/>
              <a:cs typeface="Times New Roman" panose="02020603050405020304" pitchFamily="18" charset="0"/>
            </a:endParaRPr>
          </a:p>
          <a:p>
            <a:pPr marL="0" indent="0" algn="ctr" fontAlgn="base">
              <a:buNone/>
            </a:pPr>
            <a:r>
              <a:rPr lang="ru-RU" sz="2300" dirty="0" smtClean="0">
                <a:latin typeface="Times New Roman" panose="02020603050405020304" pitchFamily="18" charset="0"/>
                <a:cs typeface="Times New Roman" panose="02020603050405020304" pitchFamily="18" charset="0"/>
              </a:rPr>
              <a:t>Скинь </a:t>
            </a:r>
            <a:r>
              <a:rPr lang="ru-RU" sz="2300" dirty="0">
                <a:latin typeface="Times New Roman" panose="02020603050405020304" pitchFamily="18" charset="0"/>
                <a:cs typeface="Times New Roman" panose="02020603050405020304" pitchFamily="18" charset="0"/>
              </a:rPr>
              <a:t>шапку, гражданин! </a:t>
            </a:r>
            <a:endParaRPr lang="ru-RU" sz="2300" dirty="0" smtClean="0">
              <a:latin typeface="Times New Roman" panose="02020603050405020304" pitchFamily="18" charset="0"/>
              <a:cs typeface="Times New Roman" panose="02020603050405020304" pitchFamily="18" charset="0"/>
            </a:endParaRPr>
          </a:p>
          <a:p>
            <a:pPr marL="0" indent="0" algn="ctr" fontAlgn="base">
              <a:buNone/>
            </a:pPr>
            <a:r>
              <a:rPr lang="ru-RU" sz="2300" dirty="0" smtClean="0">
                <a:latin typeface="Times New Roman" panose="02020603050405020304" pitchFamily="18" charset="0"/>
                <a:cs typeface="Times New Roman" panose="02020603050405020304" pitchFamily="18" charset="0"/>
              </a:rPr>
              <a:t>Провозят </a:t>
            </a:r>
            <a:r>
              <a:rPr lang="ru-RU" sz="2300" dirty="0">
                <a:latin typeface="Times New Roman" panose="02020603050405020304" pitchFamily="18" charset="0"/>
                <a:cs typeface="Times New Roman" panose="02020603050405020304" pitchFamily="18" charset="0"/>
              </a:rPr>
              <a:t>ленинградца, погибшего на боевом посту. </a:t>
            </a:r>
            <a:endParaRPr lang="ru-RU" sz="2300" dirty="0" smtClean="0">
              <a:latin typeface="Times New Roman" panose="02020603050405020304" pitchFamily="18" charset="0"/>
              <a:cs typeface="Times New Roman" panose="02020603050405020304" pitchFamily="18" charset="0"/>
            </a:endParaRPr>
          </a:p>
          <a:p>
            <a:pPr marL="0" indent="0" algn="ctr" fontAlgn="base">
              <a:buNone/>
            </a:pPr>
            <a:endParaRPr lang="ru-RU" sz="2300" b="1" i="1" dirty="0" smtClean="0">
              <a:latin typeface="Times New Roman" panose="02020603050405020304" pitchFamily="18" charset="0"/>
              <a:cs typeface="Times New Roman" panose="02020603050405020304" pitchFamily="18" charset="0"/>
            </a:endParaRPr>
          </a:p>
          <a:p>
            <a:pPr marL="0" indent="0" algn="ctr" fontAlgn="base">
              <a:buNone/>
            </a:pPr>
            <a:r>
              <a:rPr lang="ru-RU" sz="2300" b="1" i="1" dirty="0" smtClean="0">
                <a:latin typeface="Times New Roman" panose="02020603050405020304" pitchFamily="18" charset="0"/>
                <a:cs typeface="Times New Roman" panose="02020603050405020304" pitchFamily="18" charset="0"/>
              </a:rPr>
              <a:t>Ольга </a:t>
            </a:r>
            <a:r>
              <a:rPr lang="ru-RU" sz="2300" b="1" i="1" dirty="0" err="1" smtClean="0">
                <a:latin typeface="Times New Roman" panose="02020603050405020304" pitchFamily="18" charset="0"/>
                <a:cs typeface="Times New Roman" panose="02020603050405020304" pitchFamily="18" charset="0"/>
              </a:rPr>
              <a:t>Берггольц</a:t>
            </a:r>
            <a:endParaRPr lang="ru-RU" sz="2300" b="1" i="1" dirty="0">
              <a:latin typeface="Times New Roman" panose="02020603050405020304" pitchFamily="18" charset="0"/>
              <a:cs typeface="Times New Roman" panose="02020603050405020304" pitchFamily="18" charset="0"/>
            </a:endParaRPr>
          </a:p>
        </p:txBody>
      </p:sp>
      <p:sp>
        <p:nvSpPr>
          <p:cNvPr id="4" name="Текст 3"/>
          <p:cNvSpPr>
            <a:spLocks noGrp="1"/>
          </p:cNvSpPr>
          <p:nvPr>
            <p:ph type="body" sz="half" idx="2"/>
          </p:nvPr>
        </p:nvSpPr>
        <p:spPr>
          <a:xfrm>
            <a:off x="457200" y="1916832"/>
            <a:ext cx="3008313" cy="4209331"/>
          </a:xfrm>
        </p:spPr>
        <p:txBody>
          <a:bodyPr/>
          <a:lstStyle/>
          <a:p>
            <a:endParaRPr lang="ru-RU" dirty="0"/>
          </a:p>
        </p:txBody>
      </p:sp>
      <p:pic>
        <p:nvPicPr>
          <p:cNvPr id="5" name="Рисунок 4" descr="Картинки по запросу Ольга Берггольц"/>
          <p:cNvPicPr/>
          <p:nvPr/>
        </p:nvPicPr>
        <p:blipFill>
          <a:blip r:embed="rId3">
            <a:extLst>
              <a:ext uri="{28A0092B-C50C-407E-A947-70E740481C1C}">
                <a14:useLocalDpi xmlns:a14="http://schemas.microsoft.com/office/drawing/2010/main" val="0"/>
              </a:ext>
            </a:extLst>
          </a:blip>
          <a:srcRect/>
          <a:stretch>
            <a:fillRect/>
          </a:stretch>
        </p:blipFill>
        <p:spPr bwMode="auto">
          <a:xfrm>
            <a:off x="179512" y="2564904"/>
            <a:ext cx="3960440" cy="2880320"/>
          </a:xfrm>
          <a:prstGeom prst="rect">
            <a:avLst/>
          </a:prstGeom>
          <a:noFill/>
          <a:ln>
            <a:noFill/>
          </a:ln>
        </p:spPr>
      </p:pic>
    </p:spTree>
    <p:extLst>
      <p:ext uri="{BB962C8B-B14F-4D97-AF65-F5344CB8AC3E}">
        <p14:creationId xmlns:p14="http://schemas.microsoft.com/office/powerpoint/2010/main" val="11201633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116632"/>
            <a:ext cx="8003232" cy="2016224"/>
          </a:xfrm>
        </p:spPr>
        <p:txBody>
          <a:bodyPr>
            <a:normAutofit fontScale="90000"/>
          </a:bodyPr>
          <a:lstStyle/>
          <a:p>
            <a:r>
              <a:rPr lang="ru-RU" sz="1800" b="1" dirty="0" smtClean="0">
                <a:solidFill>
                  <a:srgbClr val="FF0000"/>
                </a:solidFill>
                <a:latin typeface="Times New Roman" panose="02020603050405020304" pitchFamily="18" charset="0"/>
                <a:cs typeface="Times New Roman" panose="02020603050405020304" pitchFamily="18" charset="0"/>
              </a:rPr>
              <a:t/>
            </a:r>
            <a:br>
              <a:rPr lang="ru-RU" sz="1800" b="1" dirty="0" smtClean="0">
                <a:solidFill>
                  <a:srgbClr val="FF0000"/>
                </a:solidFill>
                <a:latin typeface="Times New Roman" panose="02020603050405020304" pitchFamily="18" charset="0"/>
                <a:cs typeface="Times New Roman" panose="02020603050405020304" pitchFamily="18" charset="0"/>
              </a:rPr>
            </a:br>
            <a:r>
              <a:rPr lang="ru-RU" sz="1800" b="1" dirty="0">
                <a:solidFill>
                  <a:srgbClr val="FF0000"/>
                </a:solidFill>
                <a:latin typeface="Times New Roman" panose="02020603050405020304" pitchFamily="18" charset="0"/>
                <a:cs typeface="Times New Roman" panose="02020603050405020304" pitchFamily="18" charset="0"/>
              </a:rPr>
              <a:t/>
            </a:r>
            <a:br>
              <a:rPr lang="ru-RU" sz="1800" b="1" dirty="0">
                <a:solidFill>
                  <a:srgbClr val="FF0000"/>
                </a:solidFill>
                <a:latin typeface="Times New Roman" panose="02020603050405020304" pitchFamily="18" charset="0"/>
                <a:cs typeface="Times New Roman" panose="02020603050405020304" pitchFamily="18" charset="0"/>
              </a:rPr>
            </a:br>
            <a:r>
              <a:rPr lang="ru-RU" sz="2000" b="1" i="1" dirty="0" smtClean="0">
                <a:solidFill>
                  <a:srgbClr val="FF0000"/>
                </a:solidFill>
                <a:latin typeface="Times New Roman" panose="02020603050405020304" pitchFamily="18" charset="0"/>
                <a:cs typeface="Times New Roman" panose="02020603050405020304" pitchFamily="18" charset="0"/>
              </a:rPr>
              <a:t>Ленинград </a:t>
            </a:r>
            <a:r>
              <a:rPr lang="ru-RU" sz="2000" b="1" i="1" dirty="0">
                <a:solidFill>
                  <a:srgbClr val="FF0000"/>
                </a:solidFill>
                <a:latin typeface="Times New Roman" panose="02020603050405020304" pitchFamily="18" charset="0"/>
                <a:cs typeface="Times New Roman" panose="02020603050405020304" pitchFamily="18" charset="0"/>
              </a:rPr>
              <a:t>был взят в блокадное кольцо 8 сентября 1941 </a:t>
            </a:r>
            <a:r>
              <a:rPr lang="ru-RU" sz="2000" b="1" i="1" dirty="0" smtClean="0">
                <a:solidFill>
                  <a:srgbClr val="FF0000"/>
                </a:solidFill>
                <a:latin typeface="Times New Roman" panose="02020603050405020304" pitchFamily="18" charset="0"/>
                <a:cs typeface="Times New Roman" panose="02020603050405020304" pitchFamily="18" charset="0"/>
              </a:rPr>
              <a:t>года. </a:t>
            </a:r>
            <a:r>
              <a:rPr lang="ru-RU" sz="2000" b="1" i="1" dirty="0" smtClean="0">
                <a:solidFill>
                  <a:srgbClr val="FF0000"/>
                </a:solidFill>
              </a:rPr>
              <a:t/>
            </a:r>
            <a:br>
              <a:rPr lang="ru-RU" sz="2000" b="1" i="1" dirty="0" smtClean="0">
                <a:solidFill>
                  <a:srgbClr val="FF0000"/>
                </a:solidFill>
              </a:rPr>
            </a:br>
            <a:r>
              <a:rPr lang="ru-RU" sz="2000" dirty="0" smtClean="0">
                <a:latin typeface="Times New Roman" panose="02020603050405020304" pitchFamily="18" charset="0"/>
                <a:cs typeface="Times New Roman" panose="02020603050405020304" pitchFamily="18" charset="0"/>
              </a:rPr>
              <a:t>В </a:t>
            </a:r>
            <a:r>
              <a:rPr lang="ru-RU" sz="2000" dirty="0">
                <a:latin typeface="Times New Roman" panose="02020603050405020304" pitchFamily="18" charset="0"/>
                <a:cs typeface="Times New Roman" panose="02020603050405020304" pitchFamily="18" charset="0"/>
              </a:rPr>
              <a:t>течение нескольких лет Ленинград находился в кольце блокады фашистских захватчиков.  </a:t>
            </a:r>
            <a:r>
              <a:rPr lang="ru-RU" sz="2000" dirty="0" smtClean="0">
                <a:latin typeface="Times New Roman" panose="02020603050405020304" pitchFamily="18" charset="0"/>
                <a:cs typeface="Times New Roman" panose="02020603050405020304" pitchFamily="18" charset="0"/>
              </a:rPr>
              <a:t/>
            </a:r>
            <a:br>
              <a:rPr lang="ru-RU" sz="2000" dirty="0" smtClean="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	</a:t>
            </a:r>
            <a:r>
              <a:rPr lang="ru-RU" sz="2000" dirty="0" smtClean="0">
                <a:latin typeface="Times New Roman" panose="02020603050405020304" pitchFamily="18" charset="0"/>
                <a:cs typeface="Times New Roman" panose="02020603050405020304" pitchFamily="18" charset="0"/>
              </a:rPr>
              <a:t>Оно </a:t>
            </a:r>
            <a:r>
              <a:rPr lang="ru-RU" sz="2000" dirty="0">
                <a:latin typeface="Times New Roman" panose="02020603050405020304" pitchFamily="18" charset="0"/>
                <a:cs typeface="Times New Roman" panose="02020603050405020304" pitchFamily="18" charset="0"/>
              </a:rPr>
              <a:t>было прорвано 18 января 1943 года. Блокада длилась 872 дня. </a:t>
            </a:r>
            <a:r>
              <a:rPr lang="ru-RU" sz="2000" dirty="0" smtClean="0">
                <a:latin typeface="Times New Roman" panose="02020603050405020304" pitchFamily="18" charset="0"/>
                <a:cs typeface="Times New Roman" panose="02020603050405020304" pitchFamily="18" charset="0"/>
              </a:rPr>
              <a:t/>
            </a:r>
            <a:br>
              <a:rPr lang="ru-RU" sz="2000" dirty="0" smtClean="0">
                <a:latin typeface="Times New Roman" panose="02020603050405020304" pitchFamily="18" charset="0"/>
                <a:cs typeface="Times New Roman" panose="02020603050405020304" pitchFamily="18" charset="0"/>
              </a:rPr>
            </a:br>
            <a:r>
              <a:rPr lang="ru-RU" sz="2000" dirty="0" smtClean="0">
                <a:latin typeface="Times New Roman" panose="02020603050405020304" pitchFamily="18" charset="0"/>
                <a:cs typeface="Times New Roman" panose="02020603050405020304" pitchFamily="18" charset="0"/>
              </a:rPr>
              <a:t>В </a:t>
            </a:r>
            <a:r>
              <a:rPr lang="ru-RU" sz="2000" dirty="0">
                <a:latin typeface="Times New Roman" panose="02020603050405020304" pitchFamily="18" charset="0"/>
                <a:cs typeface="Times New Roman" panose="02020603050405020304" pitchFamily="18" charset="0"/>
              </a:rPr>
              <a:t>осажденном городе осталось 2 млн. 544 тыс. гражданского населения, в том числе свыше 100 тыс. беженцев из Прибалтики, Карелии </a:t>
            </a:r>
            <a:r>
              <a:rPr lang="ru-RU" sz="2000" dirty="0" smtClean="0">
                <a:latin typeface="Times New Roman" panose="02020603050405020304" pitchFamily="18" charset="0"/>
                <a:cs typeface="Times New Roman" panose="02020603050405020304" pitchFamily="18" charset="0"/>
              </a:rPr>
              <a:t/>
            </a:r>
            <a:br>
              <a:rPr lang="ru-RU" sz="2000" dirty="0" smtClean="0">
                <a:latin typeface="Times New Roman" panose="02020603050405020304" pitchFamily="18" charset="0"/>
                <a:cs typeface="Times New Roman" panose="02020603050405020304" pitchFamily="18" charset="0"/>
              </a:rPr>
            </a:br>
            <a:r>
              <a:rPr lang="ru-RU" sz="2000" dirty="0" smtClean="0">
                <a:latin typeface="Times New Roman" panose="02020603050405020304" pitchFamily="18" charset="0"/>
                <a:cs typeface="Times New Roman" panose="02020603050405020304" pitchFamily="18" charset="0"/>
              </a:rPr>
              <a:t>и </a:t>
            </a:r>
            <a:r>
              <a:rPr lang="ru-RU" sz="2000" dirty="0">
                <a:latin typeface="Times New Roman" panose="02020603050405020304" pitchFamily="18" charset="0"/>
                <a:cs typeface="Times New Roman" panose="02020603050405020304" pitchFamily="18" charset="0"/>
              </a:rPr>
              <a:t>Ленинградской области.</a:t>
            </a:r>
            <a:r>
              <a:rPr lang="ru-RU" sz="1800" dirty="0"/>
              <a:t/>
            </a:r>
            <a:br>
              <a:rPr lang="ru-RU" sz="1800" dirty="0"/>
            </a:br>
            <a:r>
              <a:rPr lang="ru-RU" sz="1800" dirty="0" smtClean="0">
                <a:latin typeface="Times New Roman" panose="02020603050405020304" pitchFamily="18" charset="0"/>
                <a:cs typeface="Times New Roman" panose="02020603050405020304" pitchFamily="18" charset="0"/>
              </a:rPr>
              <a:t/>
            </a:r>
            <a:br>
              <a:rPr lang="ru-RU" sz="1800" dirty="0" smtClean="0">
                <a:latin typeface="Times New Roman" panose="02020603050405020304" pitchFamily="18" charset="0"/>
                <a:cs typeface="Times New Roman" panose="02020603050405020304" pitchFamily="18" charset="0"/>
              </a:rPr>
            </a:br>
            <a:endParaRPr lang="ru-RU" sz="1800" dirty="0">
              <a:latin typeface="Times New Roman" panose="02020603050405020304" pitchFamily="18" charset="0"/>
              <a:cs typeface="Times New Roman" panose="02020603050405020304" pitchFamily="18" charset="0"/>
            </a:endParaRPr>
          </a:p>
        </p:txBody>
      </p:sp>
      <p:pic>
        <p:nvPicPr>
          <p:cNvPr id="1026" name="Picture 2" descr="C:\Users\Сергей\Desktop\Ленинград дорога жизни\600.jpg"/>
          <p:cNvPicPr>
            <a:picLocks noGrp="1" noChangeAspect="1" noChangeArrowheads="1"/>
          </p:cNvPicPr>
          <p:nvPr>
            <p:ph idx="1"/>
          </p:nvPr>
        </p:nvPicPr>
        <p:blipFill>
          <a:blip r:embed="rId3" cstate="print"/>
          <a:srcRect/>
          <a:stretch>
            <a:fillRect/>
          </a:stretch>
        </p:blipFill>
        <p:spPr bwMode="auto">
          <a:xfrm>
            <a:off x="189223" y="2389557"/>
            <a:ext cx="4392488" cy="3883832"/>
          </a:xfrm>
          <a:prstGeom prst="rect">
            <a:avLst/>
          </a:prstGeom>
          <a:noFill/>
        </p:spPr>
      </p:pic>
      <p:pic>
        <p:nvPicPr>
          <p:cNvPr id="4" name="Picture 2" descr="C:\Users\Сергей\Desktop\Ленинград дорога жизни\40de761c-9b4a-4d9e-8a0b-aaa0caa7c287.jpg"/>
          <p:cNvPicPr>
            <a:picLocks noChangeAspect="1" noChangeArrowheads="1"/>
          </p:cNvPicPr>
          <p:nvPr/>
        </p:nvPicPr>
        <p:blipFill>
          <a:blip r:embed="rId4" cstate="print"/>
          <a:srcRect/>
          <a:stretch>
            <a:fillRect/>
          </a:stretch>
        </p:blipFill>
        <p:spPr bwMode="auto">
          <a:xfrm>
            <a:off x="4932040" y="2420889"/>
            <a:ext cx="3970784" cy="3955839"/>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41023"/>
            <a:ext cx="3682752" cy="1162050"/>
          </a:xfrm>
        </p:spPr>
        <p:txBody>
          <a:bodyPr>
            <a:normAutofit fontScale="90000"/>
          </a:bodyPr>
          <a:lstStyle/>
          <a:p>
            <a:r>
              <a:rPr lang="ru-RU" sz="1800" dirty="0">
                <a:solidFill>
                  <a:srgbClr val="FF0000"/>
                </a:solidFill>
                <a:latin typeface="Times New Roman" panose="02020603050405020304" pitchFamily="18" charset="0"/>
                <a:cs typeface="Times New Roman" panose="02020603050405020304" pitchFamily="18" charset="0"/>
              </a:rPr>
              <a:t>Л. Т. </a:t>
            </a:r>
            <a:r>
              <a:rPr lang="ru-RU" sz="1800" dirty="0" err="1">
                <a:solidFill>
                  <a:srgbClr val="FF0000"/>
                </a:solidFill>
                <a:latin typeface="Times New Roman" panose="02020603050405020304" pitchFamily="18" charset="0"/>
                <a:cs typeface="Times New Roman" panose="02020603050405020304" pitchFamily="18" charset="0"/>
              </a:rPr>
              <a:t>Чупятов</a:t>
            </a:r>
            <a:r>
              <a:rPr lang="ru-RU" sz="1800" dirty="0">
                <a:solidFill>
                  <a:srgbClr val="FF0000"/>
                </a:solidFill>
                <a:latin typeface="Times New Roman" panose="02020603050405020304" pitchFamily="18" charset="0"/>
                <a:cs typeface="Times New Roman" panose="02020603050405020304" pitchFamily="18" charset="0"/>
              </a:rPr>
              <a:t>. </a:t>
            </a:r>
            <a:r>
              <a:rPr lang="ru-RU" sz="1800" dirty="0" smtClean="0">
                <a:solidFill>
                  <a:srgbClr val="FF0000"/>
                </a:solidFill>
                <a:latin typeface="Times New Roman" panose="02020603050405020304" pitchFamily="18" charset="0"/>
                <a:cs typeface="Times New Roman" panose="02020603050405020304" pitchFamily="18" charset="0"/>
              </a:rPr>
              <a:t> Покров </a:t>
            </a:r>
            <a:r>
              <a:rPr lang="ru-RU" sz="1800" dirty="0">
                <a:solidFill>
                  <a:srgbClr val="FF0000"/>
                </a:solidFill>
                <a:latin typeface="Times New Roman" panose="02020603050405020304" pitchFamily="18" charset="0"/>
                <a:cs typeface="Times New Roman" panose="02020603050405020304" pitchFamily="18" charset="0"/>
              </a:rPr>
              <a:t>Богородицы над осаждённым городом. 1941 год</a:t>
            </a:r>
            <a:r>
              <a:rPr lang="ru-RU" dirty="0"/>
              <a:t/>
            </a:r>
            <a:br>
              <a:rPr lang="ru-RU" dirty="0"/>
            </a:br>
            <a:endParaRPr lang="ru-RU" dirty="0"/>
          </a:p>
        </p:txBody>
      </p:sp>
      <p:sp>
        <p:nvSpPr>
          <p:cNvPr id="3" name="Объект 2"/>
          <p:cNvSpPr>
            <a:spLocks noGrp="1"/>
          </p:cNvSpPr>
          <p:nvPr>
            <p:ph idx="1"/>
          </p:nvPr>
        </p:nvSpPr>
        <p:spPr>
          <a:xfrm>
            <a:off x="4788024" y="1130734"/>
            <a:ext cx="3898776" cy="5051102"/>
          </a:xfrm>
        </p:spPr>
        <p:txBody>
          <a:bodyPr>
            <a:normAutofit/>
          </a:bodyPr>
          <a:lstStyle/>
          <a:p>
            <a:pPr marL="0" indent="0" fontAlgn="base">
              <a:buNone/>
            </a:pPr>
            <a:r>
              <a:rPr lang="ru-RU" sz="1600" dirty="0" smtClean="0">
                <a:latin typeface="Times New Roman" panose="02020603050405020304" pitchFamily="18" charset="0"/>
                <a:cs typeface="Times New Roman" panose="02020603050405020304" pitchFamily="18" charset="0"/>
              </a:rPr>
              <a:t>Из воспоминаний Д.С</a:t>
            </a:r>
            <a:r>
              <a:rPr lang="ru-RU" sz="1600" dirty="0">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Лихачева о художнике-авангардисте Л. Т. </a:t>
            </a:r>
            <a:r>
              <a:rPr lang="ru-RU" sz="1600" dirty="0" err="1" smtClean="0">
                <a:latin typeface="Times New Roman" panose="02020603050405020304" pitchFamily="18" charset="0"/>
                <a:cs typeface="Times New Roman" panose="02020603050405020304" pitchFamily="18" charset="0"/>
              </a:rPr>
              <a:t>Чупятове</a:t>
            </a:r>
            <a:r>
              <a:rPr lang="ru-RU" sz="1600" dirty="0" smtClean="0">
                <a:latin typeface="Times New Roman" panose="02020603050405020304" pitchFamily="18" charset="0"/>
                <a:cs typeface="Times New Roman" panose="02020603050405020304" pitchFamily="18" charset="0"/>
              </a:rPr>
              <a:t>, умершего в блокадном Ленинграде:  </a:t>
            </a:r>
          </a:p>
          <a:p>
            <a:pPr marL="0" indent="0" fontAlgn="base">
              <a:buNone/>
            </a:pPr>
            <a:r>
              <a:rPr lang="ru-RU" sz="1600" dirty="0" smtClean="0">
                <a:latin typeface="Times New Roman" panose="02020603050405020304" pitchFamily="18" charset="0"/>
                <a:cs typeface="Times New Roman" panose="02020603050405020304" pitchFamily="18" charset="0"/>
              </a:rPr>
              <a:t>«Умирая</a:t>
            </a:r>
            <a:r>
              <a:rPr lang="ru-RU" sz="1600" dirty="0">
                <a:latin typeface="Times New Roman" panose="02020603050405020304" pitchFamily="18" charset="0"/>
                <a:cs typeface="Times New Roman" panose="02020603050405020304" pitchFamily="18" charset="0"/>
              </a:rPr>
              <a:t>, он рисовал, писал картины. Когда не хватило холста, он писал на фанере и на картоне… Лучшая его картина… темный ленинградский двор колодцем, вниз уходят темные окна, ни единого огня в них нет; смерть там победила жизнь; хотя жизнь, возможно, и жива еще, но у нее нет силы зажечь коптилку. Над двором на фоне темного ночного неба — покров Богоматери. Богоматерь наклонила голову, с ужасом смотрит вниз, как бы видя все, что происходит в темных ленинградских квартирах, и распростерла ризы; на ризах — изображение древнерусского храма… Душа блокады в ней отражена больше, чем где бы то ни было».</a:t>
            </a:r>
          </a:p>
        </p:txBody>
      </p:sp>
      <p:sp>
        <p:nvSpPr>
          <p:cNvPr id="4" name="Текст 3"/>
          <p:cNvSpPr>
            <a:spLocks noGrp="1"/>
          </p:cNvSpPr>
          <p:nvPr>
            <p:ph type="body" sz="half" idx="2"/>
          </p:nvPr>
        </p:nvSpPr>
        <p:spPr>
          <a:xfrm>
            <a:off x="871600" y="1556792"/>
            <a:ext cx="3008313" cy="4691063"/>
          </a:xfrm>
        </p:spPr>
        <p:txBody>
          <a:bodyPr/>
          <a:lstStyle/>
          <a:p>
            <a:endParaRPr lang="ru-RU" dirty="0"/>
          </a:p>
        </p:txBody>
      </p:sp>
      <p:pic>
        <p:nvPicPr>
          <p:cNvPr id="5" name="Рисунок 4" descr="http://city-moscow-city.ru/wp-content/uploads/2017/01/chupyatov.jpg"/>
          <p:cNvPicPr/>
          <p:nvPr/>
        </p:nvPicPr>
        <p:blipFill>
          <a:blip r:embed="rId2">
            <a:extLst>
              <a:ext uri="{28A0092B-C50C-407E-A947-70E740481C1C}">
                <a14:useLocalDpi xmlns:a14="http://schemas.microsoft.com/office/drawing/2010/main" val="0"/>
              </a:ext>
            </a:extLst>
          </a:blip>
          <a:srcRect/>
          <a:stretch>
            <a:fillRect/>
          </a:stretch>
        </p:blipFill>
        <p:spPr bwMode="auto">
          <a:xfrm>
            <a:off x="539552" y="1196752"/>
            <a:ext cx="4248471" cy="4985085"/>
          </a:xfrm>
          <a:prstGeom prst="rect">
            <a:avLst/>
          </a:prstGeom>
          <a:noFill/>
          <a:ln>
            <a:noFill/>
          </a:ln>
        </p:spPr>
      </p:pic>
    </p:spTree>
    <p:extLst>
      <p:ext uri="{BB962C8B-B14F-4D97-AF65-F5344CB8AC3E}">
        <p14:creationId xmlns:p14="http://schemas.microsoft.com/office/powerpoint/2010/main" val="156412512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600" b="1" dirty="0">
                <a:solidFill>
                  <a:srgbClr val="FF0000"/>
                </a:solidFill>
                <a:latin typeface="Times New Roman" panose="02020603050405020304" pitchFamily="18" charset="0"/>
                <a:cs typeface="Times New Roman" panose="02020603050405020304" pitchFamily="18" charset="0"/>
              </a:rPr>
              <a:t>9 августа 1942 г. в зале Ленинградской филармонии состоялось исполнение Седьмой симфонии Дмитрия Дмитриевича Шостаковича</a:t>
            </a:r>
            <a:r>
              <a:rPr lang="ru-RU" sz="1600" b="1" dirty="0" smtClean="0">
                <a:solidFill>
                  <a:srgbClr val="FF0000"/>
                </a:solidFill>
                <a:latin typeface="Times New Roman" panose="02020603050405020304" pitchFamily="18" charset="0"/>
                <a:cs typeface="Times New Roman" panose="02020603050405020304" pitchFamily="18" charset="0"/>
              </a:rPr>
              <a:t>.</a:t>
            </a:r>
            <a:r>
              <a:rPr lang="ru-RU" sz="1600" dirty="0" smtClean="0">
                <a:latin typeface="Times New Roman" panose="02020603050405020304" pitchFamily="18" charset="0"/>
                <a:cs typeface="Times New Roman" panose="02020603050405020304" pitchFamily="18" charset="0"/>
              </a:rPr>
              <a:t/>
            </a:r>
            <a:br>
              <a:rPr lang="ru-RU" sz="1600" dirty="0" smtClean="0">
                <a:latin typeface="Times New Roman" panose="02020603050405020304" pitchFamily="18" charset="0"/>
                <a:cs typeface="Times New Roman" panose="02020603050405020304" pitchFamily="18" charset="0"/>
              </a:rPr>
            </a:br>
            <a:r>
              <a:rPr lang="ru-RU" sz="1600" dirty="0" smtClean="0">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К этой дате Гитлер планировал взять Ленинград. </a:t>
            </a:r>
          </a:p>
        </p:txBody>
      </p:sp>
      <p:sp>
        <p:nvSpPr>
          <p:cNvPr id="4" name="Объект 3"/>
          <p:cNvSpPr>
            <a:spLocks noGrp="1"/>
          </p:cNvSpPr>
          <p:nvPr>
            <p:ph sz="half" idx="2"/>
          </p:nvPr>
        </p:nvSpPr>
        <p:spPr>
          <a:xfrm>
            <a:off x="5076056" y="1600200"/>
            <a:ext cx="3610744" cy="4925144"/>
          </a:xfrm>
        </p:spPr>
        <p:txBody>
          <a:bodyPr>
            <a:normAutofit fontScale="55000" lnSpcReduction="20000"/>
          </a:bodyPr>
          <a:lstStyle/>
          <a:p>
            <a:pPr marL="0" indent="0" algn="ctr">
              <a:buNone/>
            </a:pPr>
            <a:endParaRPr lang="ru-RU" sz="2900" dirty="0" smtClean="0">
              <a:latin typeface="Times New Roman" panose="02020603050405020304" pitchFamily="18" charset="0"/>
              <a:cs typeface="Times New Roman" panose="02020603050405020304" pitchFamily="18" charset="0"/>
            </a:endParaRPr>
          </a:p>
          <a:p>
            <a:pPr marL="0" indent="0" algn="ctr">
              <a:buNone/>
            </a:pPr>
            <a:r>
              <a:rPr lang="ru-RU" sz="2900" dirty="0" smtClean="0">
                <a:latin typeface="Times New Roman" panose="02020603050405020304" pitchFamily="18" charset="0"/>
                <a:cs typeface="Times New Roman" panose="02020603050405020304" pitchFamily="18" charset="0"/>
              </a:rPr>
              <a:t> </a:t>
            </a:r>
            <a:r>
              <a:rPr lang="ru-RU" sz="2900" dirty="0">
                <a:latin typeface="Times New Roman" panose="02020603050405020304" pitchFamily="18" charset="0"/>
                <a:cs typeface="Times New Roman" panose="02020603050405020304" pitchFamily="18" charset="0"/>
              </a:rPr>
              <a:t>«… когда в знак начала</a:t>
            </a:r>
          </a:p>
          <a:p>
            <a:pPr marL="0" indent="0" algn="ctr">
              <a:buNone/>
            </a:pPr>
            <a:r>
              <a:rPr lang="ru-RU" sz="2900" dirty="0">
                <a:latin typeface="Times New Roman" panose="02020603050405020304" pitchFamily="18" charset="0"/>
                <a:cs typeface="Times New Roman" panose="02020603050405020304" pitchFamily="18" charset="0"/>
              </a:rPr>
              <a:t>дирижерская палочка поднялась,</a:t>
            </a:r>
          </a:p>
          <a:p>
            <a:pPr marL="0" indent="0" algn="ctr">
              <a:buNone/>
            </a:pPr>
            <a:r>
              <a:rPr lang="ru-RU" sz="2900" dirty="0">
                <a:latin typeface="Times New Roman" panose="02020603050405020304" pitchFamily="18" charset="0"/>
                <a:cs typeface="Times New Roman" panose="02020603050405020304" pitchFamily="18" charset="0"/>
              </a:rPr>
              <a:t>над краем передним, как гром, величаво</a:t>
            </a:r>
          </a:p>
          <a:p>
            <a:pPr marL="0" indent="0" algn="ctr">
              <a:buNone/>
            </a:pPr>
            <a:r>
              <a:rPr lang="ru-RU" sz="2900" dirty="0">
                <a:latin typeface="Times New Roman" panose="02020603050405020304" pitchFamily="18" charset="0"/>
                <a:cs typeface="Times New Roman" panose="02020603050405020304" pitchFamily="18" charset="0"/>
              </a:rPr>
              <a:t>другая симфония началась —</a:t>
            </a:r>
          </a:p>
          <a:p>
            <a:pPr marL="0" indent="0" algn="ctr">
              <a:buNone/>
            </a:pPr>
            <a:r>
              <a:rPr lang="ru-RU" sz="2900" dirty="0">
                <a:latin typeface="Times New Roman" panose="02020603050405020304" pitchFamily="18" charset="0"/>
                <a:cs typeface="Times New Roman" panose="02020603050405020304" pitchFamily="18" charset="0"/>
              </a:rPr>
              <a:t>симфония наших гвардейских пушек,</a:t>
            </a:r>
          </a:p>
          <a:p>
            <a:pPr marL="0" indent="0" algn="ctr">
              <a:buNone/>
            </a:pPr>
            <a:r>
              <a:rPr lang="ru-RU" sz="2900" dirty="0">
                <a:latin typeface="Times New Roman" panose="02020603050405020304" pitchFamily="18" charset="0"/>
                <a:cs typeface="Times New Roman" panose="02020603050405020304" pitchFamily="18" charset="0"/>
              </a:rPr>
              <a:t>чтоб враг по городу бить не стал,</a:t>
            </a:r>
          </a:p>
          <a:p>
            <a:pPr marL="0" indent="0" algn="ctr">
              <a:buNone/>
            </a:pPr>
            <a:r>
              <a:rPr lang="ru-RU" sz="2900" dirty="0">
                <a:latin typeface="Times New Roman" panose="02020603050405020304" pitchFamily="18" charset="0"/>
                <a:cs typeface="Times New Roman" panose="02020603050405020304" pitchFamily="18" charset="0"/>
              </a:rPr>
              <a:t>чтоб город Седьмую симфонию слушал. …</a:t>
            </a:r>
          </a:p>
          <a:p>
            <a:pPr marL="0" indent="0" algn="ctr">
              <a:buNone/>
            </a:pPr>
            <a:r>
              <a:rPr lang="ru-RU" sz="2900" dirty="0">
                <a:latin typeface="Times New Roman" panose="02020603050405020304" pitchFamily="18" charset="0"/>
                <a:cs typeface="Times New Roman" panose="02020603050405020304" pitchFamily="18" charset="0"/>
              </a:rPr>
              <a:t>И в зале — шквал,</a:t>
            </a:r>
          </a:p>
          <a:p>
            <a:pPr marL="0" indent="0" algn="ctr">
              <a:buNone/>
            </a:pPr>
            <a:r>
              <a:rPr lang="ru-RU" sz="2900" dirty="0">
                <a:latin typeface="Times New Roman" panose="02020603050405020304" pitchFamily="18" charset="0"/>
                <a:cs typeface="Times New Roman" panose="02020603050405020304" pitchFamily="18" charset="0"/>
              </a:rPr>
              <a:t>И по фронту — шквал. …</a:t>
            </a:r>
          </a:p>
          <a:p>
            <a:pPr marL="0" indent="0" algn="ctr">
              <a:buNone/>
            </a:pPr>
            <a:r>
              <a:rPr lang="ru-RU" sz="2900" dirty="0">
                <a:latin typeface="Times New Roman" panose="02020603050405020304" pitchFamily="18" charset="0"/>
                <a:cs typeface="Times New Roman" panose="02020603050405020304" pitchFamily="18" charset="0"/>
              </a:rPr>
              <a:t>А когда разошлись по квартирам люди,</a:t>
            </a:r>
          </a:p>
          <a:p>
            <a:pPr marL="0" indent="0" algn="ctr">
              <a:buNone/>
            </a:pPr>
            <a:r>
              <a:rPr lang="ru-RU" sz="2900" dirty="0">
                <a:latin typeface="Times New Roman" panose="02020603050405020304" pitchFamily="18" charset="0"/>
                <a:cs typeface="Times New Roman" panose="02020603050405020304" pitchFamily="18" charset="0"/>
              </a:rPr>
              <a:t>полны высоких и гордых чувств,</a:t>
            </a:r>
          </a:p>
          <a:p>
            <a:pPr marL="0" indent="0" algn="ctr">
              <a:buNone/>
            </a:pPr>
            <a:r>
              <a:rPr lang="ru-RU" sz="2900" dirty="0">
                <a:latin typeface="Times New Roman" panose="02020603050405020304" pitchFamily="18" charset="0"/>
                <a:cs typeface="Times New Roman" panose="02020603050405020304" pitchFamily="18" charset="0"/>
              </a:rPr>
              <a:t>бойцы опустили стволы орудий,</a:t>
            </a:r>
          </a:p>
          <a:p>
            <a:pPr marL="0" indent="0" algn="ctr">
              <a:buNone/>
            </a:pPr>
            <a:r>
              <a:rPr lang="ru-RU" sz="2900" dirty="0">
                <a:latin typeface="Times New Roman" panose="02020603050405020304" pitchFamily="18" charset="0"/>
                <a:cs typeface="Times New Roman" panose="02020603050405020304" pitchFamily="18" charset="0"/>
              </a:rPr>
              <a:t>защитив от обстрела площадь Искусств».</a:t>
            </a:r>
          </a:p>
          <a:p>
            <a:pPr marL="0" indent="0" algn="ctr">
              <a:buNone/>
            </a:pPr>
            <a:endParaRPr lang="ru-RU" sz="2900" dirty="0" smtClean="0">
              <a:latin typeface="Times New Roman" panose="02020603050405020304" pitchFamily="18" charset="0"/>
              <a:cs typeface="Times New Roman" panose="02020603050405020304" pitchFamily="18" charset="0"/>
            </a:endParaRPr>
          </a:p>
          <a:p>
            <a:pPr marL="0" indent="0" algn="ctr">
              <a:buNone/>
            </a:pPr>
            <a:r>
              <a:rPr lang="ru-RU" sz="2900" dirty="0" smtClean="0">
                <a:latin typeface="Times New Roman" panose="02020603050405020304" pitchFamily="18" charset="0"/>
                <a:cs typeface="Times New Roman" panose="02020603050405020304" pitchFamily="18" charset="0"/>
              </a:rPr>
              <a:t>Николай </a:t>
            </a:r>
            <a:r>
              <a:rPr lang="ru-RU" sz="2900" dirty="0">
                <a:latin typeface="Times New Roman" panose="02020603050405020304" pitchFamily="18" charset="0"/>
                <a:cs typeface="Times New Roman" panose="02020603050405020304" pitchFamily="18" charset="0"/>
              </a:rPr>
              <a:t>Савков</a:t>
            </a:r>
          </a:p>
          <a:p>
            <a:endParaRPr lang="ru-RU" dirty="0"/>
          </a:p>
        </p:txBody>
      </p:sp>
      <p:pic>
        <p:nvPicPr>
          <p:cNvPr id="7" name="Объект 6"/>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bwMode="auto">
          <a:xfrm>
            <a:off x="470259" y="1414572"/>
            <a:ext cx="3563255" cy="1903873"/>
          </a:xfrm>
          <a:prstGeom prst="rect">
            <a:avLst/>
          </a:prstGeom>
          <a:noFill/>
          <a:extLst>
            <a:ext uri="{909E8E84-426E-40DD-AFC4-6F175D3DCCD1}">
              <a14:hiddenFill xmlns:a14="http://schemas.microsoft.com/office/drawing/2010/main">
                <a:solidFill>
                  <a:srgbClr val="FFFFFF"/>
                </a:solidFill>
              </a14:hiddenFill>
            </a:ext>
          </a:extLst>
        </p:spPr>
      </p:pic>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552" y="3429000"/>
            <a:ext cx="4464496" cy="3240360"/>
          </a:xfrm>
          <a:prstGeom prst="rect">
            <a:avLst/>
          </a:prstGeom>
        </p:spPr>
      </p:pic>
    </p:spTree>
    <p:extLst>
      <p:ext uri="{BB962C8B-B14F-4D97-AF65-F5344CB8AC3E}">
        <p14:creationId xmlns:p14="http://schemas.microsoft.com/office/powerpoint/2010/main" val="25367298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662012"/>
          </a:xfrm>
        </p:spPr>
        <p:txBody>
          <a:bodyPr>
            <a:normAutofit/>
          </a:bodyPr>
          <a:lstStyle/>
          <a:p>
            <a:r>
              <a:rPr lang="ru-RU" sz="1800" b="1" i="1" dirty="0">
                <a:solidFill>
                  <a:srgbClr val="FF0000"/>
                </a:solidFill>
                <a:latin typeface="Times New Roman" panose="02020603050405020304" pitchFamily="18" charset="0"/>
                <a:cs typeface="Times New Roman" panose="02020603050405020304" pitchFamily="18" charset="0"/>
              </a:rPr>
              <a:t>27 января 2019 года страна отметила 75-летие полного освобождения Ленинграда от фашистской блокады. </a:t>
            </a:r>
            <a:r>
              <a:rPr lang="ru-RU" sz="1800" b="1" i="1" dirty="0" smtClean="0">
                <a:solidFill>
                  <a:srgbClr val="FF0000"/>
                </a:solidFill>
                <a:latin typeface="Times New Roman" panose="02020603050405020304" pitchFamily="18" charset="0"/>
                <a:cs typeface="Times New Roman" panose="02020603050405020304" pitchFamily="18" charset="0"/>
              </a:rPr>
              <a:t/>
            </a:r>
            <a:br>
              <a:rPr lang="ru-RU" sz="1800" b="1" i="1" dirty="0" smtClean="0">
                <a:solidFill>
                  <a:srgbClr val="FF0000"/>
                </a:solidFill>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cs typeface="Times New Roman" panose="02020603050405020304" pitchFamily="18" charset="0"/>
              </a:rPr>
              <a:t>Блокада </a:t>
            </a:r>
            <a:r>
              <a:rPr lang="ru-RU" sz="1800" dirty="0">
                <a:latin typeface="Times New Roman" panose="02020603050405020304" pitchFamily="18" charset="0"/>
                <a:cs typeface="Times New Roman" panose="02020603050405020304" pitchFamily="18" charset="0"/>
              </a:rPr>
              <a:t>была прорвана 18 января 1943 года, но ее полного снятия ленинградцам пришлось ждать еще целый год — до 27 января 1944 года. </a:t>
            </a:r>
            <a:r>
              <a:rPr lang="ru-RU" sz="1800" b="1" i="1" dirty="0" smtClean="0">
                <a:solidFill>
                  <a:srgbClr val="FF0000"/>
                </a:solidFill>
                <a:latin typeface="Times New Roman" panose="02020603050405020304" pitchFamily="18" charset="0"/>
                <a:cs typeface="Times New Roman" panose="02020603050405020304" pitchFamily="18" charset="0"/>
              </a:rPr>
              <a:t/>
            </a:r>
            <a:br>
              <a:rPr lang="ru-RU" sz="1800" b="1" i="1" dirty="0" smtClean="0">
                <a:solidFill>
                  <a:srgbClr val="FF0000"/>
                </a:solidFill>
                <a:latin typeface="Times New Roman" panose="02020603050405020304" pitchFamily="18" charset="0"/>
                <a:cs typeface="Times New Roman" panose="02020603050405020304" pitchFamily="18" charset="0"/>
              </a:rPr>
            </a:br>
            <a:r>
              <a:rPr lang="ru-RU" sz="1400" dirty="0" smtClean="0">
                <a:latin typeface="Times New Roman" panose="02020603050405020304" pitchFamily="18" charset="0"/>
                <a:cs typeface="Times New Roman" panose="02020603050405020304" pitchFamily="18" charset="0"/>
              </a:rPr>
              <a:t/>
            </a:r>
            <a:br>
              <a:rPr lang="ru-RU" sz="1400" dirty="0" smtClean="0">
                <a:latin typeface="Times New Roman" panose="02020603050405020304" pitchFamily="18" charset="0"/>
                <a:cs typeface="Times New Roman" panose="02020603050405020304" pitchFamily="18" charset="0"/>
              </a:rPr>
            </a:br>
            <a:endParaRPr lang="ru-RU" sz="1400"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1331640" y="6237311"/>
            <a:ext cx="6897959" cy="584775"/>
          </a:xfrm>
          <a:prstGeom prst="rect">
            <a:avLst/>
          </a:prstGeom>
        </p:spPr>
        <p:txBody>
          <a:bodyPr wrap="square">
            <a:spAutoFit/>
          </a:bodyPr>
          <a:lstStyle/>
          <a:p>
            <a:pPr algn="ctr"/>
            <a:r>
              <a:rPr lang="ru-RU" sz="1600" b="1" dirty="0" smtClean="0">
                <a:latin typeface="Times New Roman" panose="02020603050405020304" pitchFamily="18" charset="0"/>
                <a:cs typeface="Times New Roman" panose="02020603050405020304" pitchFamily="18" charset="0"/>
              </a:rPr>
              <a:t>Монумент героическим защитникам Ленинграда  </a:t>
            </a:r>
            <a:r>
              <a:rPr lang="ru-RU" sz="1600" b="1" dirty="0" smtClean="0">
                <a:latin typeface="Times New Roman" panose="02020603050405020304" pitchFamily="18" charset="0"/>
                <a:cs typeface="Times New Roman" panose="02020603050405020304" pitchFamily="18" charset="0"/>
              </a:rPr>
              <a:t>на площади Победы. Композиция «Блокада</a:t>
            </a:r>
            <a:r>
              <a:rPr lang="ru-RU" sz="1600" b="1" dirty="0" smtClean="0">
                <a:latin typeface="Times New Roman" panose="02020603050405020304" pitchFamily="18" charset="0"/>
                <a:cs typeface="Times New Roman" panose="02020603050405020304" pitchFamily="18" charset="0"/>
              </a:rPr>
              <a:t>».</a:t>
            </a:r>
            <a:endParaRPr lang="ru-RU" sz="1600" b="1" dirty="0"/>
          </a:p>
        </p:txBody>
      </p:sp>
      <p:pic>
        <p:nvPicPr>
          <p:cNvPr id="6" name="Объект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14400" y="1805781"/>
            <a:ext cx="7315200" cy="4114800"/>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8229600" cy="1714202"/>
          </a:xfrm>
        </p:spPr>
        <p:txBody>
          <a:bodyPr>
            <a:normAutofit/>
          </a:bodyPr>
          <a:lstStyle/>
          <a:p>
            <a:r>
              <a:rPr lang="ru-RU" sz="1800" dirty="0">
                <a:latin typeface="Times New Roman" panose="02020603050405020304" pitchFamily="18" charset="0"/>
                <a:cs typeface="Times New Roman" panose="02020603050405020304" pitchFamily="18" charset="0"/>
              </a:rPr>
              <a:t>20 ноября произведено пятое снижение продовольственных норм 250 г на рабочую карточку, 125- на карточку служащего, детскую и </a:t>
            </a:r>
            <a:r>
              <a:rPr lang="ru-RU" sz="1800" dirty="0" err="1" smtClean="0">
                <a:latin typeface="Times New Roman" panose="02020603050405020304" pitchFamily="18" charset="0"/>
                <a:cs typeface="Times New Roman" panose="02020603050405020304" pitchFamily="18" charset="0"/>
              </a:rPr>
              <a:t>иждевенческую</a:t>
            </a:r>
            <a:r>
              <a:rPr lang="ru-RU" sz="1800" dirty="0" smtClean="0">
                <a:latin typeface="Times New Roman" panose="02020603050405020304" pitchFamily="18" charset="0"/>
                <a:cs typeface="Times New Roman" panose="02020603050405020304" pitchFamily="18" charset="0"/>
              </a:rPr>
              <a:t>.</a:t>
            </a:r>
            <a:br>
              <a:rPr lang="ru-RU" sz="1800" dirty="0" smtClean="0">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cs typeface="Times New Roman" panose="02020603050405020304" pitchFamily="18" charset="0"/>
              </a:rPr>
              <a:t>С </a:t>
            </a:r>
            <a:r>
              <a:rPr lang="ru-RU" sz="1800" dirty="0">
                <a:latin typeface="Times New Roman" panose="02020603050405020304" pitchFamily="18" charset="0"/>
                <a:cs typeface="Times New Roman" panose="02020603050405020304" pitchFamily="18" charset="0"/>
              </a:rPr>
              <a:t>20 ноября  по 25 декабря 1941 нормы отпуска продуктов по карточкам были самые минимальные за всю </a:t>
            </a:r>
            <a:r>
              <a:rPr lang="ru-RU" sz="1800" dirty="0" smtClean="0">
                <a:latin typeface="Times New Roman" panose="02020603050405020304" pitchFamily="18" charset="0"/>
                <a:cs typeface="Times New Roman" panose="02020603050405020304" pitchFamily="18" charset="0"/>
              </a:rPr>
              <a:t>Блокаду.</a:t>
            </a:r>
            <a:endParaRPr lang="ru-RU" sz="1800" dirty="0"/>
          </a:p>
        </p:txBody>
      </p:sp>
      <p:sp>
        <p:nvSpPr>
          <p:cNvPr id="3" name="Объект 2"/>
          <p:cNvSpPr>
            <a:spLocks noGrp="1"/>
          </p:cNvSpPr>
          <p:nvPr>
            <p:ph sz="half" idx="1"/>
          </p:nvPr>
        </p:nvSpPr>
        <p:spPr>
          <a:xfrm>
            <a:off x="457200" y="2060848"/>
            <a:ext cx="4038600" cy="4065315"/>
          </a:xfrm>
        </p:spPr>
        <p:txBody>
          <a:bodyPr>
            <a:normAutofit/>
          </a:bodyPr>
          <a:lstStyle/>
          <a:p>
            <a:pPr marL="0" indent="0" algn="ctr">
              <a:buNone/>
            </a:pPr>
            <a:r>
              <a:rPr lang="ru-RU" sz="1800" b="1" dirty="0" smtClean="0">
                <a:solidFill>
                  <a:srgbClr val="FF0000"/>
                </a:solidFill>
                <a:latin typeface="Times New Roman" panose="02020603050405020304" pitchFamily="18" charset="0"/>
                <a:cs typeface="Times New Roman" panose="02020603050405020304" pitchFamily="18" charset="0"/>
              </a:rPr>
              <a:t>250 </a:t>
            </a:r>
            <a:r>
              <a:rPr lang="ru-RU" sz="1800" b="1" dirty="0">
                <a:solidFill>
                  <a:srgbClr val="FF0000"/>
                </a:solidFill>
                <a:latin typeface="Times New Roman" panose="02020603050405020304" pitchFamily="18" charset="0"/>
                <a:cs typeface="Times New Roman" panose="02020603050405020304" pitchFamily="18" charset="0"/>
              </a:rPr>
              <a:t>и 125 </a:t>
            </a:r>
            <a:r>
              <a:rPr lang="ru-RU" sz="1800" b="1" dirty="0" smtClean="0">
                <a:solidFill>
                  <a:srgbClr val="FF0000"/>
                </a:solidFill>
                <a:latin typeface="Times New Roman" panose="02020603050405020304" pitchFamily="18" charset="0"/>
                <a:cs typeface="Times New Roman" panose="02020603050405020304" pitchFamily="18" charset="0"/>
              </a:rPr>
              <a:t>грамм хлеба</a:t>
            </a:r>
          </a:p>
          <a:p>
            <a:pPr marL="0" indent="0" algn="ctr">
              <a:buNone/>
            </a:pPr>
            <a:r>
              <a:rPr lang="ru-RU" sz="1800" dirty="0" smtClean="0">
                <a:latin typeface="Times New Roman" panose="02020603050405020304" pitchFamily="18" charset="0"/>
                <a:cs typeface="Times New Roman" panose="02020603050405020304" pitchFamily="18" charset="0"/>
              </a:rPr>
              <a:t>Придите </a:t>
            </a:r>
            <a:r>
              <a:rPr lang="ru-RU" sz="1800" dirty="0">
                <a:latin typeface="Times New Roman" panose="02020603050405020304" pitchFamily="18" charset="0"/>
                <a:cs typeface="Times New Roman" panose="02020603050405020304" pitchFamily="18" charset="0"/>
              </a:rPr>
              <a:t>домой  отрежьте даже эти 250 грамм хлеба и представьте , что этот кусочек будет вашей едой каждый день. </a:t>
            </a:r>
            <a:r>
              <a:rPr lang="ru-RU" sz="1800" dirty="0" smtClean="0">
                <a:latin typeface="Times New Roman" panose="02020603050405020304" pitchFamily="18" charset="0"/>
                <a:cs typeface="Times New Roman" panose="02020603050405020304" pitchFamily="18" charset="0"/>
              </a:rPr>
              <a:t>И </a:t>
            </a:r>
            <a:r>
              <a:rPr lang="ru-RU" sz="1800" dirty="0">
                <a:latin typeface="Times New Roman" panose="02020603050405020304" pitchFamily="18" charset="0"/>
                <a:cs typeface="Times New Roman" panose="02020603050405020304" pitchFamily="18" charset="0"/>
              </a:rPr>
              <a:t>при этом вам каждый день придётся ходить на работу-на завод, ремонтировать танки по 10-12 часов, потом идти обратно домой, искать дрова для буржуйки, носить воду в вёдрах и бидонах по </a:t>
            </a:r>
            <a:r>
              <a:rPr lang="ru-RU" sz="1800" dirty="0" smtClean="0">
                <a:latin typeface="Times New Roman" panose="02020603050405020304" pitchFamily="18" charset="0"/>
                <a:cs typeface="Times New Roman" panose="02020603050405020304" pitchFamily="18" charset="0"/>
              </a:rPr>
              <a:t>несколько километров  </a:t>
            </a:r>
            <a:r>
              <a:rPr lang="ru-RU" sz="1800" dirty="0">
                <a:latin typeface="Times New Roman" panose="02020603050405020304" pitchFamily="18" charset="0"/>
                <a:cs typeface="Times New Roman" panose="02020603050405020304" pitchFamily="18" charset="0"/>
              </a:rPr>
              <a:t>по заснеженным улицам. А утром в 6 в мороз по 20 градусов опять несколько километров до завода. </a:t>
            </a:r>
          </a:p>
          <a:p>
            <a:endParaRPr lang="ru-RU" dirty="0"/>
          </a:p>
        </p:txBody>
      </p:sp>
      <p:pic>
        <p:nvPicPr>
          <p:cNvPr id="5" name="Picture 2" descr="C:\Users\Сергей\Desktop\Ленинград дорога жизни\processed-6636.jpg"/>
          <p:cNvPicPr>
            <a:picLocks noGrp="1" noChangeAspect="1" noChangeArrowheads="1"/>
          </p:cNvPicPr>
          <p:nvPr>
            <p:ph sz="half" idx="2"/>
          </p:nvPr>
        </p:nvPicPr>
        <p:blipFill>
          <a:blip r:embed="rId3" cstate="print"/>
          <a:srcRect/>
          <a:stretch>
            <a:fillRect/>
          </a:stretch>
        </p:blipFill>
        <p:spPr bwMode="auto">
          <a:xfrm>
            <a:off x="4648200" y="2060848"/>
            <a:ext cx="4038600" cy="3600400"/>
          </a:xfrm>
          <a:prstGeom prst="rect">
            <a:avLst/>
          </a:prstGeom>
          <a:noFill/>
        </p:spPr>
      </p:pic>
    </p:spTree>
    <p:extLst>
      <p:ext uri="{BB962C8B-B14F-4D97-AF65-F5344CB8AC3E}">
        <p14:creationId xmlns:p14="http://schemas.microsoft.com/office/powerpoint/2010/main" val="5809078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1800" b="1" dirty="0" smtClean="0">
                <a:solidFill>
                  <a:srgbClr val="FF0000"/>
                </a:solidFill>
                <a:latin typeface="Times New Roman" panose="02020603050405020304" pitchFamily="18" charset="0"/>
                <a:cs typeface="Times New Roman" panose="02020603050405020304" pitchFamily="18" charset="0"/>
              </a:rPr>
              <a:t>Берег Ладожского озера.</a:t>
            </a:r>
            <a:r>
              <a:rPr lang="ru-RU" sz="1800" dirty="0" smtClean="0">
                <a:latin typeface="Times New Roman" panose="02020603050405020304" pitchFamily="18" charset="0"/>
                <a:cs typeface="Times New Roman" panose="02020603050405020304" pitchFamily="18" charset="0"/>
              </a:rPr>
              <a:t/>
            </a:r>
            <a:br>
              <a:rPr lang="ru-RU" sz="1800" dirty="0" smtClean="0">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cs typeface="Times New Roman" panose="02020603050405020304" pitchFamily="18" charset="0"/>
              </a:rPr>
              <a:t>В </a:t>
            </a:r>
            <a:r>
              <a:rPr lang="ru-RU" sz="1800" dirty="0">
                <a:latin typeface="Times New Roman" panose="02020603050405020304" pitchFamily="18" charset="0"/>
                <a:cs typeface="Times New Roman" panose="02020603050405020304" pitchFamily="18" charset="0"/>
              </a:rPr>
              <a:t>этом пустынном, не оборудованном причалами месте,   на берег, усеянный валунами, 12 сентября 1941 года бросил якорь первый караван судов доставлявший продовольствие с Большой Земли для осаждённого города. </a:t>
            </a:r>
            <a:endParaRPr lang="ru-RU" sz="1800" dirty="0"/>
          </a:p>
        </p:txBody>
      </p:sp>
      <p:pic>
        <p:nvPicPr>
          <p:cNvPr id="4" name="Picture 2" descr="C:\Users\Сергей\Desktop\Ленинград дорога жизни\Фото0150.jpg"/>
          <p:cNvPicPr>
            <a:picLocks noGrp="1" noChangeAspect="1" noChangeArrowheads="1"/>
          </p:cNvPicPr>
          <p:nvPr>
            <p:ph idx="1"/>
          </p:nvPr>
        </p:nvPicPr>
        <p:blipFill>
          <a:blip r:embed="rId2" cstate="print"/>
          <a:srcRect/>
          <a:stretch>
            <a:fillRect/>
          </a:stretch>
        </p:blipFill>
        <p:spPr bwMode="auto">
          <a:xfrm>
            <a:off x="457200" y="1484783"/>
            <a:ext cx="3610744" cy="4032449"/>
          </a:xfrm>
          <a:prstGeom prst="rect">
            <a:avLst/>
          </a:prstGeom>
          <a:noFill/>
        </p:spPr>
      </p:pic>
      <p:sp>
        <p:nvSpPr>
          <p:cNvPr id="5" name="Прямоугольник 4"/>
          <p:cNvSpPr/>
          <p:nvPr/>
        </p:nvSpPr>
        <p:spPr>
          <a:xfrm>
            <a:off x="539552" y="5517232"/>
            <a:ext cx="7558484" cy="1200329"/>
          </a:xfrm>
          <a:prstGeom prst="rect">
            <a:avLst/>
          </a:prstGeom>
        </p:spPr>
        <p:txBody>
          <a:bodyPr wrap="square">
            <a:spAutoFit/>
          </a:bodyPr>
          <a:lstStyle/>
          <a:p>
            <a:pPr algn="ctr"/>
            <a:r>
              <a:rPr lang="ru-RU" b="1" dirty="0">
                <a:solidFill>
                  <a:srgbClr val="FF0000"/>
                </a:solidFill>
                <a:latin typeface="Times New Roman" panose="02020603050405020304" pitchFamily="18" charset="0"/>
                <a:cs typeface="Times New Roman" panose="02020603050405020304" pitchFamily="18" charset="0"/>
              </a:rPr>
              <a:t>«</a:t>
            </a:r>
            <a:r>
              <a:rPr lang="ru-RU" b="1" dirty="0" err="1">
                <a:solidFill>
                  <a:srgbClr val="FF0000"/>
                </a:solidFill>
                <a:latin typeface="Times New Roman" panose="02020603050405020304" pitchFamily="18" charset="0"/>
                <a:cs typeface="Times New Roman" panose="02020603050405020304" pitchFamily="18" charset="0"/>
              </a:rPr>
              <a:t>Осиновецкий</a:t>
            </a:r>
            <a:r>
              <a:rPr lang="ru-RU" b="1" dirty="0">
                <a:solidFill>
                  <a:srgbClr val="FF0000"/>
                </a:solidFill>
                <a:latin typeface="Times New Roman" panose="02020603050405020304" pitchFamily="18" charset="0"/>
                <a:cs typeface="Times New Roman" panose="02020603050405020304" pitchFamily="18" charset="0"/>
              </a:rPr>
              <a:t> маяк» </a:t>
            </a:r>
            <a:r>
              <a:rPr lang="ru-RU" dirty="0">
                <a:latin typeface="Times New Roman" panose="02020603050405020304" pitchFamily="18" charset="0"/>
                <a:cs typeface="Times New Roman" panose="02020603050405020304" pitchFamily="18" charset="0"/>
              </a:rPr>
              <a:t>– это памятное сооружение, использованное в годы войны для указания места пристани груженным зерном баржам. Суда добирались к берегу, несмотря на усиленный обстрел и сложные природные условия.</a:t>
            </a:r>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83968" y="1484783"/>
            <a:ext cx="3814068" cy="4032449"/>
          </a:xfrm>
          <a:prstGeom prst="rect">
            <a:avLst/>
          </a:prstGeom>
        </p:spPr>
      </p:pic>
    </p:spTree>
    <p:extLst>
      <p:ext uri="{BB962C8B-B14F-4D97-AF65-F5344CB8AC3E}">
        <p14:creationId xmlns:p14="http://schemas.microsoft.com/office/powerpoint/2010/main" val="10046812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298378"/>
          </a:xfrm>
        </p:spPr>
        <p:txBody>
          <a:bodyPr>
            <a:noAutofit/>
          </a:bodyPr>
          <a:lstStyle/>
          <a:p>
            <a:r>
              <a:rPr lang="ru-RU" sz="1800" b="1" i="1" dirty="0">
                <a:latin typeface="Times New Roman" panose="02020603050405020304" pitchFamily="18" charset="0"/>
                <a:cs typeface="Times New Roman" panose="02020603050405020304" pitchFamily="18" charset="0"/>
              </a:rPr>
              <a:t>«Что мы знали о Ладоге? — писал в 1942 г. комиссар Военно-автомобильной дороги Ленинградского фронта И. В. </a:t>
            </a:r>
            <a:r>
              <a:rPr lang="ru-RU" sz="1800" b="1" i="1" dirty="0" err="1">
                <a:latin typeface="Times New Roman" panose="02020603050405020304" pitchFamily="18" charset="0"/>
                <a:cs typeface="Times New Roman" panose="02020603050405020304" pitchFamily="18" charset="0"/>
              </a:rPr>
              <a:t>Шикин</a:t>
            </a:r>
            <a:r>
              <a:rPr lang="ru-RU" sz="1800" b="1" i="1" dirty="0">
                <a:latin typeface="Times New Roman" panose="02020603050405020304" pitchFamily="18" charset="0"/>
                <a:cs typeface="Times New Roman" panose="02020603050405020304" pitchFamily="18" charset="0"/>
              </a:rPr>
              <a:t>. — Мало... Знали, что Ладога коварна и зла, что осенью на ней бушуют свирепые штормы, что целиком озеро не замерзает. Однако строителей автомагистрали волновали десятки других вопросов. Как крепок ладожский лед, как влияют на крепость льда ветры, водные течения, глубины, изменения температуры. На эти вопросы не могли дать исчерпывающего ответа ни научные работники, ни ладожские старожилы. </a:t>
            </a:r>
          </a:p>
        </p:txBody>
      </p:sp>
      <p:sp>
        <p:nvSpPr>
          <p:cNvPr id="3" name="Объект 2"/>
          <p:cNvSpPr>
            <a:spLocks noGrp="1"/>
          </p:cNvSpPr>
          <p:nvPr>
            <p:ph idx="1"/>
          </p:nvPr>
        </p:nvSpPr>
        <p:spPr>
          <a:xfrm>
            <a:off x="457200" y="3212976"/>
            <a:ext cx="8229600" cy="3384376"/>
          </a:xfrm>
        </p:spPr>
        <p:txBody>
          <a:bodyPr>
            <a:normAutofit/>
          </a:bodyPr>
          <a:lstStyle/>
          <a:p>
            <a:pPr algn="ctr"/>
            <a:r>
              <a:rPr lang="ru-RU" sz="1800" dirty="0">
                <a:latin typeface="Times New Roman" panose="02020603050405020304" pitchFamily="18" charset="0"/>
                <a:cs typeface="Times New Roman" panose="02020603050405020304" pitchFamily="18" charset="0"/>
              </a:rPr>
              <a:t>22 ноября на лед вышла первая колонна грузовых машин ГАЗ-АА. Ледовая дорога, которая стала именоваться Военно-автомобильной дорогой № 101 (ВАД-101</a:t>
            </a:r>
            <a:r>
              <a:rPr lang="ru-RU" sz="1800" dirty="0" smtClean="0">
                <a:latin typeface="Times New Roman" panose="02020603050405020304" pitchFamily="18" charset="0"/>
                <a:cs typeface="Times New Roman" panose="02020603050405020304" pitchFamily="18" charset="0"/>
              </a:rPr>
              <a:t>), начала </a:t>
            </a:r>
            <a:r>
              <a:rPr lang="ru-RU" sz="1800" dirty="0">
                <a:latin typeface="Times New Roman" panose="02020603050405020304" pitchFamily="18" charset="0"/>
                <a:cs typeface="Times New Roman" panose="02020603050405020304" pitchFamily="18" charset="0"/>
              </a:rPr>
              <a:t>действовать. </a:t>
            </a:r>
            <a:endParaRPr lang="ru-RU" sz="1800" dirty="0" smtClean="0">
              <a:latin typeface="Times New Roman" panose="02020603050405020304" pitchFamily="18" charset="0"/>
              <a:cs typeface="Times New Roman" panose="02020603050405020304" pitchFamily="18" charset="0"/>
            </a:endParaRPr>
          </a:p>
          <a:p>
            <a:pPr algn="ctr"/>
            <a:r>
              <a:rPr lang="ru-RU" sz="1800" dirty="0" smtClean="0">
                <a:latin typeface="Times New Roman" panose="02020603050405020304" pitchFamily="18" charset="0"/>
                <a:cs typeface="Times New Roman" panose="02020603050405020304" pitchFamily="18" charset="0"/>
              </a:rPr>
              <a:t>С </a:t>
            </a:r>
            <a:r>
              <a:rPr lang="ru-RU" sz="1800" dirty="0">
                <a:latin typeface="Times New Roman" panose="02020603050405020304" pitchFamily="18" charset="0"/>
                <a:cs typeface="Times New Roman" panose="02020603050405020304" pitchFamily="18" charset="0"/>
              </a:rPr>
              <a:t>16 по 21 апреля автомашины двигались по сплошной воде. В середине апреля в связи с повышением температуры воздуха толщина льда на Ладожском озере стала быстро уменьшаться, на его поверхности появилась вода, местами доходившая до 0.5 м. </a:t>
            </a:r>
            <a:endParaRPr lang="ru-RU" sz="1800" dirty="0" smtClean="0">
              <a:latin typeface="Times New Roman" panose="02020603050405020304" pitchFamily="18" charset="0"/>
              <a:cs typeface="Times New Roman" panose="02020603050405020304" pitchFamily="18" charset="0"/>
            </a:endParaRPr>
          </a:p>
          <a:p>
            <a:pPr algn="ctr"/>
            <a:r>
              <a:rPr lang="ru-RU" sz="1800" dirty="0">
                <a:latin typeface="Times New Roman" panose="02020603050405020304" pitchFamily="18" charset="0"/>
                <a:cs typeface="Times New Roman" panose="02020603050405020304" pitchFamily="18" charset="0"/>
              </a:rPr>
              <a:t>Ледовая дорога </a:t>
            </a:r>
            <a:r>
              <a:rPr lang="ru-RU" sz="1800" dirty="0" smtClean="0">
                <a:latin typeface="Times New Roman" panose="02020603050405020304" pitchFamily="18" charset="0"/>
                <a:cs typeface="Times New Roman" panose="02020603050405020304" pitchFamily="18" charset="0"/>
              </a:rPr>
              <a:t>через Ладожское </a:t>
            </a:r>
            <a:r>
              <a:rPr lang="ru-RU" sz="1800" dirty="0">
                <a:latin typeface="Times New Roman" panose="02020603050405020304" pitchFamily="18" charset="0"/>
                <a:cs typeface="Times New Roman" panose="02020603050405020304" pitchFamily="18" charset="0"/>
              </a:rPr>
              <a:t>озеро прекратила свою </a:t>
            </a:r>
            <a:r>
              <a:rPr lang="ru-RU" sz="1800" dirty="0" smtClean="0">
                <a:latin typeface="Times New Roman" panose="02020603050405020304" pitchFamily="18" charset="0"/>
                <a:cs typeface="Times New Roman" panose="02020603050405020304" pitchFamily="18" charset="0"/>
              </a:rPr>
              <a:t>работу 24 </a:t>
            </a:r>
            <a:r>
              <a:rPr lang="ru-RU" sz="1800" dirty="0">
                <a:latin typeface="Times New Roman" panose="02020603050405020304" pitchFamily="18" charset="0"/>
                <a:cs typeface="Times New Roman" panose="02020603050405020304" pitchFamily="18" charset="0"/>
              </a:rPr>
              <a:t>апреля 1942 г. </a:t>
            </a:r>
          </a:p>
        </p:txBody>
      </p:sp>
    </p:spTree>
    <p:extLst>
      <p:ext uri="{BB962C8B-B14F-4D97-AF65-F5344CB8AC3E}">
        <p14:creationId xmlns:p14="http://schemas.microsoft.com/office/powerpoint/2010/main" val="8405363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0"/>
            <a:ext cx="8229600" cy="1368152"/>
          </a:xfrm>
        </p:spPr>
        <p:txBody>
          <a:bodyPr>
            <a:noAutofit/>
          </a:bodyPr>
          <a:lstStyle/>
          <a:p>
            <a:r>
              <a:rPr lang="ru-RU" sz="1800" dirty="0" smtClean="0">
                <a:latin typeface="Times New Roman" panose="02020603050405020304" pitchFamily="18" charset="0"/>
                <a:cs typeface="Times New Roman" panose="02020603050405020304" pitchFamily="18" charset="0"/>
              </a:rPr>
              <a:t/>
            </a:r>
            <a:br>
              <a:rPr lang="ru-RU" sz="1800" dirty="0" smtClean="0">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cs typeface="Times New Roman" panose="02020603050405020304" pitchFamily="18" charset="0"/>
              </a:rPr>
              <a:t>	</a:t>
            </a:r>
            <a:br>
              <a:rPr lang="ru-RU" sz="1800" dirty="0" smtClean="0">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
            </a:r>
            <a:br>
              <a:rPr lang="ru-RU" sz="1800" dirty="0">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	</a:t>
            </a:r>
            <a:r>
              <a:rPr lang="ru-RU" sz="1800" dirty="0" smtClean="0">
                <a:latin typeface="Times New Roman" panose="02020603050405020304" pitchFamily="18" charset="0"/>
                <a:cs typeface="Times New Roman" panose="02020603050405020304" pitchFamily="18" charset="0"/>
              </a:rPr>
              <a:t/>
            </a:r>
            <a:br>
              <a:rPr lang="ru-RU" sz="1800" dirty="0" smtClean="0">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cs typeface="Times New Roman" panose="02020603050405020304" pitchFamily="18" charset="0"/>
              </a:rPr>
              <a:t>После </a:t>
            </a:r>
            <a:r>
              <a:rPr lang="ru-RU" sz="1800" dirty="0">
                <a:latin typeface="Times New Roman" panose="02020603050405020304" pitchFamily="18" charset="0"/>
                <a:cs typeface="Times New Roman" panose="02020603050405020304" pitchFamily="18" charset="0"/>
              </a:rPr>
              <a:t>войны на протяжении всей Дороги жизни были возведены памятники и </a:t>
            </a:r>
            <a:r>
              <a:rPr lang="ru-RU" sz="1800" dirty="0" smtClean="0">
                <a:latin typeface="Times New Roman" panose="02020603050405020304" pitchFamily="18" charset="0"/>
                <a:cs typeface="Times New Roman" panose="02020603050405020304" pitchFamily="18" charset="0"/>
              </a:rPr>
              <a:t>монументы, входящие в состав Зелёного пояса Славы. </a:t>
            </a:r>
            <a:br>
              <a:rPr lang="ru-RU" sz="1800" dirty="0" smtClean="0">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	</a:t>
            </a:r>
            <a:r>
              <a:rPr lang="ru-RU" sz="1800" dirty="0"/>
              <a:t/>
            </a:r>
            <a:br>
              <a:rPr lang="ru-RU" sz="1800" dirty="0"/>
            </a:br>
            <a:r>
              <a:rPr lang="ru-RU" sz="1800" dirty="0"/>
              <a:t/>
            </a:r>
            <a:br>
              <a:rPr lang="ru-RU" sz="1800" dirty="0"/>
            </a:br>
            <a:r>
              <a:rPr lang="ru-RU" sz="1800" dirty="0">
                <a:latin typeface="Times New Roman" panose="02020603050405020304" pitchFamily="18" charset="0"/>
                <a:cs typeface="Times New Roman" panose="02020603050405020304" pitchFamily="18" charset="0"/>
              </a:rPr>
              <a:t/>
            </a:r>
            <a:br>
              <a:rPr lang="ru-RU" sz="1800" dirty="0">
                <a:latin typeface="Times New Roman" panose="02020603050405020304" pitchFamily="18" charset="0"/>
                <a:cs typeface="Times New Roman" panose="02020603050405020304" pitchFamily="18" charset="0"/>
              </a:rPr>
            </a:br>
            <a:endParaRPr lang="ru-RU" sz="1800" dirty="0">
              <a:latin typeface="Times New Roman" panose="02020603050405020304" pitchFamily="18" charset="0"/>
              <a:cs typeface="Times New Roman" panose="02020603050405020304" pitchFamily="18" charset="0"/>
            </a:endParaRPr>
          </a:p>
        </p:txBody>
      </p:sp>
      <p:pic>
        <p:nvPicPr>
          <p:cNvPr id="4" name="Picture 4" descr="glory"/>
          <p:cNvPicPr>
            <a:picLocks noGrp="1" noChangeAspect="1" noChangeArrowheads="1"/>
          </p:cNvPicPr>
          <p:nvPr>
            <p:ph idx="1"/>
          </p:nvPr>
        </p:nvPicPr>
        <p:blipFill>
          <a:blip r:embed="rId3" cstate="print"/>
          <a:srcRect/>
          <a:stretch>
            <a:fillRect/>
          </a:stretch>
        </p:blipFill>
        <p:spPr bwMode="auto">
          <a:xfrm>
            <a:off x="642392" y="1772816"/>
            <a:ext cx="7859216" cy="4680520"/>
          </a:xfrm>
          <a:prstGeom prst="rect">
            <a:avLst/>
          </a:prstGeom>
          <a:noFill/>
          <a:ln w="9525">
            <a:noFill/>
            <a:miter lim="800000"/>
            <a:headEnd/>
            <a:tailEnd/>
          </a:ln>
        </p:spPr>
      </p:pic>
    </p:spTree>
    <p:extLst>
      <p:ext uri="{BB962C8B-B14F-4D97-AF65-F5344CB8AC3E}">
        <p14:creationId xmlns:p14="http://schemas.microsoft.com/office/powerpoint/2010/main" val="1353514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1600" dirty="0">
                <a:latin typeface="Times New Roman" panose="02020603050405020304" pitchFamily="18" charset="0"/>
                <a:cs typeface="Times New Roman" panose="02020603050405020304" pitchFamily="18" charset="0"/>
              </a:rPr>
              <a:t>У железнодорожной станции "Ладожское озеро" навечно стоит </a:t>
            </a:r>
            <a:r>
              <a:rPr lang="ru-RU" sz="1600" b="1" dirty="0">
                <a:solidFill>
                  <a:srgbClr val="FF0000"/>
                </a:solidFill>
                <a:latin typeface="Times New Roman" panose="02020603050405020304" pitchFamily="18" charset="0"/>
                <a:cs typeface="Times New Roman" panose="02020603050405020304" pitchFamily="18" charset="0"/>
              </a:rPr>
              <a:t>памятник паровозу-воину. </a:t>
            </a:r>
            <a:r>
              <a:rPr lang="ru-RU" sz="1600" dirty="0">
                <a:latin typeface="Times New Roman" panose="02020603050405020304" pitchFamily="18" charset="0"/>
                <a:cs typeface="Times New Roman" panose="02020603050405020304" pitchFamily="18" charset="0"/>
              </a:rPr>
              <a:t>Это не макет, а настоящий грузовой паровоз Эш-4375 "Комсомолец" времен блокады.</a:t>
            </a:r>
            <a:r>
              <a:rPr lang="ru-RU" sz="1800" dirty="0">
                <a:latin typeface="Times New Roman" panose="02020603050405020304" pitchFamily="18" charset="0"/>
                <a:cs typeface="Times New Roman" panose="02020603050405020304" pitchFamily="18" charset="0"/>
              </a:rPr>
              <a:t/>
            </a:r>
            <a:br>
              <a:rPr lang="ru-RU" sz="1800" dirty="0">
                <a:latin typeface="Times New Roman" panose="02020603050405020304" pitchFamily="18" charset="0"/>
                <a:cs typeface="Times New Roman" panose="02020603050405020304" pitchFamily="18" charset="0"/>
              </a:rPr>
            </a:br>
            <a:endParaRPr lang="ru-RU" sz="1800" dirty="0"/>
          </a:p>
        </p:txBody>
      </p:sp>
      <p:pic>
        <p:nvPicPr>
          <p:cNvPr id="5" name="Объект 4" descr="http://forum-spb.name/imagehosting/2013/08/14/224520b93790bfa0.jpg">
            <a:hlinkClick r:id="rId2" tgtFrame="&quot;_blank&quot;"/>
          </p:cNvPr>
          <p:cNvPicPr>
            <a:picLocks noGrp="1"/>
          </p:cNvPicPr>
          <p:nvPr>
            <p:ph sz="half" idx="1"/>
          </p:nvPr>
        </p:nvPicPr>
        <p:blipFill rotWithShape="1">
          <a:blip r:embed="rId3"/>
          <a:srcRect l="1834" b="11111"/>
          <a:stretch/>
        </p:blipFill>
        <p:spPr bwMode="auto">
          <a:xfrm>
            <a:off x="457200" y="1583397"/>
            <a:ext cx="4038600" cy="3429780"/>
          </a:xfrm>
          <a:prstGeom prst="rect">
            <a:avLst/>
          </a:prstGeom>
          <a:noFill/>
          <a:ln>
            <a:noFill/>
          </a:ln>
          <a:extLst>
            <a:ext uri="{53640926-AAD7-44D8-BBD7-CCE9431645EC}">
              <a14:shadowObscured xmlns:a14="http://schemas.microsoft.com/office/drawing/2010/main"/>
            </a:ext>
          </a:extLst>
        </p:spPr>
      </p:pic>
      <p:pic>
        <p:nvPicPr>
          <p:cNvPr id="6" name="Объект 5" descr="http://forum-spb.name/imagehosting/2013/08/14/224520b9389cd89d.jpg">
            <a:hlinkClick r:id="rId4" tgtFrame="&quot;_blank&quot;"/>
          </p:cNvPr>
          <p:cNvPicPr>
            <a:picLocks noGrp="1"/>
          </p:cNvPicPr>
          <p:nvPr>
            <p:ph sz="half" idx="2"/>
          </p:nvPr>
        </p:nvPicPr>
        <p:blipFill>
          <a:blip r:embed="rId5"/>
          <a:srcRect/>
          <a:stretch>
            <a:fillRect/>
          </a:stretch>
        </p:blipFill>
        <p:spPr bwMode="auto">
          <a:xfrm>
            <a:off x="4648200" y="1583397"/>
            <a:ext cx="4038600" cy="3429779"/>
          </a:xfrm>
          <a:prstGeom prst="rect">
            <a:avLst/>
          </a:prstGeom>
          <a:noFill/>
          <a:ln w="9525">
            <a:noFill/>
            <a:miter lim="800000"/>
            <a:headEnd/>
            <a:tailEnd/>
          </a:ln>
        </p:spPr>
      </p:pic>
      <p:sp>
        <p:nvSpPr>
          <p:cNvPr id="7" name="Прямоугольник 6"/>
          <p:cNvSpPr/>
          <p:nvPr/>
        </p:nvSpPr>
        <p:spPr>
          <a:xfrm>
            <a:off x="457200" y="5373216"/>
            <a:ext cx="8229600" cy="615553"/>
          </a:xfrm>
          <a:prstGeom prst="rect">
            <a:avLst/>
          </a:prstGeom>
        </p:spPr>
        <p:txBody>
          <a:bodyPr wrap="square">
            <a:spAutoFit/>
          </a:bodyPr>
          <a:lstStyle/>
          <a:p>
            <a:pPr algn="ctr"/>
            <a:r>
              <a:rPr lang="ru-RU" sz="1600" dirty="0">
                <a:latin typeface="Times New Roman" panose="02020603050405020304" pitchFamily="18" charset="0"/>
                <a:cs typeface="Times New Roman" panose="02020603050405020304" pitchFamily="18" charset="0"/>
              </a:rPr>
              <a:t>Паровоз стоит на своем рабочем месте с 7 мая 1975 года. </a:t>
            </a:r>
            <a:r>
              <a:rPr lang="ru-RU" dirty="0">
                <a:latin typeface="Times New Roman" panose="02020603050405020304" pitchFamily="18" charset="0"/>
                <a:cs typeface="Times New Roman" panose="02020603050405020304" pitchFamily="18" charset="0"/>
              </a:rPr>
              <a:t/>
            </a:r>
            <a:br>
              <a:rPr lang="ru-RU" dirty="0">
                <a:latin typeface="Times New Roman" panose="02020603050405020304" pitchFamily="18" charset="0"/>
                <a:cs typeface="Times New Roman" panose="02020603050405020304" pitchFamily="18" charset="0"/>
              </a:rPr>
            </a:br>
            <a:endParaRPr lang="ru-RU" dirty="0"/>
          </a:p>
        </p:txBody>
      </p:sp>
    </p:spTree>
    <p:extLst>
      <p:ext uri="{BB962C8B-B14F-4D97-AF65-F5344CB8AC3E}">
        <p14:creationId xmlns:p14="http://schemas.microsoft.com/office/powerpoint/2010/main" val="28262193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075240" cy="1162050"/>
          </a:xfrm>
        </p:spPr>
        <p:txBody>
          <a:bodyPr>
            <a:normAutofit/>
          </a:bodyPr>
          <a:lstStyle/>
          <a:p>
            <a:r>
              <a:rPr lang="ru-RU" sz="1600" dirty="0">
                <a:solidFill>
                  <a:srgbClr val="FF0000"/>
                </a:solidFill>
                <a:latin typeface="Times New Roman" panose="02020603050405020304" pitchFamily="18" charset="0"/>
                <a:cs typeface="Times New Roman" panose="02020603050405020304" pitchFamily="18" charset="0"/>
              </a:rPr>
              <a:t>Рядом с паровозом белеет километровый столб с цифрой 47, с другой стороны стоит деревянный поклонный крест и </a:t>
            </a:r>
            <a:r>
              <a:rPr lang="ru-RU" sz="1600" dirty="0" err="1">
                <a:solidFill>
                  <a:srgbClr val="FF0000"/>
                </a:solidFill>
                <a:latin typeface="Times New Roman" panose="02020603050405020304" pitchFamily="18" charset="0"/>
                <a:cs typeface="Times New Roman" panose="02020603050405020304" pitchFamily="18" charset="0"/>
              </a:rPr>
              <a:t>дровоколка</a:t>
            </a:r>
            <a:r>
              <a:rPr lang="ru-RU" sz="1600" dirty="0" smtClean="0">
                <a:solidFill>
                  <a:srgbClr val="FF0000"/>
                </a:solidFill>
                <a:latin typeface="Times New Roman" panose="02020603050405020304" pitchFamily="18" charset="0"/>
                <a:cs typeface="Times New Roman" panose="02020603050405020304" pitchFamily="18" charset="0"/>
              </a:rPr>
              <a:t>.</a:t>
            </a:r>
            <a:br>
              <a:rPr lang="ru-RU" sz="1600" dirty="0" smtClean="0">
                <a:solidFill>
                  <a:srgbClr val="FF0000"/>
                </a:solidFill>
                <a:latin typeface="Times New Roman" panose="02020603050405020304" pitchFamily="18" charset="0"/>
                <a:cs typeface="Times New Roman" panose="02020603050405020304" pitchFamily="18" charset="0"/>
              </a:rPr>
            </a:br>
            <a:r>
              <a:rPr lang="ru-RU" sz="1600" dirty="0" smtClean="0">
                <a:solidFill>
                  <a:srgbClr val="FF0000"/>
                </a:solidFill>
                <a:latin typeface="Times New Roman" panose="02020603050405020304" pitchFamily="18" charset="0"/>
                <a:cs typeface="Times New Roman" panose="02020603050405020304" pitchFamily="18" charset="0"/>
              </a:rPr>
              <a:t> </a:t>
            </a:r>
            <a:r>
              <a:rPr lang="ru-RU" sz="1600" b="0" dirty="0">
                <a:latin typeface="Times New Roman" panose="02020603050405020304" pitchFamily="18" charset="0"/>
                <a:cs typeface="Times New Roman" panose="02020603050405020304" pitchFamily="18" charset="0"/>
              </a:rPr>
              <a:t>У мемориала всегда лежат живые цветы, </a:t>
            </a:r>
            <a:r>
              <a:rPr lang="ru-RU" sz="1600" b="0" dirty="0" smtClean="0">
                <a:latin typeface="Times New Roman" panose="02020603050405020304" pitchFamily="18" charset="0"/>
                <a:cs typeface="Times New Roman" panose="02020603050405020304" pitchFamily="18" charset="0"/>
              </a:rPr>
              <a:t>жива память о трагических днях.</a:t>
            </a:r>
            <a:endParaRPr lang="ru-RU" sz="1600" b="0" dirty="0">
              <a:latin typeface="Times New Roman" panose="02020603050405020304" pitchFamily="18" charset="0"/>
              <a:cs typeface="Times New Roman" panose="02020603050405020304" pitchFamily="18" charset="0"/>
            </a:endParaRPr>
          </a:p>
        </p:txBody>
      </p:sp>
      <p:sp>
        <p:nvSpPr>
          <p:cNvPr id="4" name="Текст 3"/>
          <p:cNvSpPr>
            <a:spLocks noGrp="1"/>
          </p:cNvSpPr>
          <p:nvPr>
            <p:ph type="body" sz="half" idx="2"/>
          </p:nvPr>
        </p:nvSpPr>
        <p:spPr/>
        <p:txBody>
          <a:bodyPr/>
          <a:lstStyle/>
          <a:p>
            <a:endParaRPr lang="ru-RU" dirty="0"/>
          </a:p>
        </p:txBody>
      </p:sp>
      <p:pic>
        <p:nvPicPr>
          <p:cNvPr id="5" name="Объект 4" descr="http://forum-spb.name/imagehosting/2013/08/14/224520b93c097f49.jpg">
            <a:hlinkClick r:id="rId2" tgtFrame="&quot;_blank&quot;"/>
          </p:cNvPr>
          <p:cNvPicPr>
            <a:picLocks noGrp="1"/>
          </p:cNvPicPr>
          <p:nvPr>
            <p:ph idx="1"/>
          </p:nvPr>
        </p:nvPicPr>
        <p:blipFill rotWithShape="1">
          <a:blip r:embed="rId3"/>
          <a:srcRect r="1500" b="7834"/>
          <a:stretch/>
        </p:blipFill>
        <p:spPr bwMode="auto">
          <a:xfrm>
            <a:off x="4355976" y="1435100"/>
            <a:ext cx="3752850" cy="5267287"/>
          </a:xfrm>
          <a:prstGeom prst="rect">
            <a:avLst/>
          </a:prstGeom>
          <a:noFill/>
          <a:ln>
            <a:noFill/>
          </a:ln>
          <a:extLst>
            <a:ext uri="{53640926-AAD7-44D8-BBD7-CCE9431645EC}">
              <a14:shadowObscured xmlns:a14="http://schemas.microsoft.com/office/drawing/2010/main"/>
            </a:ext>
          </a:extLst>
        </p:spPr>
      </p:pic>
      <p:pic>
        <p:nvPicPr>
          <p:cNvPr id="6" name="Рисунок 5" descr="http://forum-spb.name/imagehosting/2013/08/14/224520b940ec7d64.jpg">
            <a:hlinkClick r:id="rId4" tgtFrame="&quot;_blank&quot;"/>
          </p:cNvPr>
          <p:cNvPicPr/>
          <p:nvPr/>
        </p:nvPicPr>
        <p:blipFill>
          <a:blip r:embed="rId5"/>
          <a:srcRect/>
          <a:stretch>
            <a:fillRect/>
          </a:stretch>
        </p:blipFill>
        <p:spPr bwMode="auto">
          <a:xfrm>
            <a:off x="318355" y="2300012"/>
            <a:ext cx="3286001" cy="3556378"/>
          </a:xfrm>
          <a:prstGeom prst="rect">
            <a:avLst/>
          </a:prstGeom>
          <a:noFill/>
          <a:ln w="9525">
            <a:noFill/>
            <a:miter lim="800000"/>
            <a:headEnd/>
            <a:tailEnd/>
          </a:ln>
        </p:spPr>
      </p:pic>
    </p:spTree>
    <p:extLst>
      <p:ext uri="{BB962C8B-B14F-4D97-AF65-F5344CB8AC3E}">
        <p14:creationId xmlns:p14="http://schemas.microsoft.com/office/powerpoint/2010/main" val="365142682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834</TotalTime>
  <Words>1318</Words>
  <Application>Microsoft Office PowerPoint</Application>
  <PresentationFormat>Экран (4:3)</PresentationFormat>
  <Paragraphs>158</Paragraphs>
  <Slides>32</Slides>
  <Notes>19</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32</vt:i4>
      </vt:variant>
    </vt:vector>
  </HeadingPairs>
  <TitlesOfParts>
    <vt:vector size="36" baseType="lpstr">
      <vt:lpstr>Arial</vt:lpstr>
      <vt:lpstr>Calibri</vt:lpstr>
      <vt:lpstr>Times New Roman</vt:lpstr>
      <vt:lpstr>Тема Office</vt:lpstr>
      <vt:lpstr> «Дорога жизни»</vt:lpstr>
      <vt:lpstr>  «История ладожской дороги, — — это поэма о мужестве, настойчивости и стойкости советских людей... </vt:lpstr>
      <vt:lpstr>  Ленинград был взят в блокадное кольцо 8 сентября 1941 года.  В течение нескольких лет Ленинград находился в кольце блокады фашистских захватчиков.    Оно было прорвано 18 января 1943 года. Блокада длилась 872 дня.  В осажденном городе осталось 2 млн. 544 тыс. гражданского населения, в том числе свыше 100 тыс. беженцев из Прибалтики, Карелии  и Ленинградской области.  </vt:lpstr>
      <vt:lpstr>20 ноября произведено пятое снижение продовольственных норм 250 г на рабочую карточку, 125- на карточку служащего, детскую и иждевенческую. С 20 ноября  по 25 декабря 1941 нормы отпуска продуктов по карточкам были самые минимальные за всю Блокаду.</vt:lpstr>
      <vt:lpstr>Берег Ладожского озера. В этом пустынном, не оборудованном причалами месте,   на берег, усеянный валунами, 12 сентября 1941 года бросил якорь первый караван судов доставлявший продовольствие с Большой Земли для осаждённого города. </vt:lpstr>
      <vt:lpstr>«Что мы знали о Ладоге? — писал в 1942 г. комиссар Военно-автомобильной дороги Ленинградского фронта И. В. Шикин. — Мало... Знали, что Ладога коварна и зла, что осенью на ней бушуют свирепые штормы, что целиком озеро не замерзает. Однако строителей автомагистрали волновали десятки других вопросов. Как крепок ладожский лед, как влияют на крепость льда ветры, водные течения, глубины, изменения температуры. На эти вопросы не могли дать исчерпывающего ответа ни научные работники, ни ладожские старожилы. </vt:lpstr>
      <vt:lpstr>      После войны на протяжении всей Дороги жизни были возведены памятники и монументы, входящие в состав Зелёного пояса Славы.      </vt:lpstr>
      <vt:lpstr>У железнодорожной станции "Ладожское озеро" навечно стоит памятник паровозу-воину. Это не макет, а настоящий грузовой паровоз Эш-4375 "Комсомолец" времен блокады. </vt:lpstr>
      <vt:lpstr>Рядом с паровозом белеет километровый столб с цифрой 47, с другой стороны стоит деревянный поклонный крест и дровоколка.  У мемориала всегда лежат живые цветы, жива память о трагических днях.</vt:lpstr>
      <vt:lpstr>Мемориал кораблям Дороги жизни установлен  у здания вокзала железнодорожной станции "Ладожское озеро".  в память о подвигах моряков Балтийского флота. </vt:lpstr>
      <vt:lpstr>В наше время при пролете над территорией, по которой пролегала Дорога Жизни, в глубине вод можно видеть большое количество темных пятен. Это фрагменты затонувших автомашин, подбитых вражеской артиллерией.</vt:lpstr>
      <vt:lpstr>    Из воспоминаний  Ивана Шульги - участника двух войн, финской и Великой Отечественной. Награждён медалью «За оборону Ленинграда».  </vt:lpstr>
      <vt:lpstr> В поселке Осиновец  (45-й километр "Дороги Жизни")  находится музей «Дороги Жизни», филиал Центрального военно-морского музея. Экспонаты музея рассказывают о мужестве, стойкости и героизме защитников Ленинграда в годы Великой Отечественной войны.</vt:lpstr>
      <vt:lpstr>Учащиеся школы посёлка Рахья Всеволжского района  – частые гости музея.</vt:lpstr>
      <vt:lpstr>Мемориал «Разорванное кольцо».  Памятник расположен на Вагановском спуске, с которого в ноябре 1941 первая машина съехала на лед Ладожского озера, связав осажденный Ленинград с «Большой землей». Мемориал входит в состав «Зеленого пояса Славы». </vt:lpstr>
      <vt:lpstr>Возложение цветов у мемориала «Разорванное кольцо».</vt:lpstr>
      <vt:lpstr>         31-й километр "Дороги Жизни" - памятное место у деревни Ириновка.  Памятник посвящается ленинградцам, погибшим на "Дороге Жизни" при эвакуации.  </vt:lpstr>
      <vt:lpstr>17й километр "Дороги Жизни" – близ деревни Корнево установлен памятник «Катюша» в память о дислоцировавшейся здесь зенитной батарее.  Памятник входит в состав «Зеленого пояса Славы». «Катюша» – это монумент, выполненный в виде знаменитой бесстволовой системы реактивной артиллерии. Пять 14-метровых стальных труб подняты под углом к земной поверхности. О событиях того времени рассказывает размещенная на гранитной стене надпись.</vt:lpstr>
      <vt:lpstr>12-й километр "Дороги Жизни" - Сохраненный участок "Дороги Жизни".  Здесь сохранен подлинный участок "Дороги Жизни", на котором установлены 3 стелы, похожие на указатели. В блокаду такие указатели устанавливали на протяжении всей дороги,  надписи на них служили для поднятия духа водителям, которые совершали подвиг, каждый день, совершали рейсы по «Дороге Жизни».</vt:lpstr>
      <vt:lpstr> 6-й километр "Дороги Жизни" - Памятный знак "Балтийские крылья".   Памятник посвящен летчикам Краснознаменного Балтийского флота. Летчики в героической битве с врагом защищали город Ленинград и «Дорогу Жизни». </vt:lpstr>
      <vt:lpstr>Цветы жизни - это наши дети, а что может быть страшнее потери ребенка, который только начал жить? К сожалению, война не щадит никого. Святые и чистые создания наравне со взрослыми умирали от голода и холода в осажденном Ленинграде.  </vt:lpstr>
      <vt:lpstr>По дороге из Санкт-Петербурга к Ладожскому озеру, недалеко от железнодорожной станции Ржевка, стоит высокий каменный цветок, который издалека привлекает внимание всех проезжающих мимо.. Установлен "Цветок жизни" 28 октября 1968 года  в память о погибших детях осажденного города. </vt:lpstr>
      <vt:lpstr> Дети и подростки работали вместо взрослых, готовились стать связистами, разведчиками, санитарами и в любой момент были готовы оказать посильную помощь за оборону города. Дети из последних сил защищали родной город, совершали подвиги, становились героями...посмертно. Более 15 тысяч детей, и девочек, и мальчиков, получили медаль «За оборону Ленинграда».</vt:lpstr>
      <vt:lpstr>Аллея дружбы</vt:lpstr>
      <vt:lpstr>Аллея Дружбы ведет нас к траурному кургану, который состоит из 8 бетонных плит.  Это странички из дневника маленькой девочки, которая вела дневник и записывала даты смертей всех своих близких </vt:lpstr>
      <vt:lpstr>1й километр "Дороги Жизни" - Памятник "Блокадная Регулировщица",  появился в 1986 году.  Он посвящён подвигу девушек, которые во время войны указывали путь идущим «полуторкам» на всем пути «Дороги Жизни».</vt:lpstr>
      <vt:lpstr>    0-й километр "Дороги Жизни" - "Румболовская гора", Памятник "Дуб и лавр", братское захоронение "Никто не забыт", памятник автомобилю ГАЗ-АА "Полуторка».  Мемориальный комплекс входит в состав «Зеленого пояса Славы».   </vt:lpstr>
      <vt:lpstr>   Пискарёвское мемориа́льное кла́дбище - одно из мест массовых захоронений жертв  блокады Ленинграда и воинов Ленинградского фронта. На кладбище воздвигнут мемориал павшим. Мемориал был открыт 9 мая 1960 года, в пятнадцатую годовщину Победы советского народа в Великой отечественной Войне.  Вечный огонь был зажжён от огня на Марсовом поле.  </vt:lpstr>
      <vt:lpstr>Блокадный Ленинград – это беспрецедентный культурный подвиг, которому нет аналогов в истории.</vt:lpstr>
      <vt:lpstr>Л. Т. Чупятов.  Покров Богородицы над осаждённым городом. 1941 год </vt:lpstr>
      <vt:lpstr>9 августа 1942 г. в зале Ленинградской филармонии состоялось исполнение Седьмой симфонии Дмитрия Дмитриевича Шостаковича.  К этой дате Гитлер планировал взять Ленинград. </vt:lpstr>
      <vt:lpstr>27 января 2019 года страна отметила 75-летие полного освобождения Ленинграда от фашистской блокады.  Блокада была прорвана 18 января 1943 года, но ее полного снятия ленинградцам пришлось ждать еще целый год — до 27 января 1944 года.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Сергей</dc:creator>
  <cp:lastModifiedBy>Светлана Фомина</cp:lastModifiedBy>
  <cp:revision>111</cp:revision>
  <dcterms:created xsi:type="dcterms:W3CDTF">2014-02-27T17:20:35Z</dcterms:created>
  <dcterms:modified xsi:type="dcterms:W3CDTF">2019-10-21T06:18:04Z</dcterms:modified>
</cp:coreProperties>
</file>