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259" r:id="rId20"/>
    <p:sldId id="307" r:id="rId21"/>
    <p:sldId id="308" r:id="rId22"/>
    <p:sldId id="325" r:id="rId23"/>
    <p:sldId id="260" r:id="rId24"/>
    <p:sldId id="288" r:id="rId25"/>
    <p:sldId id="277" r:id="rId26"/>
    <p:sldId id="278" r:id="rId27"/>
    <p:sldId id="261" r:id="rId28"/>
    <p:sldId id="266" r:id="rId29"/>
    <p:sldId id="267" r:id="rId30"/>
    <p:sldId id="268" r:id="rId31"/>
    <p:sldId id="273" r:id="rId32"/>
    <p:sldId id="285" r:id="rId33"/>
    <p:sldId id="286" r:id="rId34"/>
    <p:sldId id="263" r:id="rId35"/>
    <p:sldId id="264" r:id="rId36"/>
    <p:sldId id="274" r:id="rId37"/>
    <p:sldId id="290" r:id="rId38"/>
    <p:sldId id="292" r:id="rId39"/>
    <p:sldId id="293" r:id="rId40"/>
    <p:sldId id="295" r:id="rId41"/>
    <p:sldId id="296" r:id="rId42"/>
    <p:sldId id="297" r:id="rId43"/>
    <p:sldId id="298" r:id="rId44"/>
    <p:sldId id="299" r:id="rId45"/>
    <p:sldId id="301" r:id="rId46"/>
    <p:sldId id="302" r:id="rId47"/>
    <p:sldId id="303" r:id="rId48"/>
    <p:sldId id="304" r:id="rId49"/>
    <p:sldId id="305" r:id="rId50"/>
    <p:sldId id="306" r:id="rId51"/>
    <p:sldId id="294" r:id="rId52"/>
    <p:sldId id="270" r:id="rId53"/>
    <p:sldId id="271" r:id="rId54"/>
    <p:sldId id="324" r:id="rId55"/>
    <p:sldId id="279" r:id="rId56"/>
    <p:sldId id="280" r:id="rId57"/>
    <p:sldId id="281" r:id="rId58"/>
    <p:sldId id="282" r:id="rId59"/>
    <p:sldId id="283" r:id="rId60"/>
    <p:sldId id="284" r:id="rId61"/>
    <p:sldId id="265" r:id="rId6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74" autoAdjust="0"/>
    <p:restoredTop sz="94660"/>
  </p:normalViewPr>
  <p:slideViewPr>
    <p:cSldViewPr>
      <p:cViewPr varScale="1">
        <p:scale>
          <a:sx n="73" d="100"/>
          <a:sy n="73" d="100"/>
        </p:scale>
        <p:origin x="-912"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5B106E36-FD25-4E2D-B0AA-010F637433A0}" type="datetimeFigureOut">
              <a:rPr lang="ru-RU" smtClean="0"/>
              <a:pPr/>
              <a:t>28.09.2021</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25C68B6-61C2-468F-89AB-4B9F7531AA68}"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5B106E36-FD25-4E2D-B0AA-010F637433A0}" type="datetimeFigureOut">
              <a:rPr lang="ru-RU" smtClean="0"/>
              <a:pPr/>
              <a:t>28.09.2021</a:t>
            </a:fld>
            <a:endParaRPr lang="ru-RU"/>
          </a:p>
        </p:txBody>
      </p:sp>
      <p:sp>
        <p:nvSpPr>
          <p:cNvPr id="9" name="Номер слайда 8"/>
          <p:cNvSpPr>
            <a:spLocks noGrp="1"/>
          </p:cNvSpPr>
          <p:nvPr>
            <p:ph type="sldNum" sz="quarter" idx="15"/>
          </p:nvPr>
        </p:nvSpPr>
        <p:spPr/>
        <p:txBody>
          <a:bodyPr rtlCol="0"/>
          <a:lstStyle/>
          <a:p>
            <a:fld id="{725C68B6-61C2-468F-89AB-4B9F7531AA68}"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5B106E36-FD25-4E2D-B0AA-010F637433A0}" type="datetimeFigureOut">
              <a:rPr lang="ru-RU" smtClean="0"/>
              <a:pPr/>
              <a:t>28.09.2021</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28.09.2021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28.09.2021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5B106E36-FD25-4E2D-B0AA-010F637433A0}" type="datetimeFigureOut">
              <a:rPr lang="ru-RU" smtClean="0"/>
              <a:pPr/>
              <a:t>28.09.2021</a:t>
            </a:fld>
            <a:endParaRPr lang="ru-RU"/>
          </a:p>
        </p:txBody>
      </p:sp>
      <p:sp>
        <p:nvSpPr>
          <p:cNvPr id="7" name="Номер слайда 6"/>
          <p:cNvSpPr>
            <a:spLocks noGrp="1"/>
          </p:cNvSpPr>
          <p:nvPr>
            <p:ph type="sldNum" sz="quarter" idx="11"/>
          </p:nvPr>
        </p:nvSpPr>
        <p:spPr/>
        <p:txBody>
          <a:bodyPr rtlCol="0"/>
          <a:lstStyle/>
          <a:p>
            <a:fld id="{725C68B6-61C2-468F-89AB-4B9F7531AA68}"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28.09.2021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5B106E36-FD25-4E2D-B0AA-010F637433A0}" type="datetimeFigureOut">
              <a:rPr lang="ru-RU" smtClean="0"/>
              <a:pPr/>
              <a:t>28.09.2021</a:t>
            </a:fld>
            <a:endParaRPr lang="ru-RU"/>
          </a:p>
        </p:txBody>
      </p:sp>
      <p:sp>
        <p:nvSpPr>
          <p:cNvPr id="22" name="Номер слайда 21"/>
          <p:cNvSpPr>
            <a:spLocks noGrp="1"/>
          </p:cNvSpPr>
          <p:nvPr>
            <p:ph type="sldNum" sz="quarter" idx="15"/>
          </p:nvPr>
        </p:nvSpPr>
        <p:spPr/>
        <p:txBody>
          <a:bodyPr rtlCol="0"/>
          <a:lstStyle/>
          <a:p>
            <a:fld id="{725C68B6-61C2-468F-89AB-4B9F7531AA68}"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5B106E36-FD25-4E2D-B0AA-010F637433A0}" type="datetimeFigureOut">
              <a:rPr lang="ru-RU" smtClean="0"/>
              <a:pPr/>
              <a:t>28.09.2021</a:t>
            </a:fld>
            <a:endParaRPr lang="ru-RU"/>
          </a:p>
        </p:txBody>
      </p:sp>
      <p:sp>
        <p:nvSpPr>
          <p:cNvPr id="18" name="Номер слайда 17"/>
          <p:cNvSpPr>
            <a:spLocks noGrp="1"/>
          </p:cNvSpPr>
          <p:nvPr>
            <p:ph type="sldNum" sz="quarter" idx="11"/>
          </p:nvPr>
        </p:nvSpPr>
        <p:spPr/>
        <p:txBody>
          <a:bodyPr rtlCol="0"/>
          <a:lstStyle/>
          <a:p>
            <a:fld id="{725C68B6-61C2-468F-89AB-4B9F7531AA68}"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28.09.2021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28.09.2021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5B106E36-FD25-4E2D-B0AA-010F637433A0}" type="datetimeFigureOut">
              <a:rPr lang="ru-RU" smtClean="0"/>
              <a:pPr/>
              <a:t>28.09.2021</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image" Target="../media/image34.jpeg"/><Relationship Id="rId3" Type="http://schemas.openxmlformats.org/officeDocument/2006/relationships/audio" Target="../media/audio1.wav"/><Relationship Id="rId7" Type="http://schemas.openxmlformats.org/officeDocument/2006/relationships/image" Target="../media/image13.jpeg"/><Relationship Id="rId12" Type="http://schemas.openxmlformats.org/officeDocument/2006/relationships/image" Target="../media/image33.jpeg"/><Relationship Id="rId2" Type="http://schemas.openxmlformats.org/officeDocument/2006/relationships/slide" Target="slide31.xml"/><Relationship Id="rId1" Type="http://schemas.openxmlformats.org/officeDocument/2006/relationships/slideLayout" Target="../slideLayouts/slideLayout2.xml"/><Relationship Id="rId6" Type="http://schemas.openxmlformats.org/officeDocument/2006/relationships/image" Target="../media/image12.jpeg"/><Relationship Id="rId11" Type="http://schemas.openxmlformats.org/officeDocument/2006/relationships/image" Target="../media/image32.jpeg"/><Relationship Id="rId5" Type="http://schemas.openxmlformats.org/officeDocument/2006/relationships/image" Target="../media/image8.jpeg"/><Relationship Id="rId15" Type="http://schemas.openxmlformats.org/officeDocument/2006/relationships/image" Target="../media/image36.jpeg"/><Relationship Id="rId10" Type="http://schemas.openxmlformats.org/officeDocument/2006/relationships/image" Target="../media/image31.jpeg"/><Relationship Id="rId4" Type="http://schemas.openxmlformats.org/officeDocument/2006/relationships/image" Target="../media/image29.jpeg"/><Relationship Id="rId9" Type="http://schemas.openxmlformats.org/officeDocument/2006/relationships/image" Target="../media/image30.jpeg"/><Relationship Id="rId14" Type="http://schemas.openxmlformats.org/officeDocument/2006/relationships/image" Target="../media/image35.jpeg"/></Relationships>
</file>

<file path=ppt/slides/_rels/slide1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46.jpeg"/><Relationship Id="rId7"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1.png"/><Relationship Id="rId4" Type="http://schemas.openxmlformats.org/officeDocument/2006/relationships/image" Target="../media/image44.jpeg"/><Relationship Id="rId9" Type="http://schemas.openxmlformats.org/officeDocument/2006/relationships/image" Target="../media/image45.png"/></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4" Type="http://schemas.openxmlformats.org/officeDocument/2006/relationships/image" Target="../media/image52.jpeg"/></Relationships>
</file>

<file path=ppt/slides/_rels/slide3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371600" y="285728"/>
            <a:ext cx="6400800" cy="6572272"/>
          </a:xfrm>
          <a:ln>
            <a:solidFill>
              <a:srgbClr val="00B050"/>
            </a:solidFill>
          </a:ln>
        </p:spPr>
        <p:txBody>
          <a:bodyPr>
            <a:normAutofit fontScale="47500" lnSpcReduction="20000"/>
          </a:bodyPr>
          <a:lstStyle/>
          <a:p>
            <a:pPr algn="ct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t>
            </a:r>
            <a:br>
              <a:rPr lang="ru-RU" dirty="0" smtClean="0">
                <a:latin typeface="Times New Roman" pitchFamily="18" charset="0"/>
                <a:cs typeface="Times New Roman" pitchFamily="18" charset="0"/>
              </a:rPr>
            </a:br>
            <a:r>
              <a:rPr lang="ru-RU" sz="3600" dirty="0" smtClean="0"/>
              <a:t> </a:t>
            </a:r>
            <a:br>
              <a:rPr lang="ru-RU" sz="3600" dirty="0" smtClean="0"/>
            </a:br>
            <a:r>
              <a:rPr lang="ru-RU" sz="4000" dirty="0" smtClean="0">
                <a:solidFill>
                  <a:schemeClr val="accent6">
                    <a:lumMod val="50000"/>
                  </a:schemeClr>
                </a:solidFill>
              </a:rPr>
              <a:t/>
            </a:r>
            <a:br>
              <a:rPr lang="ru-RU" sz="4000" dirty="0" smtClean="0">
                <a:solidFill>
                  <a:schemeClr val="accent6">
                    <a:lumMod val="50000"/>
                  </a:schemeClr>
                </a:solidFill>
              </a:rPr>
            </a:br>
            <a:r>
              <a:rPr lang="ru-RU" sz="4000" dirty="0" smtClean="0">
                <a:solidFill>
                  <a:schemeClr val="accent6">
                    <a:lumMod val="50000"/>
                  </a:schemeClr>
                </a:solidFill>
              </a:rPr>
              <a:t> </a:t>
            </a:r>
            <a:br>
              <a:rPr lang="ru-RU" sz="4000" dirty="0" smtClean="0">
                <a:solidFill>
                  <a:schemeClr val="accent6">
                    <a:lumMod val="50000"/>
                  </a:schemeClr>
                </a:solidFill>
              </a:rPr>
            </a:br>
            <a:r>
              <a:rPr lang="ru-RU" sz="7000" dirty="0" smtClean="0">
                <a:solidFill>
                  <a:schemeClr val="accent6">
                    <a:lumMod val="50000"/>
                  </a:schemeClr>
                </a:solidFill>
              </a:rPr>
              <a:t>Наглядный и дидактический материал на лексическую тему: овощи</a:t>
            </a:r>
            <a:r>
              <a:rPr lang="ru-RU" sz="7000" dirty="0" smtClean="0">
                <a:solidFill>
                  <a:schemeClr val="accent6">
                    <a:lumMod val="50000"/>
                  </a:schemeClr>
                </a:solidFill>
              </a:rPr>
              <a:t>.</a:t>
            </a:r>
          </a:p>
          <a:p>
            <a:pPr algn="ctr"/>
            <a:endParaRPr lang="ru-RU" sz="7000" dirty="0" smtClean="0">
              <a:solidFill>
                <a:schemeClr val="accent6">
                  <a:lumMod val="50000"/>
                </a:schemeClr>
              </a:solidFill>
            </a:endParaRPr>
          </a:p>
          <a:p>
            <a:pPr algn="ctr"/>
            <a:endParaRPr lang="ru-RU" sz="7000" dirty="0" smtClean="0">
              <a:solidFill>
                <a:schemeClr val="accent6">
                  <a:lumMod val="50000"/>
                </a:schemeClr>
              </a:solidFill>
            </a:endParaRPr>
          </a:p>
          <a:p>
            <a:pPr algn="r"/>
            <a:r>
              <a:rPr lang="ru-RU" sz="2900" dirty="0" smtClean="0">
                <a:solidFill>
                  <a:schemeClr val="accent6">
                    <a:lumMod val="50000"/>
                  </a:schemeClr>
                </a:solidFill>
              </a:rPr>
              <a:t>Выполнила : воспитатель Белоусова Е.А.</a:t>
            </a:r>
          </a:p>
          <a:p>
            <a:pPr algn="r"/>
            <a:r>
              <a:rPr lang="ru-RU" sz="2900" dirty="0" smtClean="0">
                <a:solidFill>
                  <a:schemeClr val="accent6">
                    <a:lumMod val="50000"/>
                  </a:schemeClr>
                </a:solidFill>
              </a:rPr>
              <a:t>МБДОУ г.Иркутска детский сад №44</a:t>
            </a:r>
            <a:r>
              <a:rPr lang="ru-RU" sz="2900" dirty="0" smtClean="0">
                <a:solidFill>
                  <a:schemeClr val="tx1"/>
                </a:solidFill>
              </a:rPr>
              <a:t/>
            </a:r>
            <a:br>
              <a:rPr lang="ru-RU" sz="2900" dirty="0" smtClean="0">
                <a:solidFill>
                  <a:schemeClr val="tx1"/>
                </a:solidFill>
              </a:rPr>
            </a:br>
            <a:r>
              <a:rPr lang="ru-RU" sz="4000" dirty="0" smtClean="0">
                <a:solidFill>
                  <a:schemeClr val="tx1"/>
                </a:solidFill>
              </a:rPr>
              <a:t/>
            </a:r>
            <a:br>
              <a:rPr lang="ru-RU" sz="4000" dirty="0" smtClean="0">
                <a:solidFill>
                  <a:schemeClr val="tx1"/>
                </a:solidFill>
              </a:rPr>
            </a:br>
            <a:endParaRPr lang="ru-RU" sz="4000" dirty="0" smtClean="0">
              <a:solidFill>
                <a:schemeClr val="tx1"/>
              </a:solidFill>
            </a:endParaRPr>
          </a:p>
          <a:p>
            <a:pPr algn="ctr"/>
            <a:endParaRPr lang="ru-RU" sz="4000" dirty="0" smtClean="0">
              <a:solidFill>
                <a:schemeClr val="tx1"/>
              </a:solidFill>
            </a:endParaRPr>
          </a:p>
          <a:p>
            <a:pPr algn="ctr"/>
            <a:endParaRPr lang="ru-RU" sz="4000" dirty="0" smtClean="0">
              <a:solidFill>
                <a:schemeClr val="tx1"/>
              </a:solidFill>
            </a:endParaRPr>
          </a:p>
          <a:p>
            <a:pPr algn="ctr"/>
            <a:r>
              <a:rPr lang="ru-RU" sz="4000" dirty="0" smtClean="0">
                <a:solidFill>
                  <a:schemeClr val="tx1"/>
                </a:solidFill>
              </a:rPr>
              <a:t/>
            </a:r>
            <a:br>
              <a:rPr lang="ru-RU" sz="4000" dirty="0" smtClean="0">
                <a:solidFill>
                  <a:schemeClr val="tx1"/>
                </a:solidFill>
              </a:rPr>
            </a:br>
            <a:r>
              <a:rPr lang="ru-RU" sz="4000" dirty="0" smtClean="0">
                <a:solidFill>
                  <a:schemeClr val="tx1"/>
                </a:solidFill>
              </a:rPr>
              <a:t/>
            </a:r>
            <a:br>
              <a:rPr lang="ru-RU" sz="4000" dirty="0" smtClean="0">
                <a:solidFill>
                  <a:schemeClr val="tx1"/>
                </a:solidFill>
              </a:rPr>
            </a:br>
            <a:r>
              <a:rPr lang="ru-RU" dirty="0" smtClean="0">
                <a:solidFill>
                  <a:schemeClr val="tx1"/>
                </a:solidFill>
              </a:rPr>
              <a:t/>
            </a:r>
            <a:br>
              <a:rPr lang="ru-RU" dirty="0" smtClean="0">
                <a:solidFill>
                  <a:schemeClr val="tx1"/>
                </a:solidFill>
              </a:rPr>
            </a:br>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b="1" dirty="0" smtClean="0">
                <a:solidFill>
                  <a:schemeClr val="accent6">
                    <a:lumMod val="50000"/>
                  </a:schemeClr>
                </a:solidFill>
              </a:rPr>
              <a:t>Лексическая тема: овощи</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normAutofit/>
          </a:bodyPr>
          <a:lstStyle/>
          <a:p>
            <a:pPr>
              <a:buNone/>
            </a:pPr>
            <a:r>
              <a:rPr lang="ru-RU" u="sng" dirty="0" smtClean="0"/>
              <a:t>Направлена на развитие:</a:t>
            </a:r>
          </a:p>
          <a:p>
            <a:r>
              <a:rPr lang="ru-RU" dirty="0" smtClean="0"/>
              <a:t>Фонематических процессов;</a:t>
            </a:r>
          </a:p>
          <a:p>
            <a:r>
              <a:rPr lang="ru-RU" dirty="0" smtClean="0"/>
              <a:t>Звукопроизношения; </a:t>
            </a:r>
          </a:p>
          <a:p>
            <a:r>
              <a:rPr lang="ru-RU" dirty="0" smtClean="0"/>
              <a:t>Грамматического строя речи;</a:t>
            </a:r>
          </a:p>
          <a:p>
            <a:r>
              <a:rPr lang="ru-RU" dirty="0" smtClean="0"/>
              <a:t>Связной речи;</a:t>
            </a:r>
          </a:p>
          <a:p>
            <a:r>
              <a:rPr lang="ru-RU" dirty="0" smtClean="0"/>
              <a:t>Обогащение словаря(номинативного, предикативного).</a:t>
            </a:r>
          </a:p>
          <a:p>
            <a:endParaRPr lang="ru-RU" dirty="0"/>
          </a:p>
        </p:txBody>
      </p:sp>
      <p:pic>
        <p:nvPicPr>
          <p:cNvPr id="4" name="Содержимое 3" descr="1458 (1).jpg"/>
          <p:cNvPicPr>
            <a:picLocks noChangeAspect="1"/>
          </p:cNvPicPr>
          <p:nvPr/>
        </p:nvPicPr>
        <p:blipFill>
          <a:blip r:embed="rId2" cstate="print"/>
          <a:srcRect l="1651" r="2591"/>
          <a:stretch>
            <a:fillRect/>
          </a:stretch>
        </p:blipFill>
        <p:spPr bwMode="auto">
          <a:xfrm>
            <a:off x="6143636" y="4838702"/>
            <a:ext cx="2578109" cy="2019298"/>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428604"/>
            <a:ext cx="7467600" cy="1143000"/>
          </a:xfrm>
        </p:spPr>
        <p:txBody>
          <a:bodyPr/>
          <a:lstStyle/>
          <a:p>
            <a:r>
              <a:rPr lang="ru-RU" b="1" dirty="0" smtClean="0">
                <a:solidFill>
                  <a:schemeClr val="accent6">
                    <a:lumMod val="50000"/>
                  </a:schemeClr>
                </a:solidFill>
              </a:rPr>
              <a:t>Задачи:</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normAutofit/>
          </a:bodyPr>
          <a:lstStyle/>
          <a:p>
            <a:r>
              <a:rPr lang="ru-RU" dirty="0" smtClean="0"/>
              <a:t>Формирование представлений об овощах,</a:t>
            </a:r>
          </a:p>
          <a:p>
            <a:r>
              <a:rPr lang="ru-RU" dirty="0" smtClean="0"/>
              <a:t>Уточнение и активизация словарного запаса по лексической  теме «Овощи»,</a:t>
            </a:r>
          </a:p>
          <a:p>
            <a:r>
              <a:rPr lang="ru-RU" dirty="0" smtClean="0"/>
              <a:t>Формирование навыков образования уменьшительной формы существительных, согласования падежных окончаний существительных во множественном числе,</a:t>
            </a:r>
          </a:p>
          <a:p>
            <a:r>
              <a:rPr lang="ru-RU" dirty="0" smtClean="0"/>
              <a:t>Развитие зрительного восприятия, </a:t>
            </a:r>
          </a:p>
          <a:p>
            <a:r>
              <a:rPr lang="ru-RU" dirty="0" smtClean="0"/>
              <a:t>Развитие связной речи. </a:t>
            </a:r>
          </a:p>
          <a:p>
            <a:endParaRPr lang="ru-RU" dirty="0"/>
          </a:p>
        </p:txBody>
      </p:sp>
      <p:pic>
        <p:nvPicPr>
          <p:cNvPr id="4" name="Содержимое 3" descr="1458 (1).jpg"/>
          <p:cNvPicPr>
            <a:picLocks noChangeAspect="1"/>
          </p:cNvPicPr>
          <p:nvPr/>
        </p:nvPicPr>
        <p:blipFill>
          <a:blip r:embed="rId2" cstate="print"/>
          <a:srcRect l="1651" r="2591"/>
          <a:stretch>
            <a:fillRect/>
          </a:stretch>
        </p:blipFill>
        <p:spPr bwMode="auto">
          <a:xfrm>
            <a:off x="7215206" y="5429264"/>
            <a:ext cx="1459288" cy="1142984"/>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09738" y="149208"/>
            <a:ext cx="5832475" cy="850900"/>
          </a:xfrm>
        </p:spPr>
        <p:txBody>
          <a:bodyPr rtlCol="0">
            <a:noAutofit/>
          </a:bodyPr>
          <a:lstStyle/>
          <a:p>
            <a:pPr eaLnBrk="1" fontAlgn="auto" hangingPunct="1">
              <a:spcAft>
                <a:spcPts val="0"/>
              </a:spcAft>
              <a:defRPr/>
            </a:pP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«Назови овощи»</a:t>
            </a:r>
            <a:endPar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4099" name="Picture 5" descr="Развитие речи детей. Овощи"/>
          <p:cNvPicPr>
            <a:picLocks noChangeAspect="1" noChangeArrowheads="1"/>
          </p:cNvPicPr>
          <p:nvPr/>
        </p:nvPicPr>
        <p:blipFill>
          <a:blip r:embed="rId2" cstate="print">
            <a:lum contrast="20000"/>
          </a:blip>
          <a:srcRect/>
          <a:stretch>
            <a:fillRect/>
          </a:stretch>
        </p:blipFill>
        <p:spPr bwMode="auto">
          <a:xfrm>
            <a:off x="214313" y="1285875"/>
            <a:ext cx="8459787" cy="4572000"/>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650" y="44450"/>
            <a:ext cx="7632700" cy="777875"/>
          </a:xfrm>
        </p:spPr>
        <p:txBody>
          <a:bodyPr rtlCol="0">
            <a:noAutofit/>
          </a:bodyPr>
          <a:lstStyle/>
          <a:p>
            <a:pPr eaLnBrk="1" fontAlgn="auto" hangingPunct="1">
              <a:spcAft>
                <a:spcPts val="0"/>
              </a:spcAft>
              <a:defRPr/>
            </a:pP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«Где растут овощи?»</a:t>
            </a:r>
            <a:endPar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5123" name="Picture 4" descr="https://encrypted-tbn0.gstatic.com/images?q=tbn:ANd9GcQNrDpQsKpoSo9tJXR-PxuYWIV0J8AI9g-cKq863p7ETL8n8m0UI1E72vtP"/>
          <p:cNvPicPr>
            <a:picLocks noChangeAspect="1" noChangeArrowheads="1"/>
          </p:cNvPicPr>
          <p:nvPr/>
        </p:nvPicPr>
        <p:blipFill>
          <a:blip r:embed="rId2" cstate="print"/>
          <a:srcRect/>
          <a:stretch>
            <a:fillRect/>
          </a:stretch>
        </p:blipFill>
        <p:spPr bwMode="auto">
          <a:xfrm>
            <a:off x="285750" y="857250"/>
            <a:ext cx="4078288" cy="3071813"/>
          </a:xfrm>
          <a:prstGeom prst="rect">
            <a:avLst/>
          </a:prstGeom>
          <a:noFill/>
          <a:ln w="9525">
            <a:noFill/>
            <a:miter lim="800000"/>
            <a:headEnd/>
            <a:tailEnd/>
          </a:ln>
        </p:spPr>
      </p:pic>
      <p:pic>
        <p:nvPicPr>
          <p:cNvPr id="5124" name="Picture 6" descr="https://encrypted-tbn2.gstatic.com/images?q=tbn:ANd9GcRbbWVRW9I2gdwQKULStJjiNkcRw-22Az-Uc0YlGGm-j7oJ58-LG8UR52I"/>
          <p:cNvPicPr>
            <a:picLocks noChangeAspect="1" noChangeArrowheads="1"/>
          </p:cNvPicPr>
          <p:nvPr/>
        </p:nvPicPr>
        <p:blipFill>
          <a:blip r:embed="rId3" cstate="print"/>
          <a:srcRect/>
          <a:stretch>
            <a:fillRect/>
          </a:stretch>
        </p:blipFill>
        <p:spPr bwMode="auto">
          <a:xfrm>
            <a:off x="2428875" y="4357688"/>
            <a:ext cx="3786188" cy="2182812"/>
          </a:xfrm>
          <a:prstGeom prst="rect">
            <a:avLst/>
          </a:prstGeom>
          <a:noFill/>
          <a:ln w="9525">
            <a:noFill/>
            <a:miter lim="800000"/>
            <a:headEnd/>
            <a:tailEnd/>
          </a:ln>
        </p:spPr>
      </p:pic>
      <p:pic>
        <p:nvPicPr>
          <p:cNvPr id="5125" name="Picture 8" descr="Теплица"/>
          <p:cNvPicPr>
            <a:picLocks noChangeAspect="1" noChangeArrowheads="1"/>
          </p:cNvPicPr>
          <p:nvPr/>
        </p:nvPicPr>
        <p:blipFill>
          <a:blip r:embed="rId4" cstate="print"/>
          <a:srcRect/>
          <a:stretch>
            <a:fillRect/>
          </a:stretch>
        </p:blipFill>
        <p:spPr bwMode="auto">
          <a:xfrm>
            <a:off x="4786313" y="928688"/>
            <a:ext cx="4071937" cy="3049587"/>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4348" y="0"/>
            <a:ext cx="7381905" cy="1143008"/>
          </a:xfrm>
        </p:spPr>
        <p:txBody>
          <a:bodyPr rtlCol="0">
            <a:noAutofit/>
          </a:bodyPr>
          <a:lstStyle/>
          <a:p>
            <a:pPr algn="ctr" eaLnBrk="1" fontAlgn="auto" hangingPunct="1">
              <a:spcAft>
                <a:spcPts val="0"/>
              </a:spcAft>
              <a:defRPr/>
            </a:pP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«Назови ласково»</a:t>
            </a:r>
            <a:r>
              <a:rPr lang="ru-RU" sz="5400" b="1" dirty="0" smtClean="0">
                <a:solidFill>
                  <a:srgbClr val="00B050"/>
                </a:solidFill>
                <a:effectLst>
                  <a:outerShdw blurRad="38100" dist="38100" dir="2700000" algn="tl">
                    <a:srgbClr val="000000">
                      <a:alpha val="43137"/>
                    </a:srgbClr>
                  </a:outerShdw>
                </a:effectLst>
                <a:latin typeface="Times New Roman" pitchFamily="18" charset="0"/>
                <a:cs typeface="Times New Roman" pitchFamily="18" charset="0"/>
              </a:rPr>
              <a:t/>
            </a:r>
            <a:br>
              <a:rPr lang="ru-RU" sz="5400" b="1" dirty="0" smtClean="0">
                <a:solidFill>
                  <a:srgbClr val="00B050"/>
                </a:solidFill>
                <a:effectLst>
                  <a:outerShdw blurRad="38100" dist="38100" dir="2700000" algn="tl">
                    <a:srgbClr val="000000">
                      <a:alpha val="43137"/>
                    </a:srgbClr>
                  </a:outerShdw>
                </a:effectLst>
                <a:latin typeface="Times New Roman" pitchFamily="18" charset="0"/>
                <a:cs typeface="Times New Roman" pitchFamily="18" charset="0"/>
              </a:rPr>
            </a:br>
            <a:endParaRPr lang="ru-RU" sz="2800" b="1" dirty="0">
              <a:solidFill>
                <a:srgbClr val="00B050"/>
              </a:solidFill>
              <a:effectLst>
                <a:outerShdw blurRad="38100" dist="38100" dir="2700000" algn="tl">
                  <a:srgbClr val="000000">
                    <a:alpha val="43137"/>
                  </a:srgbClr>
                </a:outerShdw>
              </a:effectLst>
              <a:latin typeface="Times New Roman" pitchFamily="18" charset="0"/>
              <a:cs typeface="Times New Roman" pitchFamily="18" charset="0"/>
            </a:endParaRPr>
          </a:p>
        </p:txBody>
      </p:sp>
      <p:cxnSp>
        <p:nvCxnSpPr>
          <p:cNvPr id="5" name="Прямая со стрелкой 4"/>
          <p:cNvCxnSpPr/>
          <p:nvPr/>
        </p:nvCxnSpPr>
        <p:spPr>
          <a:xfrm>
            <a:off x="3419475" y="2278063"/>
            <a:ext cx="2520950" cy="0"/>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a:off x="3343275" y="3838575"/>
            <a:ext cx="2520950" cy="0"/>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a:off x="3125788" y="5472113"/>
            <a:ext cx="2519362" cy="0"/>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pic>
        <p:nvPicPr>
          <p:cNvPr id="6150" name="Picture 7" descr="https://encrypted-tbn3.gstatic.com/images?q=tbn:ANd9GcTi_THPTRzJMU-YTwpyTxRWSCEyfRwtttF_EJdbxO_qUFdjcodlbh7aeTrD"/>
          <p:cNvPicPr>
            <a:picLocks noChangeAspect="1" noChangeArrowheads="1"/>
          </p:cNvPicPr>
          <p:nvPr/>
        </p:nvPicPr>
        <p:blipFill>
          <a:blip r:embed="rId2" cstate="print"/>
          <a:srcRect/>
          <a:stretch>
            <a:fillRect/>
          </a:stretch>
        </p:blipFill>
        <p:spPr bwMode="auto">
          <a:xfrm>
            <a:off x="6286500" y="1357313"/>
            <a:ext cx="1428750" cy="1390650"/>
          </a:xfrm>
          <a:prstGeom prst="rect">
            <a:avLst/>
          </a:prstGeom>
          <a:noFill/>
          <a:ln w="9525">
            <a:noFill/>
            <a:miter lim="800000"/>
            <a:headEnd/>
            <a:tailEnd/>
          </a:ln>
        </p:spPr>
      </p:pic>
      <p:pic>
        <p:nvPicPr>
          <p:cNvPr id="6151" name="Picture 7" descr="https://encrypted-tbn3.gstatic.com/images?q=tbn:ANd9GcTi_THPTRzJMU-YTwpyTxRWSCEyfRwtttF_EJdbxO_qUFdjcodlbh7aeTrD"/>
          <p:cNvPicPr>
            <a:picLocks noChangeAspect="1" noChangeArrowheads="1"/>
          </p:cNvPicPr>
          <p:nvPr/>
        </p:nvPicPr>
        <p:blipFill>
          <a:blip r:embed="rId2" cstate="print"/>
          <a:srcRect/>
          <a:stretch>
            <a:fillRect/>
          </a:stretch>
        </p:blipFill>
        <p:spPr bwMode="auto">
          <a:xfrm>
            <a:off x="357188" y="785813"/>
            <a:ext cx="2143125" cy="2085975"/>
          </a:xfrm>
          <a:prstGeom prst="rect">
            <a:avLst/>
          </a:prstGeom>
          <a:noFill/>
          <a:ln w="9525">
            <a:noFill/>
            <a:miter lim="800000"/>
            <a:headEnd/>
            <a:tailEnd/>
          </a:ln>
        </p:spPr>
      </p:pic>
      <p:pic>
        <p:nvPicPr>
          <p:cNvPr id="6152" name="Picture 9" descr="https://encrypted-tbn0.gstatic.com/images?q=tbn:ANd9GcRb8BONJg8lCwmj_10ENu-WZJMOaGYFSsTUwuL_Md5SdFDjIuAuWOhXFtc"/>
          <p:cNvPicPr>
            <a:picLocks noChangeAspect="1" noChangeArrowheads="1"/>
          </p:cNvPicPr>
          <p:nvPr/>
        </p:nvPicPr>
        <p:blipFill>
          <a:blip r:embed="rId3" cstate="print"/>
          <a:srcRect/>
          <a:stretch>
            <a:fillRect/>
          </a:stretch>
        </p:blipFill>
        <p:spPr bwMode="auto">
          <a:xfrm>
            <a:off x="6143625" y="3500438"/>
            <a:ext cx="1714500" cy="846137"/>
          </a:xfrm>
          <a:prstGeom prst="rect">
            <a:avLst/>
          </a:prstGeom>
          <a:noFill/>
          <a:ln w="9525">
            <a:noFill/>
            <a:miter lim="800000"/>
            <a:headEnd/>
            <a:tailEnd/>
          </a:ln>
        </p:spPr>
      </p:pic>
      <p:pic>
        <p:nvPicPr>
          <p:cNvPr id="6153" name="Picture 9" descr="https://encrypted-tbn0.gstatic.com/images?q=tbn:ANd9GcRb8BONJg8lCwmj_10ENu-WZJMOaGYFSsTUwuL_Md5SdFDjIuAuWOhXFtc"/>
          <p:cNvPicPr>
            <a:picLocks noChangeAspect="1" noChangeArrowheads="1"/>
          </p:cNvPicPr>
          <p:nvPr/>
        </p:nvPicPr>
        <p:blipFill>
          <a:blip r:embed="rId3" cstate="print"/>
          <a:srcRect/>
          <a:stretch>
            <a:fillRect/>
          </a:stretch>
        </p:blipFill>
        <p:spPr bwMode="auto">
          <a:xfrm>
            <a:off x="285750" y="3000375"/>
            <a:ext cx="2714625" cy="1339850"/>
          </a:xfrm>
          <a:prstGeom prst="rect">
            <a:avLst/>
          </a:prstGeom>
          <a:noFill/>
          <a:ln w="9525">
            <a:noFill/>
            <a:miter lim="800000"/>
            <a:headEnd/>
            <a:tailEnd/>
          </a:ln>
        </p:spPr>
      </p:pic>
      <p:pic>
        <p:nvPicPr>
          <p:cNvPr id="6154" name="Picture 11" descr="http://www.lenagold.ru/fon/clipart/b/bakl/bakla24.jpg"/>
          <p:cNvPicPr>
            <a:picLocks noChangeAspect="1" noChangeArrowheads="1"/>
          </p:cNvPicPr>
          <p:nvPr/>
        </p:nvPicPr>
        <p:blipFill>
          <a:blip r:embed="rId4" cstate="print"/>
          <a:srcRect/>
          <a:stretch>
            <a:fillRect/>
          </a:stretch>
        </p:blipFill>
        <p:spPr bwMode="auto">
          <a:xfrm>
            <a:off x="6072188" y="5000625"/>
            <a:ext cx="1905000" cy="1238250"/>
          </a:xfrm>
          <a:prstGeom prst="rect">
            <a:avLst/>
          </a:prstGeom>
          <a:noFill/>
          <a:ln w="9525">
            <a:noFill/>
            <a:miter lim="800000"/>
            <a:headEnd/>
            <a:tailEnd/>
          </a:ln>
        </p:spPr>
      </p:pic>
      <p:pic>
        <p:nvPicPr>
          <p:cNvPr id="6155" name="Picture 11" descr="http://www.lenagold.ru/fon/clipart/b/bakl/bakla24.jpg"/>
          <p:cNvPicPr>
            <a:picLocks noChangeAspect="1" noChangeArrowheads="1"/>
          </p:cNvPicPr>
          <p:nvPr/>
        </p:nvPicPr>
        <p:blipFill>
          <a:blip r:embed="rId4" cstate="print"/>
          <a:srcRect/>
          <a:stretch>
            <a:fillRect/>
          </a:stretch>
        </p:blipFill>
        <p:spPr bwMode="auto">
          <a:xfrm>
            <a:off x="0" y="4286250"/>
            <a:ext cx="3516313" cy="2286000"/>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Прямая со стрелкой 5"/>
          <p:cNvCxnSpPr/>
          <p:nvPr/>
        </p:nvCxnSpPr>
        <p:spPr>
          <a:xfrm>
            <a:off x="4067175" y="1268413"/>
            <a:ext cx="1979613" cy="0"/>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a:off x="3656013" y="2768600"/>
            <a:ext cx="2698750" cy="0"/>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p:nvPr/>
        </p:nvCxnSpPr>
        <p:spPr>
          <a:xfrm>
            <a:off x="3656013" y="4983163"/>
            <a:ext cx="2698750" cy="0"/>
          </a:xfrm>
          <a:prstGeom prst="straightConnector1">
            <a:avLst/>
          </a:prstGeom>
          <a:ln w="57150">
            <a:solidFill>
              <a:srgbClr val="FFFF00"/>
            </a:solidFill>
            <a:tailEnd type="arrow"/>
          </a:ln>
        </p:spPr>
        <p:style>
          <a:lnRef idx="1">
            <a:schemeClr val="accent1"/>
          </a:lnRef>
          <a:fillRef idx="0">
            <a:schemeClr val="accent1"/>
          </a:fillRef>
          <a:effectRef idx="0">
            <a:schemeClr val="accent1"/>
          </a:effectRef>
          <a:fontRef idx="minor">
            <a:schemeClr val="tx1"/>
          </a:fontRef>
        </p:style>
      </p:cxnSp>
      <p:pic>
        <p:nvPicPr>
          <p:cNvPr id="7173" name="Picture 6" descr="http://www.lenagold.ru/fon/clipart/m/mork/mork18.jpg"/>
          <p:cNvPicPr>
            <a:picLocks noChangeAspect="1" noChangeArrowheads="1"/>
          </p:cNvPicPr>
          <p:nvPr/>
        </p:nvPicPr>
        <p:blipFill>
          <a:blip r:embed="rId2" cstate="print"/>
          <a:srcRect/>
          <a:stretch>
            <a:fillRect/>
          </a:stretch>
        </p:blipFill>
        <p:spPr bwMode="auto">
          <a:xfrm>
            <a:off x="6215063" y="500063"/>
            <a:ext cx="1905000" cy="1238250"/>
          </a:xfrm>
          <a:prstGeom prst="rect">
            <a:avLst/>
          </a:prstGeom>
          <a:noFill/>
          <a:ln w="9525">
            <a:noFill/>
            <a:miter lim="800000"/>
            <a:headEnd/>
            <a:tailEnd/>
          </a:ln>
        </p:spPr>
      </p:pic>
      <p:pic>
        <p:nvPicPr>
          <p:cNvPr id="7174" name="Picture 8" descr="http://www.lenagold.ru/fon/clipart/m/mork/mork18.jpg"/>
          <p:cNvPicPr>
            <a:picLocks noChangeAspect="1" noChangeArrowheads="1"/>
          </p:cNvPicPr>
          <p:nvPr/>
        </p:nvPicPr>
        <p:blipFill>
          <a:blip r:embed="rId2" cstate="print"/>
          <a:srcRect/>
          <a:stretch>
            <a:fillRect/>
          </a:stretch>
        </p:blipFill>
        <p:spPr bwMode="auto">
          <a:xfrm>
            <a:off x="285750" y="0"/>
            <a:ext cx="3000375" cy="1951038"/>
          </a:xfrm>
          <a:prstGeom prst="rect">
            <a:avLst/>
          </a:prstGeom>
          <a:noFill/>
          <a:ln w="9525">
            <a:noFill/>
            <a:miter lim="800000"/>
            <a:headEnd/>
            <a:tailEnd/>
          </a:ln>
        </p:spPr>
      </p:pic>
      <p:pic>
        <p:nvPicPr>
          <p:cNvPr id="7175" name="Picture 10" descr="http://www.lenagold.ru/fon/clipart/l/luk/onion24.jpg"/>
          <p:cNvPicPr>
            <a:picLocks noChangeAspect="1" noChangeArrowheads="1"/>
          </p:cNvPicPr>
          <p:nvPr/>
        </p:nvPicPr>
        <p:blipFill>
          <a:blip r:embed="rId3" cstate="print"/>
          <a:srcRect/>
          <a:stretch>
            <a:fillRect/>
          </a:stretch>
        </p:blipFill>
        <p:spPr bwMode="auto">
          <a:xfrm>
            <a:off x="6357938" y="2500313"/>
            <a:ext cx="1905000" cy="1714500"/>
          </a:xfrm>
          <a:prstGeom prst="rect">
            <a:avLst/>
          </a:prstGeom>
          <a:noFill/>
          <a:ln w="9525">
            <a:noFill/>
            <a:miter lim="800000"/>
            <a:headEnd/>
            <a:tailEnd/>
          </a:ln>
        </p:spPr>
      </p:pic>
      <p:pic>
        <p:nvPicPr>
          <p:cNvPr id="7176" name="Picture 12" descr="http://www.lenagold.ru/fon/clipart/l/luk/onion24.jpg"/>
          <p:cNvPicPr>
            <a:picLocks noChangeAspect="1" noChangeArrowheads="1"/>
          </p:cNvPicPr>
          <p:nvPr/>
        </p:nvPicPr>
        <p:blipFill>
          <a:blip r:embed="rId3" cstate="print"/>
          <a:srcRect/>
          <a:stretch>
            <a:fillRect/>
          </a:stretch>
        </p:blipFill>
        <p:spPr bwMode="auto">
          <a:xfrm>
            <a:off x="214313" y="1857375"/>
            <a:ext cx="2857500" cy="2571750"/>
          </a:xfrm>
          <a:prstGeom prst="rect">
            <a:avLst/>
          </a:prstGeom>
          <a:noFill/>
          <a:ln w="9525">
            <a:noFill/>
            <a:miter lim="800000"/>
            <a:headEnd/>
            <a:tailEnd/>
          </a:ln>
        </p:spPr>
      </p:pic>
      <p:pic>
        <p:nvPicPr>
          <p:cNvPr id="7177" name="Picture 14" descr="http://www.lenagold.ru/fon/clipart/k/korn/kornepl29.jpg"/>
          <p:cNvPicPr>
            <a:picLocks noChangeAspect="1" noChangeArrowheads="1"/>
          </p:cNvPicPr>
          <p:nvPr/>
        </p:nvPicPr>
        <p:blipFill>
          <a:blip r:embed="rId4" cstate="print"/>
          <a:srcRect/>
          <a:stretch>
            <a:fillRect/>
          </a:stretch>
        </p:blipFill>
        <p:spPr bwMode="auto">
          <a:xfrm>
            <a:off x="6500813" y="4786313"/>
            <a:ext cx="1619250" cy="1714500"/>
          </a:xfrm>
          <a:prstGeom prst="rect">
            <a:avLst/>
          </a:prstGeom>
          <a:noFill/>
          <a:ln w="9525">
            <a:noFill/>
            <a:miter lim="800000"/>
            <a:headEnd/>
            <a:tailEnd/>
          </a:ln>
        </p:spPr>
      </p:pic>
      <p:pic>
        <p:nvPicPr>
          <p:cNvPr id="7178" name="Picture 16" descr="http://www.lenagold.ru/fon/clipart/k/korn/kornepl29.jpg"/>
          <p:cNvPicPr>
            <a:picLocks noChangeAspect="1" noChangeArrowheads="1"/>
          </p:cNvPicPr>
          <p:nvPr/>
        </p:nvPicPr>
        <p:blipFill>
          <a:blip r:embed="rId4" cstate="print"/>
          <a:srcRect/>
          <a:stretch>
            <a:fillRect/>
          </a:stretch>
        </p:blipFill>
        <p:spPr bwMode="auto">
          <a:xfrm>
            <a:off x="357188" y="4143375"/>
            <a:ext cx="2571750" cy="2722563"/>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41525" y="68263"/>
            <a:ext cx="5634038" cy="720725"/>
          </a:xfrm>
        </p:spPr>
        <p:txBody>
          <a:bodyPr rtlCol="0">
            <a:noAutofit/>
          </a:bodyPr>
          <a:lstStyle/>
          <a:p>
            <a:pPr eaLnBrk="1" fontAlgn="auto" hangingPunct="1">
              <a:spcAft>
                <a:spcPts val="0"/>
              </a:spcAft>
              <a:defRPr/>
            </a:pP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«Отгадай – </a:t>
            </a:r>
            <a:r>
              <a:rPr lang="ru-RU" sz="5400" b="1" dirty="0" err="1"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ка</a:t>
            </a: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a:t>
            </a:r>
            <a:endPar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195" name="Прямоугольник 10"/>
          <p:cNvSpPr>
            <a:spLocks noChangeArrowheads="1"/>
          </p:cNvSpPr>
          <p:nvPr/>
        </p:nvSpPr>
        <p:spPr bwMode="auto">
          <a:xfrm>
            <a:off x="428625" y="1785938"/>
            <a:ext cx="4572000" cy="923925"/>
          </a:xfrm>
          <a:prstGeom prst="rect">
            <a:avLst/>
          </a:prstGeom>
          <a:noFill/>
          <a:ln w="9525">
            <a:noFill/>
            <a:miter lim="800000"/>
            <a:headEnd/>
            <a:tailEnd/>
          </a:ln>
        </p:spPr>
        <p:txBody>
          <a:bodyPr>
            <a:spAutoFit/>
          </a:bodyPr>
          <a:lstStyle/>
          <a:p>
            <a:r>
              <a:rPr lang="ru-RU"/>
              <a:t>Красна девица</a:t>
            </a:r>
          </a:p>
          <a:p>
            <a:r>
              <a:rPr lang="ru-RU"/>
              <a:t>Сидит в темнице,</a:t>
            </a:r>
          </a:p>
          <a:p>
            <a:r>
              <a:rPr lang="ru-RU"/>
              <a:t>А коса на улице.</a:t>
            </a:r>
          </a:p>
        </p:txBody>
      </p:sp>
      <p:sp>
        <p:nvSpPr>
          <p:cNvPr id="8196" name="Прямоугольник 11"/>
          <p:cNvSpPr>
            <a:spLocks noChangeArrowheads="1"/>
          </p:cNvSpPr>
          <p:nvPr/>
        </p:nvSpPr>
        <p:spPr bwMode="auto">
          <a:xfrm>
            <a:off x="428625" y="1000125"/>
            <a:ext cx="3429000" cy="646113"/>
          </a:xfrm>
          <a:prstGeom prst="rect">
            <a:avLst/>
          </a:prstGeom>
          <a:noFill/>
          <a:ln w="9525">
            <a:noFill/>
            <a:miter lim="800000"/>
            <a:headEnd/>
            <a:tailEnd/>
          </a:ln>
        </p:spPr>
        <p:txBody>
          <a:bodyPr>
            <a:spAutoFit/>
          </a:bodyPr>
          <a:lstStyle/>
          <a:p>
            <a:r>
              <a:rPr lang="ru-RU"/>
              <a:t>На жарком солнышке подсох</a:t>
            </a:r>
          </a:p>
          <a:p>
            <a:r>
              <a:rPr lang="ru-RU"/>
              <a:t>И рвется из стручков ...</a:t>
            </a:r>
          </a:p>
        </p:txBody>
      </p:sp>
      <p:pic>
        <p:nvPicPr>
          <p:cNvPr id="8197" name="Picture 11" descr="http://www.lenagold.ru/fon/clipart/o/ovos/ovosch23.jpg"/>
          <p:cNvPicPr>
            <a:picLocks noChangeAspect="1" noChangeArrowheads="1"/>
          </p:cNvPicPr>
          <p:nvPr/>
        </p:nvPicPr>
        <p:blipFill>
          <a:blip r:embed="rId2" cstate="print"/>
          <a:srcRect/>
          <a:stretch>
            <a:fillRect/>
          </a:stretch>
        </p:blipFill>
        <p:spPr bwMode="auto">
          <a:xfrm>
            <a:off x="5000625" y="2000250"/>
            <a:ext cx="3786188" cy="3408363"/>
          </a:xfrm>
          <a:prstGeom prst="rect">
            <a:avLst/>
          </a:prstGeom>
          <a:noFill/>
          <a:ln w="9525">
            <a:noFill/>
            <a:miter lim="800000"/>
            <a:headEnd/>
            <a:tailEnd/>
          </a:ln>
        </p:spPr>
      </p:pic>
      <p:sp>
        <p:nvSpPr>
          <p:cNvPr id="8198" name="Прямоугольник 13"/>
          <p:cNvSpPr>
            <a:spLocks noChangeArrowheads="1"/>
          </p:cNvSpPr>
          <p:nvPr/>
        </p:nvSpPr>
        <p:spPr bwMode="auto">
          <a:xfrm>
            <a:off x="4286250" y="1000125"/>
            <a:ext cx="4572000" cy="646113"/>
          </a:xfrm>
          <a:prstGeom prst="rect">
            <a:avLst/>
          </a:prstGeom>
          <a:noFill/>
          <a:ln w="9525">
            <a:noFill/>
            <a:miter lim="800000"/>
            <a:headEnd/>
            <a:tailEnd/>
          </a:ln>
        </p:spPr>
        <p:txBody>
          <a:bodyPr>
            <a:spAutoFit/>
          </a:bodyPr>
          <a:lstStyle/>
          <a:p>
            <a:r>
              <a:rPr lang="ru-RU"/>
              <a:t>Пришел барин с грядки, весь в заплатках, кто ни взглянет, всяк заплачет.</a:t>
            </a:r>
          </a:p>
        </p:txBody>
      </p:sp>
      <p:sp>
        <p:nvSpPr>
          <p:cNvPr id="8199" name="Прямоугольник 14"/>
          <p:cNvSpPr>
            <a:spLocks noChangeArrowheads="1"/>
          </p:cNvSpPr>
          <p:nvPr/>
        </p:nvSpPr>
        <p:spPr bwMode="auto">
          <a:xfrm>
            <a:off x="428625" y="2786063"/>
            <a:ext cx="4572000" cy="646112"/>
          </a:xfrm>
          <a:prstGeom prst="rect">
            <a:avLst/>
          </a:prstGeom>
          <a:noFill/>
          <a:ln w="9525">
            <a:noFill/>
            <a:miter lim="800000"/>
            <a:headEnd/>
            <a:tailEnd/>
          </a:ln>
        </p:spPr>
        <p:txBody>
          <a:bodyPr>
            <a:spAutoFit/>
          </a:bodyPr>
          <a:lstStyle/>
          <a:p>
            <a:r>
              <a:rPr lang="ru-RU"/>
              <a:t>Кругла, а не луна, бела, а не бумага, с хвостиком, а не мышь. </a:t>
            </a:r>
          </a:p>
        </p:txBody>
      </p:sp>
      <p:sp>
        <p:nvSpPr>
          <p:cNvPr id="8200" name="Прямоугольник 15"/>
          <p:cNvSpPr>
            <a:spLocks noChangeArrowheads="1"/>
          </p:cNvSpPr>
          <p:nvPr/>
        </p:nvSpPr>
        <p:spPr bwMode="auto">
          <a:xfrm>
            <a:off x="500063" y="3571875"/>
            <a:ext cx="4572000" cy="646113"/>
          </a:xfrm>
          <a:prstGeom prst="rect">
            <a:avLst/>
          </a:prstGeom>
          <a:noFill/>
          <a:ln w="9525">
            <a:noFill/>
            <a:miter lim="800000"/>
            <a:headEnd/>
            <a:tailEnd/>
          </a:ln>
        </p:spPr>
        <p:txBody>
          <a:bodyPr>
            <a:spAutoFit/>
          </a:bodyPr>
          <a:lstStyle/>
          <a:p>
            <a:r>
              <a:rPr lang="ru-RU"/>
              <a:t>Я длинный и зеленый, вкусен я соленый,</a:t>
            </a:r>
          </a:p>
          <a:p>
            <a:r>
              <a:rPr lang="ru-RU"/>
              <a:t>Вкусен и сырой. Кто же я такой?</a:t>
            </a:r>
          </a:p>
        </p:txBody>
      </p:sp>
      <p:sp>
        <p:nvSpPr>
          <p:cNvPr id="8201" name="Прямоугольник 16"/>
          <p:cNvSpPr>
            <a:spLocks noChangeArrowheads="1"/>
          </p:cNvSpPr>
          <p:nvPr/>
        </p:nvSpPr>
        <p:spPr bwMode="auto">
          <a:xfrm>
            <a:off x="6786563" y="5214938"/>
            <a:ext cx="2357437" cy="1200150"/>
          </a:xfrm>
          <a:prstGeom prst="rect">
            <a:avLst/>
          </a:prstGeom>
          <a:noFill/>
          <a:ln w="9525">
            <a:noFill/>
            <a:miter lim="800000"/>
            <a:headEnd/>
            <a:tailEnd/>
          </a:ln>
        </p:spPr>
        <p:txBody>
          <a:bodyPr>
            <a:spAutoFit/>
          </a:bodyPr>
          <a:lstStyle/>
          <a:p>
            <a:r>
              <a:rPr lang="ru-RU"/>
              <a:t>Уродилась я на славу,</a:t>
            </a:r>
          </a:p>
          <a:p>
            <a:r>
              <a:rPr lang="ru-RU"/>
              <a:t>Голова бела, кудрява.</a:t>
            </a:r>
          </a:p>
          <a:p>
            <a:r>
              <a:rPr lang="ru-RU"/>
              <a:t>Кто любит щи -</a:t>
            </a:r>
          </a:p>
          <a:p>
            <a:r>
              <a:rPr lang="ru-RU"/>
              <a:t>Меня в них ищи.</a:t>
            </a:r>
          </a:p>
        </p:txBody>
      </p:sp>
      <p:sp>
        <p:nvSpPr>
          <p:cNvPr id="8202" name="Прямоугольник 17"/>
          <p:cNvSpPr>
            <a:spLocks noChangeArrowheads="1"/>
          </p:cNvSpPr>
          <p:nvPr/>
        </p:nvSpPr>
        <p:spPr bwMode="auto">
          <a:xfrm>
            <a:off x="571500" y="4357688"/>
            <a:ext cx="4572000" cy="1200150"/>
          </a:xfrm>
          <a:prstGeom prst="rect">
            <a:avLst/>
          </a:prstGeom>
          <a:noFill/>
          <a:ln w="9525">
            <a:noFill/>
            <a:miter lim="800000"/>
            <a:headEnd/>
            <a:tailEnd/>
          </a:ln>
        </p:spPr>
        <p:txBody>
          <a:bodyPr>
            <a:spAutoFit/>
          </a:bodyPr>
          <a:lstStyle/>
          <a:p>
            <a:r>
              <a:rPr lang="ru-RU"/>
              <a:t>Закопали в землю в мае</a:t>
            </a:r>
          </a:p>
          <a:p>
            <a:r>
              <a:rPr lang="ru-RU"/>
              <a:t>И сто дней не вынимали,</a:t>
            </a:r>
          </a:p>
          <a:p>
            <a:r>
              <a:rPr lang="ru-RU"/>
              <a:t>А копать под осень стали</a:t>
            </a:r>
          </a:p>
          <a:p>
            <a:r>
              <a:rPr lang="ru-RU"/>
              <a:t>Не одну нашли, а десять.</a:t>
            </a:r>
          </a:p>
        </p:txBody>
      </p:sp>
      <p:sp>
        <p:nvSpPr>
          <p:cNvPr id="8203" name="Прямоугольник 18"/>
          <p:cNvSpPr>
            <a:spLocks noChangeArrowheads="1"/>
          </p:cNvSpPr>
          <p:nvPr/>
        </p:nvSpPr>
        <p:spPr bwMode="auto">
          <a:xfrm>
            <a:off x="2928938" y="2071688"/>
            <a:ext cx="3422650" cy="369887"/>
          </a:xfrm>
          <a:prstGeom prst="rect">
            <a:avLst/>
          </a:prstGeom>
          <a:noFill/>
          <a:ln w="9525">
            <a:noFill/>
            <a:miter lim="800000"/>
            <a:headEnd/>
            <a:tailEnd/>
          </a:ln>
        </p:spPr>
        <p:txBody>
          <a:bodyPr wrap="none">
            <a:spAutoFit/>
          </a:bodyPr>
          <a:lstStyle/>
          <a:p>
            <a:r>
              <a:rPr lang="ru-RU"/>
              <a:t>Маленький и горький, луку брат.</a:t>
            </a:r>
          </a:p>
        </p:txBody>
      </p:sp>
      <p:sp>
        <p:nvSpPr>
          <p:cNvPr id="8204" name="Прямоугольник 19"/>
          <p:cNvSpPr>
            <a:spLocks noChangeArrowheads="1"/>
          </p:cNvSpPr>
          <p:nvPr/>
        </p:nvSpPr>
        <p:spPr bwMode="auto">
          <a:xfrm>
            <a:off x="3643313" y="4857750"/>
            <a:ext cx="2357437" cy="1754188"/>
          </a:xfrm>
          <a:prstGeom prst="rect">
            <a:avLst/>
          </a:prstGeom>
          <a:noFill/>
          <a:ln w="9525">
            <a:noFill/>
            <a:miter lim="800000"/>
            <a:headEnd/>
            <a:tailEnd/>
          </a:ln>
        </p:spPr>
        <p:txBody>
          <a:bodyPr>
            <a:spAutoFit/>
          </a:bodyPr>
          <a:lstStyle/>
          <a:p>
            <a:r>
              <a:rPr lang="ru-RU"/>
              <a:t>Как на нашей грядке</a:t>
            </a:r>
          </a:p>
          <a:p>
            <a:r>
              <a:rPr lang="ru-RU"/>
              <a:t>Выросли загадки</a:t>
            </a:r>
          </a:p>
          <a:p>
            <a:r>
              <a:rPr lang="ru-RU"/>
              <a:t>Сочные да крупные,</a:t>
            </a:r>
          </a:p>
          <a:p>
            <a:r>
              <a:rPr lang="ru-RU"/>
              <a:t>Вот такие круглые.</a:t>
            </a:r>
          </a:p>
          <a:p>
            <a:r>
              <a:rPr lang="ru-RU"/>
              <a:t>Летом зеленеют,</a:t>
            </a:r>
          </a:p>
          <a:p>
            <a:r>
              <a:rPr lang="ru-RU"/>
              <a:t>К осени краснеют.</a:t>
            </a:r>
          </a:p>
        </p:txBody>
      </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lenagold.ru/fon/clipart/m/mork/mork26.jpg"/>
          <p:cNvPicPr>
            <a:picLocks noChangeAspect="1" noChangeArrowheads="1"/>
          </p:cNvPicPr>
          <p:nvPr/>
        </p:nvPicPr>
        <p:blipFill>
          <a:blip r:embed="rId2" cstate="print"/>
          <a:srcRect/>
          <a:stretch>
            <a:fillRect/>
          </a:stretch>
        </p:blipFill>
        <p:spPr bwMode="auto">
          <a:xfrm>
            <a:off x="6000750" y="1071563"/>
            <a:ext cx="2714625" cy="2874962"/>
          </a:xfrm>
          <a:prstGeom prst="rect">
            <a:avLst/>
          </a:prstGeom>
          <a:noFill/>
          <a:ln w="9525">
            <a:noFill/>
            <a:miter lim="800000"/>
            <a:headEnd/>
            <a:tailEnd/>
          </a:ln>
        </p:spPr>
      </p:pic>
      <p:pic>
        <p:nvPicPr>
          <p:cNvPr id="9219" name="Picture 4" descr="http://www.fairygirl.ru/sites/default/files/field/image/tomatnii-sok.jpg"/>
          <p:cNvPicPr>
            <a:picLocks noChangeAspect="1" noChangeArrowheads="1"/>
          </p:cNvPicPr>
          <p:nvPr/>
        </p:nvPicPr>
        <p:blipFill>
          <a:blip r:embed="rId3" cstate="print"/>
          <a:srcRect/>
          <a:stretch>
            <a:fillRect/>
          </a:stretch>
        </p:blipFill>
        <p:spPr bwMode="auto">
          <a:xfrm>
            <a:off x="214313" y="1000125"/>
            <a:ext cx="2857500" cy="2857500"/>
          </a:xfrm>
          <a:prstGeom prst="rect">
            <a:avLst/>
          </a:prstGeom>
          <a:noFill/>
          <a:ln w="9525">
            <a:noFill/>
            <a:miter lim="800000"/>
            <a:headEnd/>
            <a:tailEnd/>
          </a:ln>
        </p:spPr>
      </p:pic>
      <p:pic>
        <p:nvPicPr>
          <p:cNvPr id="9220" name="Picture 6" descr="http://cookrezept.ru/wp-content/uploads/2012/11/%D0%9A%D0%B0%D0%BA-%D1%81%D0%B4%D0%B5%D0%BB%D0%B0%D1%82%D1%8C-%D1%82%D1%8B%D0%BA%D0%B2%D0%B5%D0%BD%D0%BD%D1%8B%D0%B9-%D1%81%D0%BE%D0%BA.jpg"/>
          <p:cNvPicPr>
            <a:picLocks noChangeAspect="1" noChangeArrowheads="1"/>
          </p:cNvPicPr>
          <p:nvPr/>
        </p:nvPicPr>
        <p:blipFill>
          <a:blip r:embed="rId4" cstate="print"/>
          <a:srcRect/>
          <a:stretch>
            <a:fillRect/>
          </a:stretch>
        </p:blipFill>
        <p:spPr bwMode="auto">
          <a:xfrm>
            <a:off x="2428875" y="3857625"/>
            <a:ext cx="4357688" cy="2673350"/>
          </a:xfrm>
          <a:prstGeom prst="rect">
            <a:avLst/>
          </a:prstGeom>
          <a:noFill/>
          <a:ln w="9525">
            <a:noFill/>
            <a:miter lim="800000"/>
            <a:headEnd/>
            <a:tailEnd/>
          </a:ln>
        </p:spPr>
      </p:pic>
      <p:sp>
        <p:nvSpPr>
          <p:cNvPr id="7" name="Прямоугольник 6"/>
          <p:cNvSpPr/>
          <p:nvPr/>
        </p:nvSpPr>
        <p:spPr>
          <a:xfrm>
            <a:off x="2071688" y="0"/>
            <a:ext cx="4424362" cy="923925"/>
          </a:xfrm>
          <a:prstGeom prst="rect">
            <a:avLst/>
          </a:prstGeom>
        </p:spPr>
        <p:txBody>
          <a:bodyPr wrap="none">
            <a:spAutoFit/>
          </a:bodyPr>
          <a:lstStyle/>
          <a:p>
            <a:pPr>
              <a:defRPr/>
            </a:pPr>
            <a:r>
              <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«Какой сок</a:t>
            </a: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a:t>
            </a:r>
            <a:endParaRPr lang="ru-RU" sz="5400" dirty="0">
              <a:solidFill>
                <a:schemeClr val="accent6">
                  <a:lumMod val="50000"/>
                </a:schemeClr>
              </a:solidFill>
              <a:cs typeface="Arial"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71813" y="0"/>
            <a:ext cx="2919412" cy="923925"/>
          </a:xfrm>
          <a:prstGeom prst="rect">
            <a:avLst/>
          </a:prstGeom>
        </p:spPr>
        <p:txBody>
          <a:bodyPr wrap="none">
            <a:spAutoFit/>
          </a:bodyPr>
          <a:lstStyle/>
          <a:p>
            <a:pPr>
              <a:defRPr/>
            </a:pPr>
            <a:r>
              <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«Много»</a:t>
            </a:r>
            <a:endParaRPr lang="ru-RU" sz="5400" dirty="0">
              <a:solidFill>
                <a:schemeClr val="accent6">
                  <a:lumMod val="50000"/>
                </a:schemeClr>
              </a:solidFill>
              <a:cs typeface="Arial" charset="0"/>
            </a:endParaRPr>
          </a:p>
        </p:txBody>
      </p:sp>
      <p:pic>
        <p:nvPicPr>
          <p:cNvPr id="10243" name="Picture 4" descr="http://www.lenagold.ru/fon/clipart/p/pomid/pomid05.jpg"/>
          <p:cNvPicPr>
            <a:picLocks noChangeAspect="1" noChangeArrowheads="1"/>
          </p:cNvPicPr>
          <p:nvPr/>
        </p:nvPicPr>
        <p:blipFill>
          <a:blip r:embed="rId2" cstate="print"/>
          <a:srcRect/>
          <a:stretch>
            <a:fillRect/>
          </a:stretch>
        </p:blipFill>
        <p:spPr bwMode="auto">
          <a:xfrm>
            <a:off x="0" y="857250"/>
            <a:ext cx="2632075" cy="2786063"/>
          </a:xfrm>
          <a:prstGeom prst="rect">
            <a:avLst/>
          </a:prstGeom>
          <a:noFill/>
          <a:ln w="9525">
            <a:noFill/>
            <a:miter lim="800000"/>
            <a:headEnd/>
            <a:tailEnd/>
          </a:ln>
        </p:spPr>
      </p:pic>
      <p:pic>
        <p:nvPicPr>
          <p:cNvPr id="10244" name="Picture 6" descr="http://www.lenagold.ru/fon/clipart/o/ogur/ogur04.jpg"/>
          <p:cNvPicPr>
            <a:picLocks noChangeAspect="1" noChangeArrowheads="1"/>
          </p:cNvPicPr>
          <p:nvPr/>
        </p:nvPicPr>
        <p:blipFill>
          <a:blip r:embed="rId3" cstate="print"/>
          <a:srcRect/>
          <a:stretch>
            <a:fillRect/>
          </a:stretch>
        </p:blipFill>
        <p:spPr bwMode="auto">
          <a:xfrm>
            <a:off x="2357438" y="857250"/>
            <a:ext cx="3627437" cy="2357438"/>
          </a:xfrm>
          <a:prstGeom prst="rect">
            <a:avLst/>
          </a:prstGeom>
          <a:noFill/>
          <a:ln w="9525">
            <a:noFill/>
            <a:miter lim="800000"/>
            <a:headEnd/>
            <a:tailEnd/>
          </a:ln>
        </p:spPr>
      </p:pic>
      <p:pic>
        <p:nvPicPr>
          <p:cNvPr id="10245" name="Picture 8" descr="http://www.lenagold.ru/fon/clipart/b/bakl/bakla02.jpg"/>
          <p:cNvPicPr>
            <a:picLocks noChangeAspect="1" noChangeArrowheads="1"/>
          </p:cNvPicPr>
          <p:nvPr/>
        </p:nvPicPr>
        <p:blipFill>
          <a:blip r:embed="rId4" cstate="print"/>
          <a:srcRect/>
          <a:stretch>
            <a:fillRect/>
          </a:stretch>
        </p:blipFill>
        <p:spPr bwMode="auto">
          <a:xfrm>
            <a:off x="6000750" y="857250"/>
            <a:ext cx="2643188" cy="2378075"/>
          </a:xfrm>
          <a:prstGeom prst="rect">
            <a:avLst/>
          </a:prstGeom>
          <a:noFill/>
          <a:ln w="9525">
            <a:noFill/>
            <a:miter lim="800000"/>
            <a:headEnd/>
            <a:tailEnd/>
          </a:ln>
        </p:spPr>
      </p:pic>
      <p:pic>
        <p:nvPicPr>
          <p:cNvPr id="10246" name="Picture 10" descr="http://www.lenagold.ru/fon/clipart/g/goroh/goroh03.jpg"/>
          <p:cNvPicPr>
            <a:picLocks noChangeAspect="1" noChangeArrowheads="1"/>
          </p:cNvPicPr>
          <p:nvPr/>
        </p:nvPicPr>
        <p:blipFill>
          <a:blip r:embed="rId5" cstate="print"/>
          <a:srcRect/>
          <a:stretch>
            <a:fillRect/>
          </a:stretch>
        </p:blipFill>
        <p:spPr bwMode="auto">
          <a:xfrm>
            <a:off x="0" y="3714750"/>
            <a:ext cx="2928938" cy="2635250"/>
          </a:xfrm>
          <a:prstGeom prst="rect">
            <a:avLst/>
          </a:prstGeom>
          <a:noFill/>
          <a:ln w="9525">
            <a:noFill/>
            <a:miter lim="800000"/>
            <a:headEnd/>
            <a:tailEnd/>
          </a:ln>
        </p:spPr>
      </p:pic>
      <p:pic>
        <p:nvPicPr>
          <p:cNvPr id="10247" name="Picture 12" descr="http://www.lenagold.ru/fon/clipart/k/kuku/kukur41.jpg"/>
          <p:cNvPicPr>
            <a:picLocks noChangeAspect="1" noChangeArrowheads="1"/>
          </p:cNvPicPr>
          <p:nvPr/>
        </p:nvPicPr>
        <p:blipFill>
          <a:blip r:embed="rId6" cstate="print"/>
          <a:srcRect/>
          <a:stretch>
            <a:fillRect/>
          </a:stretch>
        </p:blipFill>
        <p:spPr bwMode="auto">
          <a:xfrm>
            <a:off x="2928938" y="3643313"/>
            <a:ext cx="2936875" cy="2643187"/>
          </a:xfrm>
          <a:prstGeom prst="rect">
            <a:avLst/>
          </a:prstGeom>
          <a:noFill/>
          <a:ln w="9525">
            <a:noFill/>
            <a:miter lim="800000"/>
            <a:headEnd/>
            <a:tailEnd/>
          </a:ln>
        </p:spPr>
      </p:pic>
      <p:pic>
        <p:nvPicPr>
          <p:cNvPr id="10248" name="Picture 14" descr="http://www.lenagold.ru/fon/clipart/t/tykv/tykva41.jpg"/>
          <p:cNvPicPr>
            <a:picLocks noChangeAspect="1" noChangeArrowheads="1"/>
          </p:cNvPicPr>
          <p:nvPr/>
        </p:nvPicPr>
        <p:blipFill>
          <a:blip r:embed="rId7" cstate="print"/>
          <a:srcRect/>
          <a:stretch>
            <a:fillRect/>
          </a:stretch>
        </p:blipFill>
        <p:spPr bwMode="auto">
          <a:xfrm>
            <a:off x="5929313" y="3357563"/>
            <a:ext cx="3036887" cy="3214687"/>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86063" y="0"/>
            <a:ext cx="2919412" cy="923925"/>
          </a:xfrm>
          <a:prstGeom prst="rect">
            <a:avLst/>
          </a:prstGeom>
        </p:spPr>
        <p:txBody>
          <a:bodyPr wrap="none">
            <a:spAutoFit/>
          </a:bodyPr>
          <a:lstStyle/>
          <a:p>
            <a:pPr>
              <a:defRPr/>
            </a:pPr>
            <a:r>
              <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«Много»</a:t>
            </a:r>
            <a:endParaRPr lang="ru-RU" sz="5400" dirty="0">
              <a:solidFill>
                <a:schemeClr val="accent6">
                  <a:lumMod val="50000"/>
                </a:schemeClr>
              </a:solidFill>
              <a:cs typeface="Arial" charset="0"/>
            </a:endParaRPr>
          </a:p>
        </p:txBody>
      </p:sp>
      <p:pic>
        <p:nvPicPr>
          <p:cNvPr id="11267" name="Picture 2" descr="http://www.lenagold.ru/fon/clipart/k/kort/kartosh04.jpg"/>
          <p:cNvPicPr>
            <a:picLocks noChangeAspect="1" noChangeArrowheads="1"/>
          </p:cNvPicPr>
          <p:nvPr/>
        </p:nvPicPr>
        <p:blipFill>
          <a:blip r:embed="rId2" cstate="print"/>
          <a:srcRect/>
          <a:stretch>
            <a:fillRect/>
          </a:stretch>
        </p:blipFill>
        <p:spPr bwMode="auto">
          <a:xfrm>
            <a:off x="0" y="857250"/>
            <a:ext cx="3627438" cy="2357438"/>
          </a:xfrm>
          <a:prstGeom prst="rect">
            <a:avLst/>
          </a:prstGeom>
          <a:noFill/>
          <a:ln w="9525">
            <a:noFill/>
            <a:miter lim="800000"/>
            <a:headEnd/>
            <a:tailEnd/>
          </a:ln>
        </p:spPr>
      </p:pic>
      <p:pic>
        <p:nvPicPr>
          <p:cNvPr id="11268" name="Picture 4" descr="http://www.lenagold.ru/fon/clipart/ch/chesn/chesn004.jpg"/>
          <p:cNvPicPr>
            <a:picLocks noChangeAspect="1" noChangeArrowheads="1"/>
          </p:cNvPicPr>
          <p:nvPr/>
        </p:nvPicPr>
        <p:blipFill>
          <a:blip r:embed="rId3" cstate="print"/>
          <a:srcRect/>
          <a:stretch>
            <a:fillRect/>
          </a:stretch>
        </p:blipFill>
        <p:spPr bwMode="auto">
          <a:xfrm>
            <a:off x="3500438" y="857250"/>
            <a:ext cx="2643187" cy="2378075"/>
          </a:xfrm>
          <a:prstGeom prst="rect">
            <a:avLst/>
          </a:prstGeom>
          <a:noFill/>
          <a:ln w="9525">
            <a:noFill/>
            <a:miter lim="800000"/>
            <a:headEnd/>
            <a:tailEnd/>
          </a:ln>
        </p:spPr>
      </p:pic>
      <p:pic>
        <p:nvPicPr>
          <p:cNvPr id="11269" name="Picture 6" descr="http://www.lenagold.ru/fon/clipart/k/korn/kornepl15.jpg"/>
          <p:cNvPicPr>
            <a:picLocks noChangeAspect="1" noChangeArrowheads="1"/>
          </p:cNvPicPr>
          <p:nvPr/>
        </p:nvPicPr>
        <p:blipFill>
          <a:blip r:embed="rId4" cstate="print"/>
          <a:srcRect/>
          <a:stretch>
            <a:fillRect/>
          </a:stretch>
        </p:blipFill>
        <p:spPr bwMode="auto">
          <a:xfrm>
            <a:off x="0" y="3429000"/>
            <a:ext cx="3714750" cy="3343275"/>
          </a:xfrm>
          <a:prstGeom prst="rect">
            <a:avLst/>
          </a:prstGeom>
          <a:noFill/>
          <a:ln w="9525">
            <a:noFill/>
            <a:miter lim="800000"/>
            <a:headEnd/>
            <a:tailEnd/>
          </a:ln>
        </p:spPr>
      </p:pic>
      <p:pic>
        <p:nvPicPr>
          <p:cNvPr id="11270" name="Picture 8" descr="http://www.lenagold.ru/fon/clipart/k/kapu/kapust06.jpg"/>
          <p:cNvPicPr>
            <a:picLocks noChangeAspect="1" noChangeArrowheads="1"/>
          </p:cNvPicPr>
          <p:nvPr/>
        </p:nvPicPr>
        <p:blipFill>
          <a:blip r:embed="rId5" cstate="print"/>
          <a:srcRect/>
          <a:stretch>
            <a:fillRect/>
          </a:stretch>
        </p:blipFill>
        <p:spPr bwMode="auto">
          <a:xfrm>
            <a:off x="3714750" y="3429000"/>
            <a:ext cx="5275263" cy="3429000"/>
          </a:xfrm>
          <a:prstGeom prst="rect">
            <a:avLst/>
          </a:prstGeom>
          <a:noFill/>
          <a:ln w="9525">
            <a:noFill/>
            <a:miter lim="800000"/>
            <a:headEnd/>
            <a:tailEnd/>
          </a:ln>
        </p:spPr>
      </p:pic>
      <p:pic>
        <p:nvPicPr>
          <p:cNvPr id="11271" name="Picture 10" descr="http://www.lenagold.ru/fon/clipart/s/svekl/svekla07.jpg"/>
          <p:cNvPicPr>
            <a:picLocks noChangeAspect="1" noChangeArrowheads="1"/>
          </p:cNvPicPr>
          <p:nvPr/>
        </p:nvPicPr>
        <p:blipFill>
          <a:blip r:embed="rId6" cstate="print"/>
          <a:srcRect/>
          <a:stretch>
            <a:fillRect/>
          </a:stretch>
        </p:blipFill>
        <p:spPr bwMode="auto">
          <a:xfrm>
            <a:off x="6072188" y="0"/>
            <a:ext cx="3035300" cy="3214688"/>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5888"/>
            <a:ext cx="8181975" cy="936625"/>
          </a:xfrm>
        </p:spPr>
        <p:txBody>
          <a:bodyPr rtlCol="0">
            <a:noAutofit/>
          </a:bodyPr>
          <a:lstStyle/>
          <a:p>
            <a:pPr algn="ctr" eaLnBrk="1" fontAlgn="auto" hangingPunct="1">
              <a:spcAft>
                <a:spcPts val="0"/>
              </a:spcAft>
              <a:defRPr/>
            </a:pP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«Четвёртый лишний»</a:t>
            </a:r>
            <a:endPar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cxnSp>
        <p:nvCxnSpPr>
          <p:cNvPr id="5" name="Прямая соединительная линия 4"/>
          <p:cNvCxnSpPr/>
          <p:nvPr/>
        </p:nvCxnSpPr>
        <p:spPr>
          <a:xfrm>
            <a:off x="0" y="2852738"/>
            <a:ext cx="9144000" cy="0"/>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pic>
        <p:nvPicPr>
          <p:cNvPr id="7174" name="Picture 6" descr="C:\Users\Best\Desktop\посуда\cast_iron_dishes__6.jpg">
            <a:hlinkClick r:id="rId2" action="ppaction://hlinksldjump">
              <a:snd r:embed="rId3" name="voltage.wav"/>
            </a:hlinkClick>
          </p:cNvPr>
          <p:cNvPicPr>
            <a:picLocks noChangeAspect="1" noChangeArrowheads="1"/>
          </p:cNvPicPr>
          <p:nvPr/>
        </p:nvPicPr>
        <p:blipFill>
          <a:blip r:embed="rId4" cstate="print"/>
          <a:srcRect/>
          <a:stretch>
            <a:fillRect/>
          </a:stretch>
        </p:blipFill>
        <p:spPr bwMode="auto">
          <a:xfrm>
            <a:off x="2143125" y="928688"/>
            <a:ext cx="1906588" cy="1906587"/>
          </a:xfrm>
          <a:prstGeom prst="rect">
            <a:avLst/>
          </a:prstGeom>
          <a:noFill/>
          <a:ln w="9525">
            <a:noFill/>
            <a:miter lim="800000"/>
            <a:headEnd/>
            <a:tailEnd/>
          </a:ln>
        </p:spPr>
      </p:pic>
      <p:cxnSp>
        <p:nvCxnSpPr>
          <p:cNvPr id="16" name="Прямая соединительная линия 15"/>
          <p:cNvCxnSpPr/>
          <p:nvPr/>
        </p:nvCxnSpPr>
        <p:spPr>
          <a:xfrm>
            <a:off x="0" y="5013325"/>
            <a:ext cx="9144000" cy="0"/>
          </a:xfrm>
          <a:prstGeom prst="line">
            <a:avLst/>
          </a:prstGeom>
          <a:ln w="57150">
            <a:solidFill>
              <a:srgbClr val="FFFF00"/>
            </a:solidFill>
          </a:ln>
        </p:spPr>
        <p:style>
          <a:lnRef idx="1">
            <a:schemeClr val="accent1"/>
          </a:lnRef>
          <a:fillRef idx="0">
            <a:schemeClr val="accent1"/>
          </a:fillRef>
          <a:effectRef idx="0">
            <a:schemeClr val="accent1"/>
          </a:effectRef>
          <a:fontRef idx="minor">
            <a:schemeClr val="tx1"/>
          </a:fontRef>
        </p:style>
      </p:cxnSp>
      <p:pic>
        <p:nvPicPr>
          <p:cNvPr id="12295" name="Picture 7" descr="https://encrypted-tbn3.gstatic.com/images?q=tbn:ANd9GcTi_THPTRzJMU-YTwpyTxRWSCEyfRwtttF_EJdbxO_qUFdjcodlbh7aeTrD"/>
          <p:cNvPicPr>
            <a:picLocks noChangeAspect="1" noChangeArrowheads="1"/>
          </p:cNvPicPr>
          <p:nvPr/>
        </p:nvPicPr>
        <p:blipFill>
          <a:blip r:embed="rId5" cstate="print"/>
          <a:srcRect/>
          <a:stretch>
            <a:fillRect/>
          </a:stretch>
        </p:blipFill>
        <p:spPr bwMode="auto">
          <a:xfrm>
            <a:off x="214313" y="857250"/>
            <a:ext cx="1785937" cy="1738313"/>
          </a:xfrm>
          <a:prstGeom prst="rect">
            <a:avLst/>
          </a:prstGeom>
          <a:noFill/>
          <a:ln w="9525">
            <a:noFill/>
            <a:miter lim="800000"/>
            <a:headEnd/>
            <a:tailEnd/>
          </a:ln>
        </p:spPr>
      </p:pic>
      <p:pic>
        <p:nvPicPr>
          <p:cNvPr id="12296" name="Picture 12" descr="http://www.lenagold.ru/fon/clipart/l/luk/onion24.jpg"/>
          <p:cNvPicPr>
            <a:picLocks noChangeAspect="1" noChangeArrowheads="1"/>
          </p:cNvPicPr>
          <p:nvPr/>
        </p:nvPicPr>
        <p:blipFill>
          <a:blip r:embed="rId6" cstate="print"/>
          <a:srcRect/>
          <a:stretch>
            <a:fillRect/>
          </a:stretch>
        </p:blipFill>
        <p:spPr bwMode="auto">
          <a:xfrm>
            <a:off x="6429375" y="857250"/>
            <a:ext cx="2214563" cy="1992313"/>
          </a:xfrm>
          <a:prstGeom prst="rect">
            <a:avLst/>
          </a:prstGeom>
          <a:noFill/>
          <a:ln w="9525">
            <a:noFill/>
            <a:miter lim="800000"/>
            <a:headEnd/>
            <a:tailEnd/>
          </a:ln>
        </p:spPr>
      </p:pic>
      <p:pic>
        <p:nvPicPr>
          <p:cNvPr id="12297" name="Picture 16" descr="http://www.lenagold.ru/fon/clipart/k/korn/kornepl29.jpg"/>
          <p:cNvPicPr>
            <a:picLocks noChangeAspect="1" noChangeArrowheads="1"/>
          </p:cNvPicPr>
          <p:nvPr/>
        </p:nvPicPr>
        <p:blipFill>
          <a:blip r:embed="rId7" cstate="print"/>
          <a:srcRect/>
          <a:stretch>
            <a:fillRect/>
          </a:stretch>
        </p:blipFill>
        <p:spPr bwMode="auto">
          <a:xfrm>
            <a:off x="214313" y="3000375"/>
            <a:ext cx="1857375" cy="1966913"/>
          </a:xfrm>
          <a:prstGeom prst="rect">
            <a:avLst/>
          </a:prstGeom>
          <a:noFill/>
          <a:ln w="9525">
            <a:noFill/>
            <a:miter lim="800000"/>
            <a:headEnd/>
            <a:tailEnd/>
          </a:ln>
        </p:spPr>
      </p:pic>
      <p:pic>
        <p:nvPicPr>
          <p:cNvPr id="12298" name="Picture 8" descr="http://www.lenagold.ru/fon/clipart/m/mork/mork18.jpg"/>
          <p:cNvPicPr>
            <a:picLocks noChangeAspect="1" noChangeArrowheads="1"/>
          </p:cNvPicPr>
          <p:nvPr/>
        </p:nvPicPr>
        <p:blipFill>
          <a:blip r:embed="rId8" cstate="print"/>
          <a:srcRect/>
          <a:stretch>
            <a:fillRect/>
          </a:stretch>
        </p:blipFill>
        <p:spPr bwMode="auto">
          <a:xfrm>
            <a:off x="2000250" y="3000375"/>
            <a:ext cx="2527300" cy="1643063"/>
          </a:xfrm>
          <a:prstGeom prst="rect">
            <a:avLst/>
          </a:prstGeom>
          <a:noFill/>
          <a:ln w="9525">
            <a:noFill/>
            <a:miter lim="800000"/>
            <a:headEnd/>
            <a:tailEnd/>
          </a:ln>
        </p:spPr>
      </p:pic>
      <p:pic>
        <p:nvPicPr>
          <p:cNvPr id="12299" name="Picture 10" descr="http://www.lenagold.ru/fon/clipart/s/svekl/svekla10.jpg"/>
          <p:cNvPicPr>
            <a:picLocks noChangeAspect="1" noChangeArrowheads="1"/>
          </p:cNvPicPr>
          <p:nvPr/>
        </p:nvPicPr>
        <p:blipFill>
          <a:blip r:embed="rId9" cstate="print"/>
          <a:srcRect/>
          <a:stretch>
            <a:fillRect/>
          </a:stretch>
        </p:blipFill>
        <p:spPr bwMode="auto">
          <a:xfrm>
            <a:off x="7072313" y="2928938"/>
            <a:ext cx="1822450" cy="1928812"/>
          </a:xfrm>
          <a:prstGeom prst="rect">
            <a:avLst/>
          </a:prstGeom>
          <a:noFill/>
          <a:ln w="9525">
            <a:noFill/>
            <a:miter lim="800000"/>
            <a:headEnd/>
            <a:tailEnd/>
          </a:ln>
        </p:spPr>
      </p:pic>
      <p:pic>
        <p:nvPicPr>
          <p:cNvPr id="12300" name="Picture 12" descr="http://www.lenagold.ru/fon/clipart/b/bana/banan49.jpg"/>
          <p:cNvPicPr>
            <a:picLocks noChangeAspect="1" noChangeArrowheads="1"/>
          </p:cNvPicPr>
          <p:nvPr/>
        </p:nvPicPr>
        <p:blipFill>
          <a:blip r:embed="rId10" cstate="print"/>
          <a:srcRect/>
          <a:stretch>
            <a:fillRect/>
          </a:stretch>
        </p:blipFill>
        <p:spPr bwMode="auto">
          <a:xfrm>
            <a:off x="4643438" y="2928938"/>
            <a:ext cx="2214562" cy="1993900"/>
          </a:xfrm>
          <a:prstGeom prst="rect">
            <a:avLst/>
          </a:prstGeom>
          <a:noFill/>
          <a:ln w="9525">
            <a:noFill/>
            <a:miter lim="800000"/>
            <a:headEnd/>
            <a:tailEnd/>
          </a:ln>
        </p:spPr>
      </p:pic>
      <p:pic>
        <p:nvPicPr>
          <p:cNvPr id="12301" name="Picture 14" descr="http://www.lenagold.ru/fon/clipart/l/luk/onion19.jpg"/>
          <p:cNvPicPr>
            <a:picLocks noChangeAspect="1" noChangeArrowheads="1"/>
          </p:cNvPicPr>
          <p:nvPr/>
        </p:nvPicPr>
        <p:blipFill>
          <a:blip r:embed="rId11" cstate="print"/>
          <a:srcRect/>
          <a:stretch>
            <a:fillRect/>
          </a:stretch>
        </p:blipFill>
        <p:spPr bwMode="auto">
          <a:xfrm>
            <a:off x="0" y="5214938"/>
            <a:ext cx="2286000" cy="1428750"/>
          </a:xfrm>
          <a:prstGeom prst="rect">
            <a:avLst/>
          </a:prstGeom>
          <a:noFill/>
          <a:ln w="9525">
            <a:noFill/>
            <a:miter lim="800000"/>
            <a:headEnd/>
            <a:tailEnd/>
          </a:ln>
        </p:spPr>
      </p:pic>
      <p:pic>
        <p:nvPicPr>
          <p:cNvPr id="12302" name="Picture 16" descr="http://www.lenagold.ru/fon/clipart/p/pion/pion12.jpg"/>
          <p:cNvPicPr>
            <a:picLocks noChangeAspect="1" noChangeArrowheads="1"/>
          </p:cNvPicPr>
          <p:nvPr/>
        </p:nvPicPr>
        <p:blipFill>
          <a:blip r:embed="rId12" cstate="print"/>
          <a:srcRect/>
          <a:stretch>
            <a:fillRect/>
          </a:stretch>
        </p:blipFill>
        <p:spPr bwMode="auto">
          <a:xfrm>
            <a:off x="7072313" y="5143500"/>
            <a:ext cx="2071687" cy="1714500"/>
          </a:xfrm>
          <a:prstGeom prst="rect">
            <a:avLst/>
          </a:prstGeom>
          <a:noFill/>
          <a:ln w="9525">
            <a:noFill/>
            <a:miter lim="800000"/>
            <a:headEnd/>
            <a:tailEnd/>
          </a:ln>
        </p:spPr>
      </p:pic>
      <p:pic>
        <p:nvPicPr>
          <p:cNvPr id="12303" name="Picture 18" descr="http://www.lenagold.ru/fon/clipart/k/korn/kornepl12.jpg"/>
          <p:cNvPicPr>
            <a:picLocks noChangeAspect="1" noChangeArrowheads="1"/>
          </p:cNvPicPr>
          <p:nvPr/>
        </p:nvPicPr>
        <p:blipFill>
          <a:blip r:embed="rId13" cstate="print"/>
          <a:srcRect/>
          <a:stretch>
            <a:fillRect/>
          </a:stretch>
        </p:blipFill>
        <p:spPr bwMode="auto">
          <a:xfrm>
            <a:off x="2286000" y="5143500"/>
            <a:ext cx="1928813" cy="1714500"/>
          </a:xfrm>
          <a:prstGeom prst="rect">
            <a:avLst/>
          </a:prstGeom>
          <a:noFill/>
          <a:ln w="9525">
            <a:noFill/>
            <a:miter lim="800000"/>
            <a:headEnd/>
            <a:tailEnd/>
          </a:ln>
        </p:spPr>
      </p:pic>
      <p:pic>
        <p:nvPicPr>
          <p:cNvPr id="12304" name="Picture 20" descr="http://www.lenagold.ru/fon/clipart/k/korn/kornepl23.jpg"/>
          <p:cNvPicPr>
            <a:picLocks noChangeAspect="1" noChangeArrowheads="1"/>
          </p:cNvPicPr>
          <p:nvPr/>
        </p:nvPicPr>
        <p:blipFill>
          <a:blip r:embed="rId14" cstate="print"/>
          <a:srcRect/>
          <a:stretch>
            <a:fillRect/>
          </a:stretch>
        </p:blipFill>
        <p:spPr bwMode="auto">
          <a:xfrm>
            <a:off x="4357688" y="5072063"/>
            <a:ext cx="2747962" cy="1785937"/>
          </a:xfrm>
          <a:prstGeom prst="rect">
            <a:avLst/>
          </a:prstGeom>
          <a:noFill/>
          <a:ln w="9525">
            <a:noFill/>
            <a:miter lim="800000"/>
            <a:headEnd/>
            <a:tailEnd/>
          </a:ln>
        </p:spPr>
      </p:pic>
      <p:pic>
        <p:nvPicPr>
          <p:cNvPr id="12305" name="Picture 22" descr="http://www.lenagold.ru/fon/clipart/p/per/perets80.jpg"/>
          <p:cNvPicPr>
            <a:picLocks noChangeAspect="1" noChangeArrowheads="1"/>
          </p:cNvPicPr>
          <p:nvPr/>
        </p:nvPicPr>
        <p:blipFill>
          <a:blip r:embed="rId15" cstate="print"/>
          <a:srcRect/>
          <a:stretch>
            <a:fillRect/>
          </a:stretch>
        </p:blipFill>
        <p:spPr bwMode="auto">
          <a:xfrm>
            <a:off x="3929063" y="928688"/>
            <a:ext cx="2747962" cy="1785937"/>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par>
                          <p:cTn id="10" fill="hold">
                            <p:stCondLst>
                              <p:cond delay="1000"/>
                            </p:stCondLst>
                            <p:childTnLst>
                              <p:par>
                                <p:cTn id="11" presetID="4"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ox(in)">
                                      <p:cBhvr>
                                        <p:cTn id="13" dur="500"/>
                                        <p:tgtEl>
                                          <p:spTgt spid="16"/>
                                        </p:tgtEl>
                                      </p:cBhvr>
                                    </p:animEffect>
                                  </p:childTnLst>
                                </p:cTn>
                              </p:par>
                            </p:childTnLst>
                          </p:cTn>
                        </p:par>
                        <p:par>
                          <p:cTn id="14" fill="hold">
                            <p:stCondLst>
                              <p:cond delay="1500"/>
                            </p:stCondLst>
                            <p:childTnLst>
                              <p:par>
                                <p:cTn id="15" presetID="1" presetClass="entr" presetSubtype="0" fill="hold" nodeType="afterEffect">
                                  <p:stCondLst>
                                    <p:cond delay="0"/>
                                  </p:stCondLst>
                                  <p:childTnLst>
                                    <p:set>
                                      <p:cBhvr>
                                        <p:cTn id="16" dur="1" fill="hold">
                                          <p:stCondLst>
                                            <p:cond delay="499"/>
                                          </p:stCondLst>
                                        </p:cTn>
                                        <p:tgtEl>
                                          <p:spTgt spid="71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115888"/>
            <a:ext cx="8289955" cy="649287"/>
          </a:xfrm>
        </p:spPr>
        <p:txBody>
          <a:bodyPr rtlCol="0">
            <a:noAutofit/>
          </a:bodyPr>
          <a:lstStyle/>
          <a:p>
            <a:pPr eaLnBrk="1" fontAlgn="auto" hangingPunct="1">
              <a:spcAft>
                <a:spcPts val="0"/>
              </a:spcAft>
              <a:defRPr/>
            </a:pPr>
            <a:r>
              <a:rPr lang="ru-RU" sz="54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«Определи по контуру» </a:t>
            </a:r>
            <a:endPar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3315" name="Picture 6" descr="Коллекция силуэтов овощи — стоковый вектор #6329409"/>
          <p:cNvPicPr>
            <a:picLocks noChangeAspect="1" noChangeArrowheads="1"/>
          </p:cNvPicPr>
          <p:nvPr/>
        </p:nvPicPr>
        <p:blipFill>
          <a:blip r:embed="rId2" cstate="print"/>
          <a:srcRect/>
          <a:stretch>
            <a:fillRect/>
          </a:stretch>
        </p:blipFill>
        <p:spPr bwMode="auto">
          <a:xfrm>
            <a:off x="1285875" y="1073150"/>
            <a:ext cx="6643688" cy="5784850"/>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38" y="188912"/>
            <a:ext cx="8001000" cy="1382699"/>
          </a:xfrm>
        </p:spPr>
        <p:txBody>
          <a:bodyPr rtlCol="0">
            <a:noAutofit/>
          </a:bodyPr>
          <a:lstStyle/>
          <a:p>
            <a:pPr algn="ctr" eaLnBrk="1" fontAlgn="auto" hangingPunct="1">
              <a:spcAft>
                <a:spcPts val="0"/>
              </a:spcAft>
              <a:defRPr/>
            </a:pPr>
            <a:r>
              <a:rPr lang="ru-RU" sz="48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«Какие овощи спрятал художник?»</a:t>
            </a:r>
            <a:endParaRPr lang="ru-RU" sz="48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4339" name="Picture 5" descr="https://encrypted-tbn3.gstatic.com/images?q=tbn:ANd9GcS3-x2zSlt-q9xWVC1LBKI8halWLIPG4yW41RE8Yxe5EpWBfRhQ9hC6YBc"/>
          <p:cNvPicPr>
            <a:picLocks noChangeAspect="1" noChangeArrowheads="1"/>
          </p:cNvPicPr>
          <p:nvPr/>
        </p:nvPicPr>
        <p:blipFill>
          <a:blip r:embed="rId2" cstate="print"/>
          <a:srcRect/>
          <a:stretch>
            <a:fillRect/>
          </a:stretch>
        </p:blipFill>
        <p:spPr bwMode="auto">
          <a:xfrm>
            <a:off x="2286000" y="1500188"/>
            <a:ext cx="4643438" cy="5089525"/>
          </a:xfrm>
          <a:prstGeom prst="rect">
            <a:avLst/>
          </a:prstGeom>
          <a:noFill/>
          <a:ln w="9525">
            <a:noFill/>
            <a:miter lim="800000"/>
            <a:headEnd/>
            <a:tailEnd/>
          </a:ln>
        </p:spPr>
      </p:pic>
    </p:spTree>
  </p:cSld>
  <p:clrMapOvr>
    <a:masterClrMapping/>
  </p:clrMapOvr>
  <p:transition spd="slow">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3550" y="115888"/>
            <a:ext cx="8229600" cy="649287"/>
          </a:xfrm>
        </p:spPr>
        <p:txBody>
          <a:bodyPr rtlCol="0">
            <a:noAutofit/>
          </a:bodyPr>
          <a:lstStyle/>
          <a:p>
            <a:pPr algn="ctr" eaLnBrk="1" fontAlgn="auto" hangingPunct="1">
              <a:spcAft>
                <a:spcPts val="0"/>
              </a:spcAft>
              <a:defRPr/>
            </a:pPr>
            <a:r>
              <a:rPr lang="ru-RU" sz="4800" b="1" dirty="0" smtClean="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«Назови одним словом»</a:t>
            </a:r>
            <a:endParaRPr lang="ru-RU" sz="48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15363" name="Picture 6" descr="овощи на нашем столе"/>
          <p:cNvPicPr>
            <a:picLocks noChangeAspect="1" noChangeArrowheads="1"/>
          </p:cNvPicPr>
          <p:nvPr/>
        </p:nvPicPr>
        <p:blipFill>
          <a:blip r:embed="rId2" cstate="print"/>
          <a:srcRect/>
          <a:stretch>
            <a:fillRect/>
          </a:stretch>
        </p:blipFill>
        <p:spPr bwMode="auto">
          <a:xfrm>
            <a:off x="785813" y="928688"/>
            <a:ext cx="7572375" cy="5680075"/>
          </a:xfrm>
          <a:prstGeom prst="rect">
            <a:avLst/>
          </a:prstGeom>
          <a:ln>
            <a:noFill/>
          </a:ln>
          <a:effectLst>
            <a:softEdge rad="112500"/>
          </a:effectLst>
        </p:spPr>
      </p:pic>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65frspb.caduk.ru/images/ovoshai"/>
          <p:cNvPicPr>
            <a:picLocks noChangeAspect="1" noChangeArrowheads="1"/>
          </p:cNvPicPr>
          <p:nvPr/>
        </p:nvPicPr>
        <p:blipFill>
          <a:blip r:embed="rId2" cstate="print"/>
          <a:srcRect/>
          <a:stretch>
            <a:fillRect/>
          </a:stretch>
        </p:blipFill>
        <p:spPr bwMode="auto">
          <a:xfrm>
            <a:off x="0" y="928688"/>
            <a:ext cx="8286750" cy="5318125"/>
          </a:xfrm>
          <a:prstGeom prst="rect">
            <a:avLst/>
          </a:prstGeom>
          <a:noFill/>
          <a:ln w="9525">
            <a:noFill/>
            <a:miter lim="800000"/>
            <a:headEnd/>
            <a:tailEnd/>
          </a:ln>
        </p:spPr>
      </p:pic>
      <p:sp>
        <p:nvSpPr>
          <p:cNvPr id="5" name="Прямоугольник 4"/>
          <p:cNvSpPr/>
          <p:nvPr/>
        </p:nvSpPr>
        <p:spPr>
          <a:xfrm>
            <a:off x="1357313" y="0"/>
            <a:ext cx="5013325" cy="923925"/>
          </a:xfrm>
          <a:prstGeom prst="rect">
            <a:avLst/>
          </a:prstGeom>
        </p:spPr>
        <p:txBody>
          <a:bodyPr wrap="none">
            <a:spAutoFit/>
          </a:bodyPr>
          <a:lstStyle/>
          <a:p>
            <a:pPr>
              <a:defRPr/>
            </a:pPr>
            <a:r>
              <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Схема рассказа</a:t>
            </a:r>
            <a:endParaRPr lang="ru-RU" dirty="0">
              <a:solidFill>
                <a:schemeClr val="accent6">
                  <a:lumMod val="50000"/>
                </a:schemeClr>
              </a:solidFill>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0" y="0"/>
            <a:ext cx="8886825" cy="923925"/>
          </a:xfrm>
          <a:prstGeom prst="rect">
            <a:avLst/>
          </a:prstGeom>
        </p:spPr>
        <p:txBody>
          <a:bodyPr wrap="none">
            <a:spAutoFit/>
          </a:bodyPr>
          <a:lstStyle/>
          <a:p>
            <a:pPr>
              <a:defRPr/>
            </a:pPr>
            <a:r>
              <a:rPr lang="ru-RU" sz="5400" b="1" dirty="0">
                <a:solidFill>
                  <a:schemeClr val="accent6">
                    <a:lumMod val="50000"/>
                  </a:schemeClr>
                </a:solidFill>
                <a:effectLst>
                  <a:outerShdw blurRad="38100" dist="38100" dir="2700000" algn="tl">
                    <a:srgbClr val="000000">
                      <a:alpha val="43137"/>
                    </a:srgbClr>
                  </a:outerShdw>
                </a:effectLst>
                <a:latin typeface="Times New Roman" pitchFamily="18" charset="0"/>
                <a:cs typeface="Times New Roman" pitchFamily="18" charset="0"/>
              </a:rPr>
              <a:t>«Вопросы к схеме рассказа:</a:t>
            </a:r>
            <a:endParaRPr lang="ru-RU" dirty="0">
              <a:solidFill>
                <a:schemeClr val="accent6">
                  <a:lumMod val="50000"/>
                </a:schemeClr>
              </a:solidFill>
              <a:cs typeface="Arial" charset="0"/>
            </a:endParaRPr>
          </a:p>
        </p:txBody>
      </p:sp>
      <p:sp>
        <p:nvSpPr>
          <p:cNvPr id="17411" name="Прямоугольник 5"/>
          <p:cNvSpPr>
            <a:spLocks noChangeArrowheads="1"/>
          </p:cNvSpPr>
          <p:nvPr/>
        </p:nvSpPr>
        <p:spPr bwMode="auto">
          <a:xfrm>
            <a:off x="571500" y="1357313"/>
            <a:ext cx="7643813" cy="3108325"/>
          </a:xfrm>
          <a:prstGeom prst="rect">
            <a:avLst/>
          </a:prstGeom>
          <a:noFill/>
          <a:ln w="9525">
            <a:noFill/>
            <a:miter lim="800000"/>
            <a:headEnd/>
            <a:tailEnd/>
          </a:ln>
        </p:spPr>
        <p:txBody>
          <a:bodyPr>
            <a:spAutoFit/>
          </a:bodyPr>
          <a:lstStyle/>
          <a:p>
            <a:pPr eaLnBrk="0" hangingPunct="0"/>
            <a:r>
              <a:rPr lang="ru-RU" sz="2800">
                <a:solidFill>
                  <a:srgbClr val="000000"/>
                </a:solidFill>
                <a:latin typeface="Times New Roman" pitchFamily="18" charset="0"/>
              </a:rPr>
              <a:t>1.</a:t>
            </a:r>
            <a:r>
              <a:rPr lang="ru-RU" sz="2800">
                <a:solidFill>
                  <a:srgbClr val="000000"/>
                </a:solidFill>
              </a:rPr>
              <a:t>      </a:t>
            </a:r>
            <a:r>
              <a:rPr lang="ru-RU" sz="2800">
                <a:solidFill>
                  <a:srgbClr val="000000"/>
                </a:solidFill>
                <a:latin typeface="Times New Roman" pitchFamily="18" charset="0"/>
              </a:rPr>
              <a:t>Что это?</a:t>
            </a:r>
            <a:endParaRPr lang="ru-RU" sz="2800">
              <a:solidFill>
                <a:srgbClr val="000000"/>
              </a:solidFill>
            </a:endParaRPr>
          </a:p>
          <a:p>
            <a:pPr eaLnBrk="0" hangingPunct="0"/>
            <a:r>
              <a:rPr lang="ru-RU" sz="2800">
                <a:solidFill>
                  <a:srgbClr val="000000"/>
                </a:solidFill>
                <a:latin typeface="Times New Roman" pitchFamily="18" charset="0"/>
              </a:rPr>
              <a:t>2.</a:t>
            </a:r>
            <a:r>
              <a:rPr lang="ru-RU" sz="2800">
                <a:solidFill>
                  <a:srgbClr val="000000"/>
                </a:solidFill>
              </a:rPr>
              <a:t>      </a:t>
            </a:r>
            <a:r>
              <a:rPr lang="ru-RU" sz="2800">
                <a:solidFill>
                  <a:srgbClr val="000000"/>
                </a:solidFill>
                <a:latin typeface="Times New Roman" pitchFamily="18" charset="0"/>
              </a:rPr>
              <a:t>Где растут овощи? /в огороде на грядках /</a:t>
            </a:r>
            <a:endParaRPr lang="ru-RU" sz="2800">
              <a:solidFill>
                <a:srgbClr val="000000"/>
              </a:solidFill>
            </a:endParaRPr>
          </a:p>
          <a:p>
            <a:pPr eaLnBrk="0" hangingPunct="0"/>
            <a:r>
              <a:rPr lang="ru-RU" sz="2800">
                <a:solidFill>
                  <a:srgbClr val="000000"/>
                </a:solidFill>
                <a:latin typeface="Times New Roman" pitchFamily="18" charset="0"/>
              </a:rPr>
              <a:t>3.</a:t>
            </a:r>
            <a:r>
              <a:rPr lang="ru-RU" sz="2800">
                <a:solidFill>
                  <a:srgbClr val="000000"/>
                </a:solidFill>
              </a:rPr>
              <a:t>      </a:t>
            </a:r>
            <a:r>
              <a:rPr lang="ru-RU" sz="2800">
                <a:solidFill>
                  <a:srgbClr val="000000"/>
                </a:solidFill>
                <a:latin typeface="Times New Roman" pitchFamily="18" charset="0"/>
              </a:rPr>
              <a:t>Какой цвет?</a:t>
            </a:r>
            <a:endParaRPr lang="ru-RU" sz="2800">
              <a:solidFill>
                <a:srgbClr val="000000"/>
              </a:solidFill>
            </a:endParaRPr>
          </a:p>
          <a:p>
            <a:pPr eaLnBrk="0" hangingPunct="0"/>
            <a:r>
              <a:rPr lang="ru-RU" sz="2800">
                <a:solidFill>
                  <a:srgbClr val="000000"/>
                </a:solidFill>
                <a:latin typeface="Times New Roman" pitchFamily="18" charset="0"/>
              </a:rPr>
              <a:t>4.</a:t>
            </a:r>
            <a:r>
              <a:rPr lang="ru-RU" sz="2800">
                <a:solidFill>
                  <a:srgbClr val="000000"/>
                </a:solidFill>
              </a:rPr>
              <a:t>      </a:t>
            </a:r>
            <a:r>
              <a:rPr lang="ru-RU" sz="2800">
                <a:solidFill>
                  <a:srgbClr val="000000"/>
                </a:solidFill>
                <a:latin typeface="Times New Roman" pitchFamily="18" charset="0"/>
              </a:rPr>
              <a:t>Какая форма?</a:t>
            </a:r>
            <a:endParaRPr lang="ru-RU" sz="2800">
              <a:solidFill>
                <a:srgbClr val="000000"/>
              </a:solidFill>
            </a:endParaRPr>
          </a:p>
          <a:p>
            <a:pPr eaLnBrk="0" hangingPunct="0"/>
            <a:r>
              <a:rPr lang="ru-RU" sz="2800">
                <a:solidFill>
                  <a:srgbClr val="000000"/>
                </a:solidFill>
                <a:latin typeface="Times New Roman" pitchFamily="18" charset="0"/>
              </a:rPr>
              <a:t>5.</a:t>
            </a:r>
            <a:r>
              <a:rPr lang="ru-RU" sz="2800">
                <a:solidFill>
                  <a:srgbClr val="000000"/>
                </a:solidFill>
              </a:rPr>
              <a:t>      </a:t>
            </a:r>
            <a:r>
              <a:rPr lang="ru-RU" sz="2800">
                <a:solidFill>
                  <a:srgbClr val="000000"/>
                </a:solidFill>
                <a:latin typeface="Times New Roman" pitchFamily="18" charset="0"/>
              </a:rPr>
              <a:t>Какой вкус?</a:t>
            </a:r>
            <a:endParaRPr lang="ru-RU" sz="2800">
              <a:solidFill>
                <a:srgbClr val="000000"/>
              </a:solidFill>
            </a:endParaRPr>
          </a:p>
          <a:p>
            <a:pPr eaLnBrk="0" hangingPunct="0"/>
            <a:r>
              <a:rPr lang="ru-RU" sz="2800">
                <a:solidFill>
                  <a:srgbClr val="000000"/>
                </a:solidFill>
                <a:latin typeface="Times New Roman" pitchFamily="18" charset="0"/>
              </a:rPr>
              <a:t>6.</a:t>
            </a:r>
            <a:r>
              <a:rPr lang="ru-RU" sz="2800">
                <a:solidFill>
                  <a:srgbClr val="000000"/>
                </a:solidFill>
              </a:rPr>
              <a:t>      </a:t>
            </a:r>
            <a:r>
              <a:rPr lang="ru-RU" sz="2800">
                <a:solidFill>
                  <a:srgbClr val="000000"/>
                </a:solidFill>
                <a:latin typeface="Times New Roman" pitchFamily="18" charset="0"/>
              </a:rPr>
              <a:t>Что можно приготовить из овощей?</a:t>
            </a:r>
            <a:endParaRPr lang="ru-RU" sz="2800">
              <a:solidFill>
                <a:srgbClr val="000000"/>
              </a:solidFill>
            </a:endParaRPr>
          </a:p>
          <a:p>
            <a:pPr eaLnBrk="0" hangingPunct="0"/>
            <a:r>
              <a:rPr lang="ru-RU" sz="2800">
                <a:solidFill>
                  <a:srgbClr val="000000"/>
                </a:solidFill>
                <a:latin typeface="Times New Roman" pitchFamily="18" charset="0"/>
              </a:rPr>
              <a:t>7.</a:t>
            </a:r>
            <a:r>
              <a:rPr lang="ru-RU" sz="2800">
                <a:solidFill>
                  <a:srgbClr val="000000"/>
                </a:solidFill>
              </a:rPr>
              <a:t>      </a:t>
            </a:r>
            <a:r>
              <a:rPr lang="ru-RU" sz="2800">
                <a:solidFill>
                  <a:srgbClr val="000000"/>
                </a:solidFill>
                <a:latin typeface="Times New Roman" pitchFamily="18" charset="0"/>
              </a:rPr>
              <a:t>Любишь ты овощи есть или нет? Почему?</a:t>
            </a:r>
            <a:endParaRPr lang="ru-RU" sz="2800">
              <a:solidFill>
                <a:srgbClr val="00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3154362"/>
          </a:xfrm>
        </p:spPr>
        <p:txBody>
          <a:bodyPr>
            <a:noAutofit/>
          </a:bodyPr>
          <a:lstStyle/>
          <a:p>
            <a:endParaRPr lang="ru-RU" sz="5400" dirty="0"/>
          </a:p>
        </p:txBody>
      </p:sp>
      <p:sp>
        <p:nvSpPr>
          <p:cNvPr id="3" name="Содержимое 2"/>
          <p:cNvSpPr>
            <a:spLocks noGrp="1"/>
          </p:cNvSpPr>
          <p:nvPr>
            <p:ph sz="quarter" idx="1"/>
          </p:nvPr>
        </p:nvSpPr>
        <p:spPr>
          <a:xfrm>
            <a:off x="357158" y="1571612"/>
            <a:ext cx="7467600" cy="4873752"/>
          </a:xfrm>
        </p:spPr>
        <p:txBody>
          <a:bodyPr/>
          <a:lstStyle/>
          <a:p>
            <a:endParaRPr lang="ru-RU" dirty="0"/>
          </a:p>
        </p:txBody>
      </p:sp>
      <p:sp>
        <p:nvSpPr>
          <p:cNvPr id="4" name="Прямоугольник 3"/>
          <p:cNvSpPr/>
          <p:nvPr/>
        </p:nvSpPr>
        <p:spPr>
          <a:xfrm>
            <a:off x="214282" y="1643050"/>
            <a:ext cx="8703024" cy="2308324"/>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ru-RU" sz="4800" b="1" dirty="0" smtClean="0">
                <a:ln/>
                <a:solidFill>
                  <a:schemeClr val="accent6">
                    <a:lumMod val="50000"/>
                  </a:schemeClr>
                </a:solidFill>
              </a:rPr>
              <a:t>Д</a:t>
            </a:r>
            <a:r>
              <a:rPr lang="ru-RU" sz="4800" b="1" cap="none" spc="0" dirty="0" smtClean="0">
                <a:ln/>
                <a:solidFill>
                  <a:schemeClr val="accent6">
                    <a:lumMod val="50000"/>
                  </a:schemeClr>
                </a:solidFill>
                <a:effectLst/>
              </a:rPr>
              <a:t>идактический материал</a:t>
            </a:r>
          </a:p>
          <a:p>
            <a:pPr algn="ctr"/>
            <a:r>
              <a:rPr lang="ru-RU" sz="4800" b="1" cap="none" spc="0" dirty="0" smtClean="0">
                <a:ln/>
                <a:solidFill>
                  <a:schemeClr val="accent6">
                    <a:lumMod val="50000"/>
                  </a:schemeClr>
                </a:solidFill>
                <a:effectLst/>
              </a:rPr>
              <a:t> по лексической теме:</a:t>
            </a:r>
          </a:p>
          <a:p>
            <a:pPr algn="ctr"/>
            <a:r>
              <a:rPr lang="ru-RU" sz="4800" b="1" cap="none" spc="0" dirty="0" smtClean="0">
                <a:ln/>
                <a:solidFill>
                  <a:schemeClr val="accent6">
                    <a:lumMod val="50000"/>
                  </a:schemeClr>
                </a:solidFill>
                <a:effectLst/>
              </a:rPr>
              <a:t> ОВОЩИ</a:t>
            </a:r>
            <a:endParaRPr lang="ru-RU" sz="4800" b="1" cap="none" spc="0" dirty="0">
              <a:ln/>
              <a:solidFill>
                <a:schemeClr val="accent6">
                  <a:lumMod val="50000"/>
                </a:schemeClr>
              </a:solidFill>
              <a:effectLst/>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solidFill>
                  <a:schemeClr val="accent6">
                    <a:lumMod val="50000"/>
                  </a:schemeClr>
                </a:solidFill>
              </a:rPr>
              <a:t>Развитие фонематических процессов</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lstStyle/>
          <a:p>
            <a:r>
              <a:rPr lang="ru-RU" dirty="0" smtClean="0"/>
              <a:t>Ор- ор- ор </a:t>
            </a:r>
          </a:p>
          <a:p>
            <a:r>
              <a:rPr lang="ru-RU" dirty="0" smtClean="0"/>
              <a:t>Ор-ор- ор</a:t>
            </a:r>
          </a:p>
          <a:p>
            <a:r>
              <a:rPr lang="ru-RU" dirty="0" smtClean="0"/>
              <a:t>Я веселый помидор…</a:t>
            </a:r>
          </a:p>
          <a:p>
            <a:endParaRPr lang="ru-RU" dirty="0" smtClean="0"/>
          </a:p>
          <a:p>
            <a:r>
              <a:rPr lang="ru-RU" dirty="0" smtClean="0"/>
              <a:t>Лук зеленый так, хорош, </a:t>
            </a:r>
          </a:p>
          <a:p>
            <a:r>
              <a:rPr lang="ru-RU" dirty="0" smtClean="0"/>
              <a:t>Лучше лука, что найдешь?</a:t>
            </a:r>
          </a:p>
        </p:txBody>
      </p:sp>
      <p:pic>
        <p:nvPicPr>
          <p:cNvPr id="6" name="Рисунок 5" descr="http://jhealth.ru/wp-content/uploads/2012/05/pomidor.png"/>
          <p:cNvPicPr/>
          <p:nvPr/>
        </p:nvPicPr>
        <p:blipFill rotWithShape="1">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6399" t="4001" r="8801" b="15200"/>
          <a:stretch/>
        </p:blipFill>
        <p:spPr bwMode="auto">
          <a:xfrm>
            <a:off x="5715008" y="1500174"/>
            <a:ext cx="1714500" cy="1637665"/>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7" name="Содержимое 3" descr="http://krasnoyarsk.real-com.net/goodspic/6/68/442686/thumbs_700/g_image_4f3380451643c.jpg"/>
          <p:cNvPicPr>
            <a:picLocks/>
          </p:cNvPicPr>
          <p:nvPr/>
        </p:nvPicPr>
        <p:blipFill rotWithShape="1">
          <a:blip r:embed="rId3"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3738" t="3571" r="4050" b="6000"/>
          <a:stretch/>
        </p:blipFill>
        <p:spPr bwMode="auto">
          <a:xfrm>
            <a:off x="6215074" y="3643314"/>
            <a:ext cx="1429585" cy="1525975"/>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r>
              <a:rPr lang="ru-RU" dirty="0" err="1" smtClean="0"/>
              <a:t>Ец</a:t>
            </a:r>
            <a:r>
              <a:rPr lang="ru-RU" dirty="0" smtClean="0"/>
              <a:t>… </a:t>
            </a:r>
            <a:r>
              <a:rPr lang="ru-RU" dirty="0" err="1" smtClean="0"/>
              <a:t>ец</a:t>
            </a:r>
            <a:r>
              <a:rPr lang="ru-RU" dirty="0" smtClean="0"/>
              <a:t>… </a:t>
            </a:r>
            <a:r>
              <a:rPr lang="ru-RU" dirty="0" err="1" smtClean="0"/>
              <a:t>ец</a:t>
            </a:r>
            <a:r>
              <a:rPr lang="ru-RU" dirty="0" smtClean="0"/>
              <a:t>… огурец</a:t>
            </a:r>
          </a:p>
          <a:p>
            <a:r>
              <a:rPr lang="ru-RU" dirty="0" smtClean="0"/>
              <a:t>Он зеленый молодец!</a:t>
            </a:r>
          </a:p>
          <a:p>
            <a:endParaRPr lang="ru-RU" dirty="0" smtClean="0"/>
          </a:p>
          <a:p>
            <a:r>
              <a:rPr lang="ru-RU" dirty="0" err="1" smtClean="0"/>
              <a:t>Ка</a:t>
            </a:r>
            <a:r>
              <a:rPr lang="ru-RU" dirty="0" smtClean="0"/>
              <a:t>… </a:t>
            </a:r>
            <a:r>
              <a:rPr lang="ru-RU" dirty="0" err="1" smtClean="0"/>
              <a:t>ка</a:t>
            </a:r>
            <a:r>
              <a:rPr lang="ru-RU" dirty="0" smtClean="0"/>
              <a:t>… </a:t>
            </a:r>
            <a:r>
              <a:rPr lang="ru-RU" dirty="0" err="1" smtClean="0"/>
              <a:t>ка</a:t>
            </a:r>
            <a:r>
              <a:rPr lang="ru-RU" dirty="0" smtClean="0"/>
              <a:t>…</a:t>
            </a:r>
          </a:p>
          <a:p>
            <a:r>
              <a:rPr lang="ru-RU" dirty="0" err="1" smtClean="0"/>
              <a:t>Пу</a:t>
            </a:r>
            <a:r>
              <a:rPr lang="ru-RU" dirty="0" smtClean="0"/>
              <a:t>… </a:t>
            </a:r>
            <a:r>
              <a:rPr lang="ru-RU" dirty="0" err="1" smtClean="0"/>
              <a:t>пу</a:t>
            </a:r>
            <a:r>
              <a:rPr lang="ru-RU" dirty="0" smtClean="0"/>
              <a:t>… </a:t>
            </a:r>
            <a:r>
              <a:rPr lang="ru-RU" dirty="0" err="1" smtClean="0"/>
              <a:t>пу</a:t>
            </a:r>
            <a:r>
              <a:rPr lang="ru-RU" dirty="0" smtClean="0"/>
              <a:t>…</a:t>
            </a:r>
          </a:p>
          <a:p>
            <a:r>
              <a:rPr lang="ru-RU" dirty="0" smtClean="0"/>
              <a:t>Я капусту посажу!</a:t>
            </a:r>
            <a:endParaRPr lang="ru-RU" dirty="0"/>
          </a:p>
        </p:txBody>
      </p:sp>
      <p:pic>
        <p:nvPicPr>
          <p:cNvPr id="4" name="Рисунок 3" descr="http://deto4ka.com/uploads/posts/2011-03/1299175174_1.jpg"/>
          <p:cNvPicPr/>
          <p:nvPr/>
        </p:nvPicPr>
        <p:blipFill rotWithShape="1">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10200" t="8421" r="12800" b="10736"/>
          <a:stretch/>
        </p:blipFill>
        <p:spPr bwMode="auto">
          <a:xfrm>
            <a:off x="5643570" y="3643314"/>
            <a:ext cx="1577340" cy="1572260"/>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5" name="Рисунок 4" descr="http://newbabies.ru/published/publicdata/INGVERD003/attachments/SC/products_pictures/image_52_enl.jpg"/>
          <p:cNvPicPr/>
          <p:nvPr/>
        </p:nvPicPr>
        <p:blipFill rotWithShape="1">
          <a:blip r:embed="rId3" cstate="print">
            <a:clrChange>
              <a:clrFrom>
                <a:srgbClr val="FFFFFF"/>
              </a:clrFrom>
              <a:clrTo>
                <a:srgbClr val="FFFFFF">
                  <a:alpha val="0"/>
                </a:srgbClr>
              </a:clrTo>
            </a:clrChange>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4592" t="26148" r="3827" b="38903"/>
          <a:stretch/>
        </p:blipFill>
        <p:spPr bwMode="auto">
          <a:xfrm rot="19552882">
            <a:off x="6333617" y="1775875"/>
            <a:ext cx="2266950" cy="863600"/>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a:bodyPr>
          <a:lstStyle/>
          <a:p>
            <a:r>
              <a:rPr lang="ru-RU" dirty="0" err="1" smtClean="0"/>
              <a:t>Жа</a:t>
            </a:r>
            <a:r>
              <a:rPr lang="ru-RU" dirty="0" smtClean="0"/>
              <a:t>… </a:t>
            </a:r>
            <a:r>
              <a:rPr lang="ru-RU" dirty="0" err="1" smtClean="0"/>
              <a:t>жа</a:t>
            </a:r>
            <a:r>
              <a:rPr lang="ru-RU" dirty="0" smtClean="0"/>
              <a:t>… </a:t>
            </a:r>
            <a:r>
              <a:rPr lang="ru-RU" dirty="0" err="1" smtClean="0"/>
              <a:t>жан</a:t>
            </a:r>
            <a:endParaRPr lang="ru-RU" dirty="0" smtClean="0"/>
          </a:p>
          <a:p>
            <a:r>
              <a:rPr lang="ru-RU" dirty="0" err="1" smtClean="0"/>
              <a:t>Жа</a:t>
            </a:r>
            <a:r>
              <a:rPr lang="ru-RU" dirty="0" smtClean="0"/>
              <a:t>… </a:t>
            </a:r>
            <a:r>
              <a:rPr lang="ru-RU" dirty="0" err="1" smtClean="0"/>
              <a:t>жа</a:t>
            </a:r>
            <a:r>
              <a:rPr lang="ru-RU" dirty="0" smtClean="0"/>
              <a:t>… </a:t>
            </a:r>
            <a:r>
              <a:rPr lang="ru-RU" dirty="0" err="1" smtClean="0"/>
              <a:t>жан</a:t>
            </a:r>
            <a:endParaRPr lang="ru-RU" dirty="0" smtClean="0"/>
          </a:p>
          <a:p>
            <a:r>
              <a:rPr lang="ru-RU" dirty="0" smtClean="0"/>
              <a:t>Вот красивый баклажан!</a:t>
            </a:r>
          </a:p>
          <a:p>
            <a:endParaRPr lang="ru-RU" dirty="0" smtClean="0"/>
          </a:p>
          <a:p>
            <a:r>
              <a:rPr lang="ru-RU" dirty="0" smtClean="0"/>
              <a:t>Тыква выросла большая</a:t>
            </a:r>
          </a:p>
          <a:p>
            <a:r>
              <a:rPr lang="ru-RU" dirty="0" smtClean="0"/>
              <a:t>Рыже-желтая, смешная,</a:t>
            </a:r>
          </a:p>
          <a:p>
            <a:r>
              <a:rPr lang="ru-RU" dirty="0" smtClean="0"/>
              <a:t>Будем кашу мы варить,</a:t>
            </a:r>
          </a:p>
          <a:p>
            <a:r>
              <a:rPr lang="ru-RU" dirty="0" smtClean="0"/>
              <a:t>Тыкву вкусную хвалить… </a:t>
            </a:r>
            <a:endParaRPr lang="ru-RU" dirty="0"/>
          </a:p>
        </p:txBody>
      </p:sp>
      <p:pic>
        <p:nvPicPr>
          <p:cNvPr id="4" name="Рисунок 3" descr="http://900igr.net/Detskie_prezentatsii/Biologija.Eda/Ovoschi_1.files/slide0019_image040.png"/>
          <p:cNvPicPr/>
          <p:nvPr/>
        </p:nvPicPr>
        <p:blipFill>
          <a:blip r:embed="rId2" cstate="print">
            <a:clrChange>
              <a:clrFrom>
                <a:srgbClr val="FEFFFC"/>
              </a:clrFrom>
              <a:clrTo>
                <a:srgbClr val="FEFFFC">
                  <a:alpha val="0"/>
                </a:srgbClr>
              </a:clrTo>
            </a:clrChange>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572264" y="1571612"/>
            <a:ext cx="1613535" cy="1804035"/>
          </a:xfrm>
          <a:prstGeom prst="rect">
            <a:avLst/>
          </a:prstGeom>
          <a:noFill/>
          <a:ln>
            <a:noFill/>
          </a:ln>
        </p:spPr>
      </p:pic>
      <p:pic>
        <p:nvPicPr>
          <p:cNvPr id="5" name="Рисунок 4" descr="http://www.teddyclub.org/photos/article/12/1256w450zc0.jpg"/>
          <p:cNvPicPr/>
          <p:nvPr/>
        </p:nvPicPr>
        <p:blipFill>
          <a:blip r:embed="rId3" cstate="print">
            <a:clrChange>
              <a:clrFrom>
                <a:srgbClr val="FFFFFF"/>
              </a:clrFrom>
              <a:clrTo>
                <a:srgbClr val="FFFFFF">
                  <a:alpha val="0"/>
                </a:srgbClr>
              </a:clrTo>
            </a:clrChange>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6786578" y="4214818"/>
            <a:ext cx="1695450" cy="16954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r>
              <a:rPr lang="ru-RU" dirty="0" smtClean="0"/>
              <a:t>Проговаривайте за мной и «прохлопай» слова по слогам ):</a:t>
            </a:r>
          </a:p>
          <a:p>
            <a:r>
              <a:rPr lang="ru-RU" dirty="0" smtClean="0"/>
              <a:t>ПО - МИ - ДОР, </a:t>
            </a:r>
          </a:p>
          <a:p>
            <a:r>
              <a:rPr lang="ru-RU" dirty="0" smtClean="0"/>
              <a:t>РЕ-ДИС-КА, </a:t>
            </a:r>
          </a:p>
          <a:p>
            <a:r>
              <a:rPr lang="ru-RU" dirty="0" smtClean="0"/>
              <a:t>КА-БА-ЧОК,</a:t>
            </a:r>
          </a:p>
          <a:p>
            <a:r>
              <a:rPr lang="ru-RU" dirty="0" smtClean="0"/>
              <a:t>КАР-ТО-ФЕЛЬ,</a:t>
            </a:r>
          </a:p>
          <a:p>
            <a:r>
              <a:rPr lang="ru-RU" dirty="0" smtClean="0"/>
              <a:t>КА-ПУ-СТА,</a:t>
            </a:r>
          </a:p>
          <a:p>
            <a:r>
              <a:rPr lang="ru-RU" dirty="0" smtClean="0"/>
              <a:t>О-ГУ-РЕЦ</a:t>
            </a:r>
          </a:p>
          <a:p>
            <a:r>
              <a:rPr lang="ru-RU" dirty="0" smtClean="0"/>
              <a:t> ЛУК</a:t>
            </a:r>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solidFill>
                  <a:schemeClr val="accent6">
                    <a:lumMod val="50000"/>
                  </a:schemeClr>
                </a:solidFill>
              </a:rPr>
              <a:t>Развитие звукопроизношения</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normAutofit fontScale="85000" lnSpcReduction="20000"/>
          </a:bodyPr>
          <a:lstStyle/>
          <a:p>
            <a:pPr lvl="0"/>
            <a:r>
              <a:rPr lang="ru-RU" b="1" dirty="0" smtClean="0"/>
              <a:t>Игра: “Барабан и дудочка”.</a:t>
            </a:r>
            <a:endParaRPr lang="ru-RU" dirty="0" smtClean="0"/>
          </a:p>
          <a:p>
            <a:r>
              <a:rPr lang="ru-RU" dirty="0" smtClean="0"/>
              <a:t>Цель: умение дифференцировать контрастные по звучанию музыкальные игрушки.</a:t>
            </a:r>
          </a:p>
          <a:p>
            <a:r>
              <a:rPr lang="ru-RU" dirty="0" smtClean="0"/>
              <a:t>Оборудование: барабан, дудочка, ширма.</a:t>
            </a:r>
          </a:p>
          <a:p>
            <a:r>
              <a:rPr lang="ru-RU" dirty="0" smtClean="0"/>
              <a:t>Инструкция: У бабушки на огороде выросли большие помидоры. Но однажды подул сильный ветер, вот так: логопед дудит в дудочку. Просит ребенка сделать тоже самое: “Подуди в дудочку”. От сильного ветра все помидоры падали на землю, вот так: логопед ударяет в барабан. Просит ребенка сделать тоже самое: “Ударь в барабан”.</a:t>
            </a:r>
          </a:p>
          <a:p>
            <a:r>
              <a:rPr lang="ru-RU" dirty="0" smtClean="0"/>
              <a:t>А сейчас мы с вами поиграем с барабаном и дудочкой. Будьте и внимательны, сейчас мы будем слушать ушками. Логопед за ширмой ударяет в барабан убирает ширму и просит ребенка показать, что звучало. Ставит ширму и за ширмой дудит в дудочку. Убирает ширму и просит показать, что звучало.</a:t>
            </a:r>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accent6">
                    <a:lumMod val="50000"/>
                  </a:schemeClr>
                </a:solidFill>
              </a:rPr>
              <a:t>Развитие </a:t>
            </a:r>
            <a:r>
              <a:rPr lang="ru-RU" b="1" dirty="0" err="1" smtClean="0">
                <a:solidFill>
                  <a:schemeClr val="accent6">
                    <a:lumMod val="50000"/>
                  </a:schemeClr>
                </a:solidFill>
              </a:rPr>
              <a:t>сенсорики</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normAutofit/>
          </a:bodyPr>
          <a:lstStyle/>
          <a:p>
            <a:pPr lvl="0"/>
            <a:r>
              <a:rPr lang="ru-RU" b="1" dirty="0" smtClean="0"/>
              <a:t>Игра: “Чудесный мешочек”.</a:t>
            </a:r>
            <a:endParaRPr lang="ru-RU" dirty="0" smtClean="0"/>
          </a:p>
          <a:p>
            <a:r>
              <a:rPr lang="ru-RU" dirty="0" smtClean="0"/>
              <a:t>Цель: Определение овощей на ощупь.</a:t>
            </a:r>
          </a:p>
          <a:p>
            <a:r>
              <a:rPr lang="ru-RU" dirty="0" smtClean="0"/>
              <a:t>Оборудование: Натуральные овощи (помидор, морковь, огурец), чудесный мешочек.</a:t>
            </a:r>
          </a:p>
          <a:p>
            <a:r>
              <a:rPr lang="ru-RU" dirty="0" smtClean="0"/>
              <a:t>Инструкция: Посмотри, какие овощи я тебе принесла: большой круглый помидор </a:t>
            </a:r>
            <a:r>
              <a:rPr lang="ru-RU" i="1" dirty="0" smtClean="0"/>
              <a:t>(логопед дает ребенку ощупать помидор и положить в мешочек),</a:t>
            </a:r>
            <a:r>
              <a:rPr lang="ru-RU" dirty="0" smtClean="0"/>
              <a:t>длинный шершавый огурец, вытянутая с острым кончиком морковка. А теперь опусти ручку в мешочек и достань мне помидор, (морковь, огурец). Если ребенок говорящий, то задать вопрос: Что ты достал?</a:t>
            </a:r>
            <a:endParaRPr lang="ru-RU"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smtClean="0"/>
              <a:t>Развитие обще речевых навыков</a:t>
            </a:r>
            <a:endParaRPr lang="ru-RU" dirty="0"/>
          </a:p>
        </p:txBody>
      </p:sp>
      <p:sp>
        <p:nvSpPr>
          <p:cNvPr id="3" name="Содержимое 2"/>
          <p:cNvSpPr>
            <a:spLocks noGrp="1"/>
          </p:cNvSpPr>
          <p:nvPr>
            <p:ph sz="quarter" idx="1"/>
          </p:nvPr>
        </p:nvSpPr>
        <p:spPr/>
        <p:txBody>
          <a:bodyPr>
            <a:normAutofit fontScale="92500" lnSpcReduction="20000"/>
          </a:bodyPr>
          <a:lstStyle/>
          <a:p>
            <a:r>
              <a:rPr lang="ru-RU" b="1" dirty="0" smtClean="0"/>
              <a:t>Упражнение «Узнай овощ»</a:t>
            </a:r>
            <a:endParaRPr lang="ru-RU" dirty="0" smtClean="0"/>
          </a:p>
          <a:p>
            <a:r>
              <a:rPr lang="ru-RU" b="1" dirty="0" smtClean="0"/>
              <a:t> </a:t>
            </a:r>
            <a:endParaRPr lang="ru-RU" dirty="0" smtClean="0"/>
          </a:p>
          <a:p>
            <a:r>
              <a:rPr lang="ru-RU" b="1" dirty="0" smtClean="0"/>
              <a:t>Цель:</a:t>
            </a:r>
            <a:r>
              <a:rPr lang="ru-RU" dirty="0" smtClean="0"/>
              <a:t>   развитие глубокого вдоха.</a:t>
            </a:r>
          </a:p>
          <a:p>
            <a:r>
              <a:rPr lang="ru-RU" dirty="0" smtClean="0"/>
              <a:t>  </a:t>
            </a:r>
            <a:r>
              <a:rPr lang="ru-RU" b="1" dirty="0" smtClean="0"/>
              <a:t>Оборудование:</a:t>
            </a:r>
            <a:r>
              <a:rPr lang="ru-RU" dirty="0" smtClean="0"/>
              <a:t> на столе перед детьми блюдо с овощами:</a:t>
            </a:r>
          </a:p>
          <a:p>
            <a:r>
              <a:rPr lang="ru-RU" dirty="0" smtClean="0"/>
              <a:t>  луком, чесноком, огурцом, укропом. </a:t>
            </a:r>
          </a:p>
          <a:p>
            <a:r>
              <a:rPr lang="ru-RU" b="1" dirty="0" smtClean="0"/>
              <a:t>Ход:</a:t>
            </a:r>
            <a:r>
              <a:rPr lang="ru-RU" dirty="0" smtClean="0"/>
              <a:t> дети под руководством взрослого рассматривают овощи, называют их; логопед делает на овощах надрезы, укроп растирает в руках. Дети нюхают овощи, запоминают запахи. Затем ребёнок с завязанными глазами узнаёт по запаху овощ. Предварительно логопед показывает, как правильно делается длительный вдох: плавно, медленно, без подъёма плеч.</a:t>
            </a:r>
          </a:p>
          <a:p>
            <a:r>
              <a:rPr lang="ru-RU" b="1" dirty="0" smtClean="0"/>
              <a:t> </a:t>
            </a:r>
            <a:endParaRPr lang="ru-RU" dirty="0" smtClean="0"/>
          </a:p>
          <a:p>
            <a:endParaRPr lang="ru-RU"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accent6">
                    <a:lumMod val="50000"/>
                  </a:schemeClr>
                </a:solidFill>
              </a:rPr>
              <a:t>Развитие языкового анализа</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normAutofit fontScale="85000" lnSpcReduction="10000"/>
          </a:bodyPr>
          <a:lstStyle/>
          <a:p>
            <a:r>
              <a:rPr lang="ru-RU" b="1" dirty="0" smtClean="0"/>
              <a:t>Игра «Что видел зайка».</a:t>
            </a:r>
            <a:endParaRPr lang="ru-RU" dirty="0" smtClean="0"/>
          </a:p>
          <a:p>
            <a:r>
              <a:rPr lang="ru-RU" dirty="0" smtClean="0"/>
              <a:t> </a:t>
            </a:r>
          </a:p>
          <a:p>
            <a:r>
              <a:rPr lang="ru-RU" b="1" dirty="0" smtClean="0"/>
              <a:t>Цель:</a:t>
            </a:r>
            <a:r>
              <a:rPr lang="ru-RU" dirty="0" smtClean="0"/>
              <a:t> развитие умения осуществлять звуковой анализ.</a:t>
            </a:r>
          </a:p>
          <a:p>
            <a:r>
              <a:rPr lang="ru-RU" b="1" dirty="0" smtClean="0"/>
              <a:t>Оборудование:</a:t>
            </a:r>
            <a:r>
              <a:rPr lang="ru-RU" dirty="0" smtClean="0"/>
              <a:t> к доске прикреплены картинки обратной стороной наружу; на столе фигурка зайца.</a:t>
            </a:r>
          </a:p>
          <a:p>
            <a:r>
              <a:rPr lang="ru-RU" b="1" dirty="0" smtClean="0"/>
              <a:t>Ход:</a:t>
            </a:r>
            <a:r>
              <a:rPr lang="ru-RU" dirty="0" smtClean="0"/>
              <a:t> логопед говорит: Раз, два, три, четыре, пять – </a:t>
            </a:r>
          </a:p>
          <a:p>
            <a:r>
              <a:rPr lang="ru-RU" dirty="0" smtClean="0"/>
              <a:t>                                                     Вышел зайка погулять.</a:t>
            </a:r>
          </a:p>
          <a:p>
            <a:r>
              <a:rPr lang="ru-RU" dirty="0" smtClean="0"/>
              <a:t>                                                     Где зайчишка побывал?</a:t>
            </a:r>
          </a:p>
          <a:p>
            <a:r>
              <a:rPr lang="ru-RU" dirty="0" smtClean="0"/>
              <a:t>                                                     Что зайчишка повидал?</a:t>
            </a:r>
          </a:p>
          <a:p>
            <a:r>
              <a:rPr lang="ru-RU" dirty="0" smtClean="0"/>
              <a:t>Ребёнок выходит к доске, берёт зайку и указывает на одну из картинок. Картинку поворачивает лицом к группе. Ребёнок называет предмет, на ней изображённый, и анализирует звуковой состав слова. Если анализ сделан правильно, ребёнок получает картинку. Побеждает тот у кого есть картинки. </a:t>
            </a:r>
            <a:endParaRPr lang="ru-RU"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solidFill>
                  <a:schemeClr val="accent6">
                    <a:lumMod val="50000"/>
                  </a:schemeClr>
                </a:solidFill>
              </a:rPr>
              <a:t>Развитие грамматического строя речи</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normAutofit fontScale="77500" lnSpcReduction="20000"/>
          </a:bodyPr>
          <a:lstStyle/>
          <a:p>
            <a:pPr algn="ctr">
              <a:buNone/>
            </a:pPr>
            <a:r>
              <a:rPr lang="ru-RU" b="1" i="1" dirty="0" smtClean="0"/>
              <a:t>Дидактические игры по формированию лексико-грамматических категорий и навыков словообразования у детей.</a:t>
            </a:r>
          </a:p>
          <a:p>
            <a:pPr>
              <a:buNone/>
            </a:pPr>
            <a:r>
              <a:rPr lang="ru-RU" dirty="0" smtClean="0"/>
              <a:t> </a:t>
            </a:r>
          </a:p>
          <a:p>
            <a:pPr>
              <a:buNone/>
            </a:pPr>
            <a:r>
              <a:rPr lang="ru-RU" dirty="0" smtClean="0"/>
              <a:t> </a:t>
            </a:r>
          </a:p>
          <a:p>
            <a:pPr>
              <a:buNone/>
            </a:pPr>
            <a:r>
              <a:rPr lang="ru-RU" b="1" i="1" dirty="0" smtClean="0"/>
              <a:t>«Какой овощ пропустили?»</a:t>
            </a:r>
            <a:endParaRPr lang="ru-RU" dirty="0" smtClean="0"/>
          </a:p>
          <a:p>
            <a:pPr>
              <a:buNone/>
            </a:pPr>
            <a:r>
              <a:rPr lang="ru-RU" b="1" u="sng" dirty="0" smtClean="0"/>
              <a:t>Цель:</a:t>
            </a:r>
            <a:r>
              <a:rPr lang="ru-RU" u="sng" dirty="0" smtClean="0"/>
              <a:t> </a:t>
            </a:r>
            <a:r>
              <a:rPr lang="ru-RU" dirty="0" smtClean="0"/>
              <a:t>активизация словаря по теме, развитие внимания и зрительной памяти. </a:t>
            </a:r>
          </a:p>
          <a:p>
            <a:pPr>
              <a:buNone/>
            </a:pPr>
            <a:r>
              <a:rPr lang="ru-RU" b="1" u="sng" dirty="0" smtClean="0"/>
              <a:t>Оборудование:</a:t>
            </a:r>
            <a:r>
              <a:rPr lang="ru-RU" dirty="0" smtClean="0"/>
              <a:t> игрушка «Заяц», натуральные овощи или муляжи. </a:t>
            </a:r>
          </a:p>
          <a:p>
            <a:pPr>
              <a:buNone/>
            </a:pPr>
            <a:r>
              <a:rPr lang="ru-RU" b="1" u="sng" dirty="0" smtClean="0"/>
              <a:t>Ход.</a:t>
            </a:r>
            <a:r>
              <a:rPr lang="ru-RU" dirty="0" smtClean="0"/>
              <a:t> Взрослый показывает ребенку зайца и объясняет, что у него сегодня день рождения. Приходили гости и принесли множество подарков. Взрослый раскладывает перед зайцем овощи-подарки, перечисляя их. Один овощ не называет. Ребенок должен отгадать какой. Он называет или показывает его в зависимости от уровня речевого развития. </a:t>
            </a:r>
          </a:p>
          <a:p>
            <a:r>
              <a:rPr lang="ru-RU" dirty="0" smtClean="0"/>
              <a:t> </a:t>
            </a:r>
          </a:p>
          <a:p>
            <a:endParaRPr lang="ru-RU"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92500" lnSpcReduction="20000"/>
          </a:bodyPr>
          <a:lstStyle/>
          <a:p>
            <a:pPr>
              <a:buNone/>
            </a:pPr>
            <a:r>
              <a:rPr lang="ru-RU" b="1" i="1" dirty="0" smtClean="0"/>
              <a:t>Дидактические игры по формированию лексико-грамматических категорий и навыков словообразования у детей.</a:t>
            </a:r>
          </a:p>
          <a:p>
            <a:pPr>
              <a:buNone/>
            </a:pPr>
            <a:r>
              <a:rPr lang="ru-RU" b="1" i="1" dirty="0" smtClean="0"/>
              <a:t>«Загадки Зайца»</a:t>
            </a:r>
            <a:endParaRPr lang="ru-RU" dirty="0" smtClean="0"/>
          </a:p>
          <a:p>
            <a:pPr>
              <a:buNone/>
            </a:pPr>
            <a:r>
              <a:rPr lang="ru-RU" b="1" u="sng" dirty="0" smtClean="0"/>
              <a:t>Цель:</a:t>
            </a:r>
            <a:r>
              <a:rPr lang="ru-RU" dirty="0" smtClean="0"/>
              <a:t> научить определять предмет по его признакам, активизировать словарь по теме. </a:t>
            </a:r>
          </a:p>
          <a:p>
            <a:pPr>
              <a:buNone/>
            </a:pPr>
            <a:r>
              <a:rPr lang="ru-RU" b="1" u="sng" dirty="0" smtClean="0"/>
              <a:t>Оборудование:</a:t>
            </a:r>
            <a:r>
              <a:rPr lang="ru-RU" dirty="0" smtClean="0"/>
              <a:t> игрушка «Заяц», мешочек, натуральные овощи или муляжи. </a:t>
            </a:r>
          </a:p>
          <a:p>
            <a:pPr>
              <a:buNone/>
            </a:pPr>
            <a:r>
              <a:rPr lang="ru-RU" b="1" u="sng" dirty="0" smtClean="0"/>
              <a:t>Ход</a:t>
            </a:r>
            <a:r>
              <a:rPr lang="ru-RU" b="1" dirty="0" smtClean="0"/>
              <a:t>:</a:t>
            </a:r>
            <a:r>
              <a:rPr lang="ru-RU" dirty="0" smtClean="0"/>
              <a:t> Взрослый объясняет ребенку что зайчик хочет с ним поиграть, загадать загадки: «Зайка нащупает какой-нибудь овощ в мешке и расскажет тебе про него, а ты должен догадаться, что это». </a:t>
            </a:r>
            <a:r>
              <a:rPr lang="ru-RU" dirty="0" err="1" smtClean="0"/>
              <a:t>Зайкины</a:t>
            </a:r>
            <a:r>
              <a:rPr lang="ru-RU" dirty="0" smtClean="0"/>
              <a:t> загадки: «Длинная, красная (морковь). Зеленый, длинный (огурец). Круглый, красный (помидор)» и т. п. </a:t>
            </a:r>
          </a:p>
          <a:p>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77500" lnSpcReduction="20000"/>
          </a:bodyPr>
          <a:lstStyle/>
          <a:p>
            <a:pPr>
              <a:buNone/>
            </a:pPr>
            <a:r>
              <a:rPr lang="ru-RU" b="1" i="1" dirty="0" smtClean="0"/>
              <a:t>Дидактические игры по формированию лексико-грамматических категорий и навыков словообразования у детей.</a:t>
            </a:r>
          </a:p>
          <a:p>
            <a:pPr>
              <a:buNone/>
            </a:pPr>
            <a:r>
              <a:rPr lang="ru-RU" dirty="0" smtClean="0"/>
              <a:t>               </a:t>
            </a:r>
          </a:p>
          <a:p>
            <a:pPr>
              <a:buNone/>
            </a:pPr>
            <a:r>
              <a:rPr lang="ru-RU" dirty="0" smtClean="0"/>
              <a:t>  </a:t>
            </a:r>
            <a:r>
              <a:rPr lang="ru-RU" b="1" i="1" dirty="0" smtClean="0"/>
              <a:t>                                     «Назови ласково» </a:t>
            </a:r>
            <a:endParaRPr lang="ru-RU" dirty="0" smtClean="0"/>
          </a:p>
          <a:p>
            <a:pPr>
              <a:buNone/>
            </a:pPr>
            <a:r>
              <a:rPr lang="ru-RU" b="1" u="sng" dirty="0" smtClean="0"/>
              <a:t>Цель:</a:t>
            </a:r>
            <a:r>
              <a:rPr lang="ru-RU" dirty="0" smtClean="0"/>
              <a:t> учить образовывать существительные с уменьшительно-ласкательными суффиксами. </a:t>
            </a:r>
          </a:p>
          <a:p>
            <a:pPr>
              <a:buNone/>
            </a:pPr>
            <a:r>
              <a:rPr lang="ru-RU" b="1" u="sng" dirty="0" smtClean="0"/>
              <a:t>Оборудование:</a:t>
            </a:r>
            <a:r>
              <a:rPr lang="ru-RU" dirty="0" smtClean="0"/>
              <a:t> предметные картинки с изображением овощей большого и маленького размера. </a:t>
            </a:r>
          </a:p>
          <a:p>
            <a:pPr>
              <a:buNone/>
            </a:pPr>
            <a:r>
              <a:rPr lang="ru-RU" b="1" u="sng" dirty="0" smtClean="0"/>
              <a:t>Ход.</a:t>
            </a:r>
            <a:r>
              <a:rPr lang="ru-RU" dirty="0" smtClean="0"/>
              <a:t> Взрослый показывает ребенку картинку с изображением какого-либо большого овоща, например, помидора и спрашивает, как он называется. Затем объясняет: «Этот помидор большой. А как ты назовешь ласково маленький такой же овощ?» Демонстрирует картинку (помидорчик.) Аналогично рассматриваются другие овощи (огурец - огурчик, репа - репка, морковь - </a:t>
            </a:r>
            <a:r>
              <a:rPr lang="ru-RU" dirty="0" err="1" smtClean="0"/>
              <a:t>морковочка</a:t>
            </a:r>
            <a:r>
              <a:rPr lang="ru-RU" dirty="0" smtClean="0"/>
              <a:t>, лук - лучок, картошка - картошечка). </a:t>
            </a:r>
            <a:r>
              <a:rPr lang="ru-RU" dirty="0" err="1" smtClean="0"/>
              <a:t>Неговорящего</a:t>
            </a:r>
            <a:r>
              <a:rPr lang="ru-RU" dirty="0" smtClean="0"/>
              <a:t> ребенка просят: «Покажи помидор. А теперь покажи помидорчик». </a:t>
            </a:r>
          </a:p>
          <a:p>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85000" lnSpcReduction="20000"/>
          </a:bodyPr>
          <a:lstStyle/>
          <a:p>
            <a:pPr>
              <a:buNone/>
            </a:pPr>
            <a:r>
              <a:rPr lang="ru-RU" b="1" i="1" dirty="0" smtClean="0"/>
              <a:t>Дидактические игры по формированию лексико-грамматических категорий и навыков словообразования у детей.</a:t>
            </a:r>
          </a:p>
          <a:p>
            <a:pPr>
              <a:buNone/>
            </a:pPr>
            <a:r>
              <a:rPr lang="ru-RU" b="1" i="1" dirty="0" smtClean="0"/>
              <a:t> </a:t>
            </a:r>
            <a:endParaRPr lang="ru-RU" dirty="0" smtClean="0"/>
          </a:p>
          <a:p>
            <a:pPr>
              <a:buNone/>
            </a:pPr>
            <a:r>
              <a:rPr lang="ru-RU" b="1" i="1" dirty="0" smtClean="0"/>
              <a:t>"Поваренок"</a:t>
            </a:r>
            <a:endParaRPr lang="ru-RU" dirty="0" smtClean="0"/>
          </a:p>
          <a:p>
            <a:pPr>
              <a:buNone/>
            </a:pPr>
            <a:r>
              <a:rPr lang="ru-RU" b="1" dirty="0" smtClean="0"/>
              <a:t> </a:t>
            </a:r>
            <a:endParaRPr lang="ru-RU" dirty="0" smtClean="0"/>
          </a:p>
          <a:p>
            <a:pPr>
              <a:buNone/>
            </a:pPr>
            <a:r>
              <a:rPr lang="ru-RU" u="sng" dirty="0" smtClean="0"/>
              <a:t> </a:t>
            </a:r>
            <a:r>
              <a:rPr lang="ru-RU" b="1" u="sng" dirty="0" smtClean="0"/>
              <a:t>Цель:</a:t>
            </a:r>
            <a:r>
              <a:rPr lang="ru-RU" dirty="0" smtClean="0"/>
              <a:t> активизация словаря по теме, обучение правильному употреблению существительных в винительном падеже. </a:t>
            </a:r>
          </a:p>
          <a:p>
            <a:pPr>
              <a:buNone/>
            </a:pPr>
            <a:r>
              <a:rPr lang="ru-RU" b="1" u="sng" dirty="0" smtClean="0"/>
              <a:t>Оборудование:</a:t>
            </a:r>
            <a:r>
              <a:rPr lang="ru-RU" dirty="0" smtClean="0"/>
              <a:t> картинки с изображением овощей или натуральные овощи. </a:t>
            </a:r>
          </a:p>
          <a:p>
            <a:pPr>
              <a:buNone/>
            </a:pPr>
            <a:r>
              <a:rPr lang="ru-RU" b="1" u="sng" dirty="0" smtClean="0"/>
              <a:t>Ход.</a:t>
            </a:r>
            <a:r>
              <a:rPr lang="ru-RU" dirty="0" smtClean="0"/>
              <a:t> Взрослый просит ребенка «приготовить» для него угощение (щи или салат). Ребенок выбирает нужные овощи для блюда, называет их. Затем объясняет, как он будет готовить это «угощение» (брать, мыть, чистить, резать, варить). </a:t>
            </a:r>
          </a:p>
          <a:p>
            <a:pPr>
              <a:buNone/>
            </a:pPr>
            <a:r>
              <a:rPr lang="ru-RU" dirty="0" smtClean="0"/>
              <a:t> </a:t>
            </a:r>
          </a:p>
          <a:p>
            <a:endParaRPr lang="ru-RU"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92500" lnSpcReduction="20000"/>
          </a:bodyPr>
          <a:lstStyle/>
          <a:p>
            <a:r>
              <a:rPr lang="ru-RU" b="1" dirty="0" smtClean="0"/>
              <a:t>Игра « Знаем все овощи на свете »</a:t>
            </a:r>
            <a:endParaRPr lang="ru-RU" dirty="0" smtClean="0"/>
          </a:p>
          <a:p>
            <a:r>
              <a:rPr lang="ru-RU" i="1" dirty="0" smtClean="0"/>
              <a:t> </a:t>
            </a:r>
            <a:endParaRPr lang="ru-RU" dirty="0" smtClean="0"/>
          </a:p>
          <a:p>
            <a:r>
              <a:rPr lang="ru-RU" b="1" dirty="0" smtClean="0"/>
              <a:t>Цель  игры: закреплять в речи детей названия овощей, закреплять навыки словообразования,  развивать ловкость, память, внимание.</a:t>
            </a:r>
            <a:endParaRPr lang="ru-RU" dirty="0" smtClean="0"/>
          </a:p>
          <a:p>
            <a:r>
              <a:rPr lang="ru-RU" dirty="0" smtClean="0"/>
              <a:t>Ход игры: бросая мяч ребенку, логопед называет какой-либо овощ, а ребенок, возвращая мяч логопеду, называет </a:t>
            </a:r>
            <a:r>
              <a:rPr lang="ru-RU" dirty="0" err="1" smtClean="0"/>
              <a:t>овощь</a:t>
            </a:r>
            <a:r>
              <a:rPr lang="ru-RU" dirty="0" smtClean="0"/>
              <a:t>  в ласковой форме (возможно дополнительное усложнение задания при особом кидании мяча: с ударом об пол, из-за головы и т.д.). До начала игры логопед вместе с детьми вместе говорят: </a:t>
            </a:r>
          </a:p>
          <a:p>
            <a:r>
              <a:rPr lang="ru-RU" i="1" dirty="0" smtClean="0"/>
              <a:t>Человеческие дети </a:t>
            </a:r>
            <a:endParaRPr lang="ru-RU" dirty="0" smtClean="0"/>
          </a:p>
          <a:p>
            <a:r>
              <a:rPr lang="ru-RU" i="1" dirty="0" smtClean="0"/>
              <a:t>Знают все овощи на свете.</a:t>
            </a:r>
            <a:endParaRPr lang="ru-RU" dirty="0" smtClean="0"/>
          </a:p>
          <a:p>
            <a:endParaRPr lang="ru-RU" dirty="0" smtClean="0"/>
          </a:p>
          <a:p>
            <a:endParaRPr lang="ru-RU"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err="1" smtClean="0">
                <a:solidFill>
                  <a:schemeClr val="accent6">
                    <a:lumMod val="50000"/>
                  </a:schemeClr>
                </a:solidFill>
              </a:rPr>
              <a:t>Лексико</a:t>
            </a:r>
            <a:r>
              <a:rPr lang="ru-RU" b="1" dirty="0" smtClean="0">
                <a:solidFill>
                  <a:schemeClr val="accent6">
                    <a:lumMod val="50000"/>
                  </a:schemeClr>
                </a:solidFill>
              </a:rPr>
              <a:t> – грамматические   упражнения  </a:t>
            </a:r>
            <a:r>
              <a:rPr lang="ru-RU" dirty="0" smtClean="0"/>
              <a:t/>
            </a:r>
            <a:br>
              <a:rPr lang="ru-RU" dirty="0" smtClean="0"/>
            </a:br>
            <a:endParaRPr lang="ru-RU" dirty="0"/>
          </a:p>
        </p:txBody>
      </p:sp>
      <p:sp>
        <p:nvSpPr>
          <p:cNvPr id="3" name="Содержимое 2"/>
          <p:cNvSpPr>
            <a:spLocks noGrp="1"/>
          </p:cNvSpPr>
          <p:nvPr>
            <p:ph sz="quarter" idx="1"/>
          </p:nvPr>
        </p:nvSpPr>
        <p:spPr>
          <a:xfrm>
            <a:off x="457200" y="1285860"/>
            <a:ext cx="7467600" cy="5143536"/>
          </a:xfrm>
        </p:spPr>
        <p:txBody>
          <a:bodyPr>
            <a:normAutofit fontScale="25000" lnSpcReduction="20000"/>
          </a:bodyPr>
          <a:lstStyle/>
          <a:p>
            <a:r>
              <a:rPr lang="ru-RU" sz="7200" dirty="0" smtClean="0"/>
              <a:t>1. </a:t>
            </a:r>
            <a:r>
              <a:rPr lang="ru-RU" sz="7200" b="1" i="1" dirty="0" smtClean="0"/>
              <a:t>«Назови ласково». </a:t>
            </a:r>
            <a:r>
              <a:rPr lang="ru-RU" sz="7200" dirty="0" smtClean="0"/>
              <a:t>Образование ИС с уменьшительно-ласкательными суффиксами.</a:t>
            </a:r>
          </a:p>
          <a:p>
            <a:r>
              <a:rPr lang="ru-RU" sz="7200" dirty="0" smtClean="0"/>
              <a:t>Огурец- огурчик - огурчики (помидор, картофель, баклажан, перец, тыква, редис, морковь, свёкла, лук (луковица), репа, чеснок, петрушка, укроп, капуста, фасоль).</a:t>
            </a:r>
          </a:p>
          <a:p>
            <a:r>
              <a:rPr lang="ru-RU" sz="7200" dirty="0" smtClean="0"/>
              <a:t>2. </a:t>
            </a:r>
            <a:r>
              <a:rPr lang="ru-RU" sz="7200" b="1" i="1" dirty="0" smtClean="0"/>
              <a:t>«Один-много».</a:t>
            </a:r>
            <a:r>
              <a:rPr lang="ru-RU" sz="7200" dirty="0" smtClean="0"/>
              <a:t> Образование мн.ч. ИС в родительном падеже.</a:t>
            </a:r>
          </a:p>
          <a:p>
            <a:r>
              <a:rPr lang="ru-RU" sz="7200" dirty="0" smtClean="0"/>
              <a:t>Помидор – помидоры – много помидоров и т.д.</a:t>
            </a:r>
          </a:p>
          <a:p>
            <a:r>
              <a:rPr lang="ru-RU" sz="7200" dirty="0" smtClean="0"/>
              <a:t>3. </a:t>
            </a:r>
            <a:r>
              <a:rPr lang="ru-RU" sz="7200" b="1" i="1" dirty="0" smtClean="0"/>
              <a:t>«Счет овощей».</a:t>
            </a:r>
            <a:r>
              <a:rPr lang="ru-RU" sz="7200" dirty="0" smtClean="0"/>
              <a:t> Согласование ИС с числительными.</a:t>
            </a:r>
          </a:p>
          <a:p>
            <a:r>
              <a:rPr lang="ru-RU" sz="7200" dirty="0" smtClean="0"/>
              <a:t>Одна тыква - две тыквы - пять тыкв и т.д.</a:t>
            </a:r>
          </a:p>
          <a:p>
            <a:r>
              <a:rPr lang="ru-RU" sz="7200" dirty="0" smtClean="0"/>
              <a:t>4. </a:t>
            </a:r>
            <a:r>
              <a:rPr lang="ru-RU" sz="7200" b="1" i="1" dirty="0" smtClean="0"/>
              <a:t>«Подбери признак ».</a:t>
            </a:r>
            <a:r>
              <a:rPr lang="ru-RU" sz="7200" dirty="0" smtClean="0"/>
              <a:t> Согласование ИС с ИП.</a:t>
            </a:r>
          </a:p>
          <a:p>
            <a:r>
              <a:rPr lang="ru-RU" sz="7200" dirty="0" smtClean="0"/>
              <a:t>Морковка (какая?) – оранжевая, хрустящая, вкусная, полезная, сладкая, большая и т.д.</a:t>
            </a:r>
          </a:p>
          <a:p>
            <a:r>
              <a:rPr lang="ru-RU" sz="7200" dirty="0" smtClean="0"/>
              <a:t>5. </a:t>
            </a:r>
            <a:r>
              <a:rPr lang="ru-RU" sz="7200" b="1" i="1" dirty="0" smtClean="0"/>
              <a:t>«Какой, какая, какое?».</a:t>
            </a:r>
            <a:r>
              <a:rPr lang="ru-RU" sz="7200" i="1" dirty="0" smtClean="0"/>
              <a:t> </a:t>
            </a:r>
            <a:r>
              <a:rPr lang="ru-RU" sz="7200" dirty="0" smtClean="0"/>
              <a:t>Образование относительных прилагательных.</a:t>
            </a:r>
          </a:p>
          <a:p>
            <a:r>
              <a:rPr lang="ru-RU" sz="7200" dirty="0" smtClean="0"/>
              <a:t>Сок из помидоров – томатн</a:t>
            </a:r>
            <a:r>
              <a:rPr lang="ru-RU" sz="7200" i="1" dirty="0" smtClean="0"/>
              <a:t>ый</a:t>
            </a:r>
            <a:r>
              <a:rPr lang="ru-RU" sz="7200" dirty="0" smtClean="0"/>
              <a:t> и т.д.  Грядка с огурцами – огуречн</a:t>
            </a:r>
            <a:r>
              <a:rPr lang="ru-RU" sz="7200" i="1" dirty="0" smtClean="0"/>
              <a:t>ая</a:t>
            </a:r>
            <a:r>
              <a:rPr lang="ru-RU" sz="7200" dirty="0" smtClean="0"/>
              <a:t> и т.д.</a:t>
            </a:r>
          </a:p>
          <a:p>
            <a:r>
              <a:rPr lang="ru-RU" sz="7200" dirty="0" smtClean="0"/>
              <a:t>Пюре из моркови – морковн</a:t>
            </a:r>
            <a:r>
              <a:rPr lang="ru-RU" sz="7200" i="1" dirty="0" smtClean="0"/>
              <a:t>ое</a:t>
            </a:r>
            <a:r>
              <a:rPr lang="ru-RU" sz="7200" dirty="0" smtClean="0"/>
              <a:t> и т.д. с названиями остальных овощей.</a:t>
            </a:r>
          </a:p>
          <a:p>
            <a:r>
              <a:rPr lang="ru-RU" sz="7200" dirty="0" smtClean="0"/>
              <a:t>6. </a:t>
            </a:r>
            <a:r>
              <a:rPr lang="ru-RU" sz="7200" b="1" i="1" dirty="0" smtClean="0"/>
              <a:t>«Он (она) -  они».</a:t>
            </a:r>
            <a:r>
              <a:rPr lang="ru-RU" sz="7200" dirty="0" smtClean="0"/>
              <a:t> Употребление глаголов  настоящего времени в ед. и мн. </a:t>
            </a:r>
            <a:r>
              <a:rPr lang="ru-RU" sz="7200" dirty="0" err="1" smtClean="0"/>
              <a:t>числе.Растет</a:t>
            </a:r>
            <a:r>
              <a:rPr lang="ru-RU" sz="7200" dirty="0" smtClean="0"/>
              <a:t> – раст</a:t>
            </a:r>
            <a:r>
              <a:rPr lang="ru-RU" sz="7200" i="1" dirty="0" smtClean="0"/>
              <a:t>ут</a:t>
            </a:r>
            <a:r>
              <a:rPr lang="ru-RU" sz="7200" dirty="0" smtClean="0"/>
              <a:t> (зреет, зеленеет, спеет, цветет, краснеет, сажает, копает, окучивает, рыхлит, поливает, убирает).</a:t>
            </a:r>
          </a:p>
          <a:p>
            <a:r>
              <a:rPr lang="ru-RU" sz="7200" dirty="0" smtClean="0"/>
              <a:t> </a:t>
            </a:r>
            <a:endParaRPr lang="ru-RU" dirty="0" smtClean="0"/>
          </a:p>
          <a:p>
            <a:endParaRPr lang="ru-RU"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457200" y="214290"/>
            <a:ext cx="8229600" cy="5911873"/>
          </a:xfrm>
        </p:spPr>
        <p:txBody>
          <a:bodyPr>
            <a:noAutofit/>
          </a:bodyPr>
          <a:lstStyle/>
          <a:p>
            <a:r>
              <a:rPr lang="ru-RU" sz="1800" dirty="0" smtClean="0"/>
              <a:t>7. </a:t>
            </a:r>
            <a:r>
              <a:rPr lang="ru-RU" sz="1800" b="1" i="1" dirty="0" smtClean="0"/>
              <a:t>«Что делал? Что делала? Что делали?».</a:t>
            </a:r>
            <a:r>
              <a:rPr lang="ru-RU" sz="1800" i="1" dirty="0" smtClean="0"/>
              <a:t> </a:t>
            </a:r>
            <a:r>
              <a:rPr lang="ru-RU" sz="1800" dirty="0" smtClean="0"/>
              <a:t>Употребление глаголов </a:t>
            </a:r>
            <a:r>
              <a:rPr lang="ru-RU" sz="1800" dirty="0" err="1" smtClean="0"/>
              <a:t>м.р</a:t>
            </a:r>
            <a:r>
              <a:rPr lang="ru-RU" sz="1800" dirty="0" smtClean="0"/>
              <a:t>, ж.р., ср.р. прошедшего времени.</a:t>
            </a:r>
          </a:p>
          <a:p>
            <a:r>
              <a:rPr lang="ru-RU" sz="1800" dirty="0" smtClean="0"/>
              <a:t>Сажают – сажал, сажала, сажали (копают, поливают, рыхлят, окучивают, собирают).</a:t>
            </a:r>
          </a:p>
          <a:p>
            <a:r>
              <a:rPr lang="ru-RU" sz="1800" dirty="0" smtClean="0"/>
              <a:t>8. </a:t>
            </a:r>
            <a:r>
              <a:rPr lang="ru-RU" sz="1800" b="1" i="1" dirty="0" smtClean="0"/>
              <a:t>«Подбери слова-действия».</a:t>
            </a:r>
            <a:r>
              <a:rPr lang="ru-RU" sz="1800" b="1" dirty="0" smtClean="0"/>
              <a:t> </a:t>
            </a:r>
            <a:r>
              <a:rPr lang="ru-RU" sz="1800" dirty="0" smtClean="0"/>
              <a:t>Поиск соответствующего глагола.</a:t>
            </a:r>
          </a:p>
          <a:p>
            <a:r>
              <a:rPr lang="ru-RU" sz="1800" dirty="0" smtClean="0"/>
              <a:t>Морковь, свёклу, репу, редис – дергают;  огурцы, помидоры, горох – срывают;  капусту – срезают; картофель – выкапывают.</a:t>
            </a:r>
          </a:p>
          <a:p>
            <a:r>
              <a:rPr lang="ru-RU" sz="1800" dirty="0" smtClean="0"/>
              <a:t>9.  </a:t>
            </a:r>
            <a:r>
              <a:rPr lang="ru-RU" sz="1800" b="1" i="1" dirty="0" smtClean="0"/>
              <a:t>«Что лишнее и почему?».</a:t>
            </a:r>
            <a:r>
              <a:rPr lang="ru-RU" sz="1800" dirty="0" smtClean="0"/>
              <a:t> Классификация предметов.</a:t>
            </a:r>
          </a:p>
          <a:p>
            <a:r>
              <a:rPr lang="ru-RU" sz="1800" dirty="0" smtClean="0"/>
              <a:t>Лук, репа, </a:t>
            </a:r>
            <a:r>
              <a:rPr lang="ru-RU" sz="1800" u="sng" dirty="0" smtClean="0"/>
              <a:t>подорожник</a:t>
            </a:r>
            <a:r>
              <a:rPr lang="ru-RU" sz="1800" dirty="0" smtClean="0"/>
              <a:t>, чеснок;  баклажан, морковь, помидор, </a:t>
            </a:r>
            <a:r>
              <a:rPr lang="ru-RU" sz="1800" u="sng" dirty="0" smtClean="0"/>
              <a:t>груша</a:t>
            </a:r>
            <a:r>
              <a:rPr lang="ru-RU" sz="1800" dirty="0" smtClean="0"/>
              <a:t>;  перец, </a:t>
            </a:r>
            <a:r>
              <a:rPr lang="ru-RU" sz="1800" u="sng" dirty="0" smtClean="0"/>
              <a:t>клубника</a:t>
            </a:r>
            <a:r>
              <a:rPr lang="ru-RU" sz="1800" dirty="0" smtClean="0"/>
              <a:t>, тыква, фасоль. </a:t>
            </a:r>
          </a:p>
          <a:p>
            <a:r>
              <a:rPr lang="ru-RU" sz="1800" dirty="0" smtClean="0"/>
              <a:t>10.  </a:t>
            </a:r>
            <a:r>
              <a:rPr lang="ru-RU" sz="1800" b="1" i="1" dirty="0" smtClean="0"/>
              <a:t>«Скажи наоборот».</a:t>
            </a:r>
            <a:r>
              <a:rPr lang="ru-RU" sz="1800" i="1" dirty="0" smtClean="0"/>
              <a:t> </a:t>
            </a:r>
            <a:r>
              <a:rPr lang="ru-RU" sz="1800" dirty="0" smtClean="0"/>
              <a:t>Подбор антонимов.</a:t>
            </a:r>
          </a:p>
          <a:p>
            <a:r>
              <a:rPr lang="ru-RU" sz="1800" dirty="0" smtClean="0"/>
              <a:t>Кабачок большой, а огурец – маленький.</a:t>
            </a:r>
          </a:p>
          <a:p>
            <a:r>
              <a:rPr lang="ru-RU" sz="1800" dirty="0" smtClean="0"/>
              <a:t>Картофель крупный, а редис – мелкий.</a:t>
            </a:r>
          </a:p>
          <a:p>
            <a:r>
              <a:rPr lang="ru-RU" sz="1800" dirty="0" smtClean="0"/>
              <a:t>Перец внутри пустой, а морковь – полная.</a:t>
            </a:r>
          </a:p>
          <a:p>
            <a:r>
              <a:rPr lang="ru-RU" sz="1800" dirty="0" smtClean="0"/>
              <a:t>Помидор мягкий, а огурец – твердый.</a:t>
            </a:r>
          </a:p>
          <a:p>
            <a:r>
              <a:rPr lang="ru-RU" sz="1800" dirty="0" smtClean="0"/>
              <a:t>11</a:t>
            </a:r>
            <a:r>
              <a:rPr lang="ru-RU" sz="1800" i="1" dirty="0" smtClean="0"/>
              <a:t>.  </a:t>
            </a:r>
            <a:r>
              <a:rPr lang="ru-RU" sz="1800" b="1" i="1" dirty="0" smtClean="0"/>
              <a:t>Составить описательный рассказ  про овощи</a:t>
            </a:r>
            <a:r>
              <a:rPr lang="ru-RU" sz="1800" dirty="0" smtClean="0"/>
              <a:t>  (по выбору), по плану:</a:t>
            </a:r>
          </a:p>
          <a:p>
            <a:r>
              <a:rPr lang="ru-RU" sz="1800" dirty="0" smtClean="0"/>
              <a:t>Что это? Это овощ или фрукт? Где растет?</a:t>
            </a:r>
          </a:p>
          <a:p>
            <a:r>
              <a:rPr lang="ru-RU" sz="1800" dirty="0" smtClean="0"/>
              <a:t>Какой имеет внешний вид (цвет, форма, размер)?  Какой на ощупь?</a:t>
            </a:r>
          </a:p>
          <a:p>
            <a:r>
              <a:rPr lang="ru-RU" sz="1800" dirty="0" smtClean="0"/>
              <a:t>Какой на вкус?  Что из него можно приготовить?</a:t>
            </a:r>
          </a:p>
          <a:p>
            <a:r>
              <a:rPr lang="ru-RU" sz="1400" dirty="0" smtClean="0"/>
              <a:t> </a:t>
            </a:r>
          </a:p>
          <a:p>
            <a:endParaRPr lang="ru-RU" sz="14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solidFill>
                  <a:schemeClr val="accent6">
                    <a:lumMod val="50000"/>
                  </a:schemeClr>
                </a:solidFill>
              </a:rPr>
              <a:t>Обогащение словаря</a:t>
            </a:r>
            <a:br>
              <a:rPr lang="ru-RU" b="1" dirty="0" smtClean="0">
                <a:solidFill>
                  <a:schemeClr val="accent6">
                    <a:lumMod val="50000"/>
                  </a:schemeClr>
                </a:solidFill>
              </a:rPr>
            </a:br>
            <a:r>
              <a:rPr lang="ru-RU" b="1" dirty="0" smtClean="0">
                <a:solidFill>
                  <a:schemeClr val="accent6">
                    <a:lumMod val="50000"/>
                  </a:schemeClr>
                </a:solidFill>
              </a:rPr>
              <a:t>(номинативного, предикативного)</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a:normAutofit fontScale="92500" lnSpcReduction="20000"/>
          </a:bodyPr>
          <a:lstStyle/>
          <a:p>
            <a:pPr>
              <a:buNone/>
            </a:pPr>
            <a:r>
              <a:rPr lang="en-US" i="1" dirty="0" smtClean="0"/>
              <a:t> </a:t>
            </a:r>
            <a:endParaRPr lang="ru-RU" dirty="0" smtClean="0"/>
          </a:p>
          <a:p>
            <a:r>
              <a:rPr lang="ru-RU" b="1" dirty="0" smtClean="0"/>
              <a:t>Игра «Логопеду мяч бросай и…»</a:t>
            </a:r>
            <a:endParaRPr lang="ru-RU" dirty="0" smtClean="0"/>
          </a:p>
          <a:p>
            <a:pPr>
              <a:buNone/>
            </a:pPr>
            <a:endParaRPr lang="ru-RU" dirty="0" smtClean="0"/>
          </a:p>
          <a:p>
            <a:r>
              <a:rPr lang="ru-RU" dirty="0" smtClean="0"/>
              <a:t>(в зависимости от темы игры возможны варианты «Логопеду мяч бросай и овощи называй)</a:t>
            </a:r>
          </a:p>
          <a:p>
            <a:pPr>
              <a:buNone/>
            </a:pPr>
            <a:r>
              <a:rPr lang="ru-RU" dirty="0" smtClean="0"/>
              <a:t> </a:t>
            </a:r>
          </a:p>
          <a:p>
            <a:r>
              <a:rPr lang="ru-RU" b="1" dirty="0" smtClean="0"/>
              <a:t>Цель игры: расширять словарный запас за счет употребления обобщающих слов, развивать внимание и память</a:t>
            </a:r>
            <a:r>
              <a:rPr lang="ru-RU" dirty="0" smtClean="0"/>
              <a:t>.</a:t>
            </a:r>
          </a:p>
          <a:p>
            <a:r>
              <a:rPr lang="ru-RU" dirty="0" smtClean="0"/>
              <a:t>Ход игры: Логопед называет обобщающее понятие и бросает поочередно мяч каждому ребенку. Ребенок, возвращая  мяч логопед, должен назвать относящееся к этому обобщающему понятию предмет. Возможет второй вариант игры, когда логопед называет видовые понятия, а дети – обобщающие слова.</a:t>
            </a:r>
          </a:p>
          <a:p>
            <a:endParaRPr lang="ru-RU"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solidFill>
                  <a:schemeClr val="accent6">
                    <a:lumMod val="50000"/>
                  </a:schemeClr>
                </a:solidFill>
              </a:rPr>
              <a:t>Картотека картинок для работы над лексической темой: ОВОЩИ</a:t>
            </a:r>
            <a:r>
              <a:rPr lang="ru-RU" dirty="0" smtClean="0"/>
              <a:t/>
            </a:r>
            <a:br>
              <a:rPr lang="ru-RU" dirty="0" smtClean="0"/>
            </a:br>
            <a:endParaRPr lang="ru-RU" dirty="0"/>
          </a:p>
        </p:txBody>
      </p:sp>
      <p:pic>
        <p:nvPicPr>
          <p:cNvPr id="4" name="Содержимое 3" descr="http://krasnoyarsk.real-com.net/goodspic/6/68/442686/thumbs_700/g_image_4f3380451643c.jpg"/>
          <p:cNvPicPr>
            <a:picLocks noGrp="1"/>
          </p:cNvPicPr>
          <p:nvPr>
            <p:ph sz="quarter" idx="1"/>
          </p:nvPr>
        </p:nvPicPr>
        <p:blipFill rotWithShape="1">
          <a:blip r:embed="rId2"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tretch/>
        </p:blipFill>
        <p:spPr bwMode="auto">
          <a:xfrm>
            <a:off x="3415838" y="3193270"/>
            <a:ext cx="1550324" cy="1687484"/>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5" name="Рисунок 4" descr="http://www.teddyclub.org/photos/article/12/1256w450zc0.jpg"/>
          <p:cNvPicPr/>
          <p:nvPr/>
        </p:nvPicPr>
        <p:blipFill>
          <a:blip r:embed="rId3" cstate="print">
            <a:clrChange>
              <a:clrFrom>
                <a:srgbClr val="FFFFFF"/>
              </a:clrFrom>
              <a:clrTo>
                <a:srgbClr val="FFFFFF">
                  <a:alpha val="0"/>
                </a:srgbClr>
              </a:clrTo>
            </a:clrChange>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714744" y="1214422"/>
            <a:ext cx="1695450" cy="1695450"/>
          </a:xfrm>
          <a:prstGeom prst="rect">
            <a:avLst/>
          </a:prstGeom>
          <a:noFill/>
          <a:ln>
            <a:noFill/>
          </a:ln>
        </p:spPr>
      </p:pic>
      <p:pic>
        <p:nvPicPr>
          <p:cNvPr id="6" name="Рисунок 5" descr="http://newbabies.ru/published/publicdata/INGVERD003/attachments/SC/products_pictures/image_52_enl.jpg"/>
          <p:cNvPicPr/>
          <p:nvPr/>
        </p:nvPicPr>
        <p:blipFill rotWithShape="1">
          <a:blip r:embed="rId4" cstate="print">
            <a:clrChange>
              <a:clrFrom>
                <a:srgbClr val="FFFFFF"/>
              </a:clrFrom>
              <a:clrTo>
                <a:srgbClr val="FFFFFF">
                  <a:alpha val="0"/>
                </a:srgbClr>
              </a:clrTo>
            </a:clrChange>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4592" t="26148" r="3827" b="38903"/>
          <a:stretch/>
        </p:blipFill>
        <p:spPr bwMode="auto">
          <a:xfrm rot="19552882">
            <a:off x="6333617" y="1775875"/>
            <a:ext cx="2266950" cy="863600"/>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7" name="Рисунок 6" descr="http://jhealth.ru/wp-content/uploads/2012/05/pomidor.png"/>
          <p:cNvPicPr/>
          <p:nvPr/>
        </p:nvPicPr>
        <p:blipFill rotWithShape="1">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6399" t="4001" r="8801" b="15200"/>
          <a:stretch/>
        </p:blipFill>
        <p:spPr bwMode="auto">
          <a:xfrm>
            <a:off x="6786578" y="3429000"/>
            <a:ext cx="1714500" cy="1637665"/>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8" name="Рисунок 7" descr="http://healer-beauty.ru/wp-content/uploads/2012/01/carrot-de.jpg"/>
          <p:cNvPicPr/>
          <p:nvPr/>
        </p:nvPicPr>
        <p:blipFill rotWithShape="1">
          <a:blip r:embed="rId6" cstate="print">
            <a:clrChange>
              <a:clrFrom>
                <a:srgbClr val="FFFFFF"/>
              </a:clrFrom>
              <a:clrTo>
                <a:srgbClr val="FFFFFF">
                  <a:alpha val="0"/>
                </a:srgbClr>
              </a:clrTo>
            </a:clrChange>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t="12667" b="10333"/>
          <a:stretch/>
        </p:blipFill>
        <p:spPr bwMode="auto">
          <a:xfrm rot="4010829">
            <a:off x="426759" y="1413925"/>
            <a:ext cx="1958975" cy="1133475"/>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9" name="Рисунок 8" descr="http://deto4ka.com/uploads/posts/2011-03/1299175174_1.jpg"/>
          <p:cNvPicPr/>
          <p:nvPr/>
        </p:nvPicPr>
        <p:blipFill rotWithShape="1">
          <a:blip r:embed="rId7"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10200" t="8421" r="12800" b="10736"/>
          <a:stretch/>
        </p:blipFill>
        <p:spPr bwMode="auto">
          <a:xfrm>
            <a:off x="2143108" y="4786322"/>
            <a:ext cx="1577340" cy="1572260"/>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10" name="Рисунок 9" descr="http://www.abc-gid.ru/uploads/articles/chemistry/e8b8a2c38fda7c385a6014a6ce71d6ca.jpg"/>
          <p:cNvPicPr/>
          <p:nvPr/>
        </p:nvPicPr>
        <p:blipFill rotWithShape="1">
          <a:blip r:embed="rId8"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l="9249" t="5601" r="8625" b="22241"/>
          <a:stretch/>
        </p:blipFill>
        <p:spPr bwMode="auto">
          <a:xfrm>
            <a:off x="5000628" y="5143512"/>
            <a:ext cx="1748155" cy="1162050"/>
          </a:xfrm>
          <a:prstGeom prst="rect">
            <a:avLst/>
          </a:prstGeom>
          <a:noFill/>
          <a:ln>
            <a:noFill/>
          </a:ln>
          <a:extLst>
            <a:ext uri="{53640926-AAD7-44D8-BBD7-CCE9431645EC}">
              <a14:shadowObscured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a:ext>
          </a:extLst>
        </p:spPr>
      </p:pic>
      <p:pic>
        <p:nvPicPr>
          <p:cNvPr id="11" name="Рисунок 10" descr="http://900igr.net/Detskie_prezentatsii/Biologija.Eda/Ovoschi_1.files/slide0019_image040.png"/>
          <p:cNvPicPr/>
          <p:nvPr/>
        </p:nvPicPr>
        <p:blipFill>
          <a:blip r:embed="rId9" cstate="print">
            <a:clrChange>
              <a:clrFrom>
                <a:srgbClr val="FEFFFC"/>
              </a:clrFrom>
              <a:clrTo>
                <a:srgbClr val="FEFFFC">
                  <a:alpha val="0"/>
                </a:srgbClr>
              </a:clrTo>
            </a:clrChange>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28596" y="3000372"/>
            <a:ext cx="1613535" cy="180403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smtClean="0">
                <a:solidFill>
                  <a:schemeClr val="accent6">
                    <a:lumMod val="50000"/>
                  </a:schemeClr>
                </a:solidFill>
              </a:rPr>
              <a:t>Развитие связной речи</a:t>
            </a:r>
            <a:r>
              <a:rPr lang="ru-RU" dirty="0" smtClean="0"/>
              <a:t/>
            </a:r>
            <a:br>
              <a:rPr lang="ru-RU" dirty="0" smtClean="0"/>
            </a:br>
            <a:endParaRPr lang="ru-RU" dirty="0"/>
          </a:p>
        </p:txBody>
      </p:sp>
      <p:sp>
        <p:nvSpPr>
          <p:cNvPr id="3" name="Содержимое 2"/>
          <p:cNvSpPr>
            <a:spLocks noGrp="1"/>
          </p:cNvSpPr>
          <p:nvPr>
            <p:ph sz="quarter" idx="1"/>
          </p:nvPr>
        </p:nvSpPr>
        <p:spPr>
          <a:xfrm>
            <a:off x="457200" y="1428736"/>
            <a:ext cx="8229600" cy="4697427"/>
          </a:xfrm>
        </p:spPr>
        <p:txBody>
          <a:bodyPr/>
          <a:lstStyle/>
          <a:p>
            <a:pPr>
              <a:buNone/>
            </a:pPr>
            <a:endParaRPr lang="ru-RU" dirty="0" smtClean="0"/>
          </a:p>
          <a:p>
            <a:pPr>
              <a:buNone/>
            </a:pPr>
            <a:r>
              <a:rPr lang="ru-RU" dirty="0" smtClean="0"/>
              <a:t>Логопед: А здесь корзинка с овощами – помидорами, перцем, морковью, баклажанами. </a:t>
            </a:r>
          </a:p>
          <a:p>
            <a:pPr>
              <a:buNone/>
            </a:pPr>
            <a:r>
              <a:rPr lang="ru-RU" dirty="0" smtClean="0"/>
              <a:t>Теперь назови сам,</a:t>
            </a:r>
          </a:p>
          <a:p>
            <a:pPr>
              <a:buNone/>
            </a:pPr>
            <a:r>
              <a:rPr lang="ru-RU" dirty="0" smtClean="0"/>
              <a:t> что ты видишь</a:t>
            </a:r>
          </a:p>
          <a:p>
            <a:pPr>
              <a:buNone/>
            </a:pPr>
            <a:r>
              <a:rPr lang="ru-RU" dirty="0" smtClean="0"/>
              <a:t> в корзине?</a:t>
            </a:r>
            <a:endParaRPr lang="ru-RU" dirty="0"/>
          </a:p>
        </p:txBody>
      </p:sp>
      <p:pic>
        <p:nvPicPr>
          <p:cNvPr id="4" name="Содержимое 3" descr="1458 (1).jpg"/>
          <p:cNvPicPr>
            <a:picLocks noChangeAspect="1"/>
          </p:cNvPicPr>
          <p:nvPr/>
        </p:nvPicPr>
        <p:blipFill>
          <a:blip r:embed="rId2" cstate="print"/>
          <a:srcRect/>
          <a:stretch>
            <a:fillRect/>
          </a:stretch>
        </p:blipFill>
        <p:spPr>
          <a:xfrm>
            <a:off x="4071934" y="2714620"/>
            <a:ext cx="4858164" cy="3643338"/>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r>
              <a:rPr lang="ru-RU" dirty="0" smtClean="0"/>
              <a:t>Это овощи ! Где они растут? </a:t>
            </a:r>
            <a:endParaRPr lang="ru-RU" dirty="0"/>
          </a:p>
        </p:txBody>
      </p:sp>
      <p:pic>
        <p:nvPicPr>
          <p:cNvPr id="4" name="Содержимое 3" descr="43998.jpg"/>
          <p:cNvPicPr>
            <a:picLocks noChangeAspect="1"/>
          </p:cNvPicPr>
          <p:nvPr/>
        </p:nvPicPr>
        <p:blipFill>
          <a:blip r:embed="rId2" cstate="print"/>
          <a:srcRect/>
          <a:stretch>
            <a:fillRect/>
          </a:stretch>
        </p:blipFill>
        <p:spPr>
          <a:xfrm>
            <a:off x="1857356" y="2357430"/>
            <a:ext cx="5027624" cy="3770122"/>
          </a:xfrm>
          <a:prstGeom prst="rect">
            <a:avLst/>
          </a:prstGeom>
          <a:ln>
            <a:noFill/>
          </a:ln>
          <a:effectLst>
            <a:softEdge rad="1125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Заголовок 1"/>
          <p:cNvSpPr>
            <a:spLocks noGrp="1"/>
          </p:cNvSpPr>
          <p:nvPr>
            <p:ph type="title"/>
          </p:nvPr>
        </p:nvSpPr>
        <p:spPr/>
        <p:txBody>
          <a:bodyPr/>
          <a:lstStyle/>
          <a:p>
            <a:pPr eaLnBrk="1" hangingPunct="1"/>
            <a:r>
              <a:rPr lang="ru-RU" sz="2400" smtClean="0"/>
              <a:t>Овощи могут расти прямо в земле, как, например, морковь...</a:t>
            </a:r>
          </a:p>
        </p:txBody>
      </p:sp>
      <p:pic>
        <p:nvPicPr>
          <p:cNvPr id="11267" name="Содержимое 3" descr="CQ056___f.emiz.kiev.ua_.JPG"/>
          <p:cNvPicPr>
            <a:picLocks noGrp="1" noChangeAspect="1"/>
          </p:cNvPicPr>
          <p:nvPr>
            <p:ph sz="quarter" idx="1"/>
          </p:nvPr>
        </p:nvPicPr>
        <p:blipFill>
          <a:blip r:embed="rId2" cstate="print"/>
          <a:srcRect l="23338" r="3481" b="7343"/>
          <a:stretch>
            <a:fillRect/>
          </a:stretch>
        </p:blipFill>
        <p:spPr>
          <a:xfrm>
            <a:off x="2916238" y="4437063"/>
            <a:ext cx="2482850" cy="2232025"/>
          </a:xfrm>
          <a:prstGeom prst="rect">
            <a:avLst/>
          </a:prstGeom>
          <a:ln>
            <a:noFill/>
          </a:ln>
          <a:effectLst>
            <a:softEdge rad="112500"/>
          </a:effectLst>
        </p:spPr>
      </p:pic>
      <p:pic>
        <p:nvPicPr>
          <p:cNvPr id="11268" name="Рисунок 4" descr="Daucus_carota_subsp._sativus,Karotten.JPG"/>
          <p:cNvPicPr>
            <a:picLocks noChangeAspect="1"/>
          </p:cNvPicPr>
          <p:nvPr/>
        </p:nvPicPr>
        <p:blipFill>
          <a:blip r:embed="rId3" cstate="print"/>
          <a:srcRect/>
          <a:stretch>
            <a:fillRect/>
          </a:stretch>
        </p:blipFill>
        <p:spPr bwMode="auto">
          <a:xfrm>
            <a:off x="0" y="1484313"/>
            <a:ext cx="3327400" cy="4437062"/>
          </a:xfrm>
          <a:prstGeom prst="rect">
            <a:avLst/>
          </a:prstGeom>
          <a:ln>
            <a:noFill/>
          </a:ln>
          <a:effectLst>
            <a:softEdge rad="112500"/>
          </a:effectLst>
        </p:spPr>
      </p:pic>
      <p:pic>
        <p:nvPicPr>
          <p:cNvPr id="11269" name="Рисунок 5" descr="img06.jpg"/>
          <p:cNvPicPr>
            <a:picLocks noChangeAspect="1"/>
          </p:cNvPicPr>
          <p:nvPr/>
        </p:nvPicPr>
        <p:blipFill>
          <a:blip r:embed="rId4" cstate="print"/>
          <a:srcRect/>
          <a:stretch>
            <a:fillRect/>
          </a:stretch>
        </p:blipFill>
        <p:spPr bwMode="auto">
          <a:xfrm>
            <a:off x="4787900" y="1484313"/>
            <a:ext cx="4092575" cy="307022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p:cNvSpPr>
            <a:spLocks noGrp="1"/>
          </p:cNvSpPr>
          <p:nvPr>
            <p:ph type="title"/>
          </p:nvPr>
        </p:nvSpPr>
        <p:spPr/>
        <p:txBody>
          <a:bodyPr/>
          <a:lstStyle/>
          <a:p>
            <a:pPr eaLnBrk="1" hangingPunct="1"/>
            <a:r>
              <a:rPr lang="ru-RU" sz="2400" smtClean="0"/>
              <a:t>или лук.</a:t>
            </a:r>
          </a:p>
        </p:txBody>
      </p:sp>
      <p:pic>
        <p:nvPicPr>
          <p:cNvPr id="12291" name="Содержимое 3" descr="b-399707-soðan_8.jpg"/>
          <p:cNvPicPr>
            <a:picLocks noGrp="1" noChangeAspect="1"/>
          </p:cNvPicPr>
          <p:nvPr>
            <p:ph sz="quarter" idx="1"/>
          </p:nvPr>
        </p:nvPicPr>
        <p:blipFill>
          <a:blip r:embed="rId2" cstate="print"/>
          <a:stretch>
            <a:fillRect/>
          </a:stretch>
        </p:blipFill>
        <p:spPr>
          <a:xfrm>
            <a:off x="4714876" y="1142984"/>
            <a:ext cx="3808228" cy="4873625"/>
          </a:xfrm>
          <a:prstGeom prst="rect">
            <a:avLst/>
          </a:prstGeom>
          <a:ln>
            <a:noFill/>
          </a:ln>
          <a:effectLst>
            <a:softEdge rad="112500"/>
          </a:effectLst>
        </p:spPr>
      </p:pic>
      <p:pic>
        <p:nvPicPr>
          <p:cNvPr id="12292" name="Рисунок 4" descr="photo-013-luk-lukovye.jpg"/>
          <p:cNvPicPr>
            <a:picLocks noChangeAspect="1"/>
          </p:cNvPicPr>
          <p:nvPr/>
        </p:nvPicPr>
        <p:blipFill>
          <a:blip r:embed="rId3" cstate="print"/>
          <a:srcRect/>
          <a:stretch>
            <a:fillRect/>
          </a:stretch>
        </p:blipFill>
        <p:spPr bwMode="auto">
          <a:xfrm>
            <a:off x="357158" y="2071678"/>
            <a:ext cx="4177089" cy="313373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Заголовок 1"/>
          <p:cNvSpPr>
            <a:spLocks noGrp="1"/>
          </p:cNvSpPr>
          <p:nvPr>
            <p:ph type="title"/>
          </p:nvPr>
        </p:nvSpPr>
        <p:spPr>
          <a:xfrm>
            <a:off x="500034" y="285728"/>
            <a:ext cx="7467600" cy="1143000"/>
          </a:xfrm>
        </p:spPr>
        <p:txBody>
          <a:bodyPr/>
          <a:lstStyle/>
          <a:p>
            <a:pPr algn="ctr" eaLnBrk="1" hangingPunct="1"/>
            <a:r>
              <a:rPr lang="ru-RU" sz="2400" b="1" dirty="0" smtClean="0">
                <a:solidFill>
                  <a:schemeClr val="accent6">
                    <a:lumMod val="50000"/>
                  </a:schemeClr>
                </a:solidFill>
              </a:rPr>
              <a:t>Некоторые овощи растут над землей, например, как белокочанная капуста.</a:t>
            </a:r>
          </a:p>
        </p:txBody>
      </p:sp>
      <p:pic>
        <p:nvPicPr>
          <p:cNvPr id="13316" name="Содержимое 3" descr="0_5db99_e327777e_XL.jpg"/>
          <p:cNvPicPr>
            <a:picLocks noGrp="1" noChangeAspect="1"/>
          </p:cNvPicPr>
          <p:nvPr>
            <p:ph sz="quarter" idx="1"/>
          </p:nvPr>
        </p:nvPicPr>
        <p:blipFill>
          <a:blip r:embed="rId2" cstate="print"/>
          <a:srcRect t="16246"/>
          <a:stretch>
            <a:fillRect/>
          </a:stretch>
        </p:blipFill>
        <p:spPr>
          <a:xfrm>
            <a:off x="285720" y="1857364"/>
            <a:ext cx="3510469" cy="3921132"/>
          </a:xfrm>
          <a:prstGeom prst="rect">
            <a:avLst/>
          </a:prstGeom>
          <a:ln>
            <a:noFill/>
          </a:ln>
          <a:effectLst>
            <a:softEdge rad="112500"/>
          </a:effectLst>
        </p:spPr>
      </p:pic>
      <p:pic>
        <p:nvPicPr>
          <p:cNvPr id="13315" name="Рисунок 4" descr="1247273965_kapusta2.jpg"/>
          <p:cNvPicPr>
            <a:picLocks noChangeAspect="1"/>
          </p:cNvPicPr>
          <p:nvPr/>
        </p:nvPicPr>
        <p:blipFill>
          <a:blip r:embed="rId3" cstate="print"/>
          <a:srcRect/>
          <a:stretch>
            <a:fillRect/>
          </a:stretch>
        </p:blipFill>
        <p:spPr bwMode="auto">
          <a:xfrm>
            <a:off x="4214810" y="2143116"/>
            <a:ext cx="4246585" cy="318524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Заголовок 1"/>
          <p:cNvSpPr>
            <a:spLocks noGrp="1"/>
          </p:cNvSpPr>
          <p:nvPr>
            <p:ph type="title"/>
          </p:nvPr>
        </p:nvSpPr>
        <p:spPr/>
        <p:txBody>
          <a:bodyPr/>
          <a:lstStyle/>
          <a:p>
            <a:pPr algn="ctr" eaLnBrk="1" hangingPunct="1"/>
            <a:r>
              <a:rPr lang="ru-RU" sz="2400" b="1" dirty="0" smtClean="0">
                <a:solidFill>
                  <a:schemeClr val="accent6">
                    <a:lumMod val="50000"/>
                  </a:schemeClr>
                </a:solidFill>
              </a:rPr>
              <a:t>Многие овощи растут на небольших кустиках, например, как огурец…</a:t>
            </a:r>
          </a:p>
        </p:txBody>
      </p:sp>
      <p:pic>
        <p:nvPicPr>
          <p:cNvPr id="14340" name="Содержимое 3" descr="f6f1e25e1041.jpg"/>
          <p:cNvPicPr>
            <a:picLocks noGrp="1" noChangeAspect="1"/>
          </p:cNvPicPr>
          <p:nvPr>
            <p:ph sz="quarter" idx="1"/>
          </p:nvPr>
        </p:nvPicPr>
        <p:blipFill>
          <a:blip r:embed="rId2" cstate="print"/>
          <a:srcRect/>
          <a:stretch>
            <a:fillRect/>
          </a:stretch>
        </p:blipFill>
        <p:spPr>
          <a:xfrm>
            <a:off x="0" y="1557338"/>
            <a:ext cx="4470400" cy="3344862"/>
          </a:xfrm>
          <a:prstGeom prst="rect">
            <a:avLst/>
          </a:prstGeom>
          <a:ln>
            <a:noFill/>
          </a:ln>
          <a:effectLst>
            <a:softEdge rad="112500"/>
          </a:effectLst>
        </p:spPr>
      </p:pic>
      <p:pic>
        <p:nvPicPr>
          <p:cNvPr id="14339" name="Рисунок 4" descr="1260880274_ogur.jpg"/>
          <p:cNvPicPr>
            <a:picLocks noChangeAspect="1"/>
          </p:cNvPicPr>
          <p:nvPr/>
        </p:nvPicPr>
        <p:blipFill>
          <a:blip r:embed="rId3" cstate="print"/>
          <a:srcRect/>
          <a:stretch>
            <a:fillRect/>
          </a:stretch>
        </p:blipFill>
        <p:spPr bwMode="auto">
          <a:xfrm>
            <a:off x="4643438" y="2000240"/>
            <a:ext cx="3918515" cy="371475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Заголовок 1"/>
          <p:cNvSpPr>
            <a:spLocks noGrp="1"/>
          </p:cNvSpPr>
          <p:nvPr>
            <p:ph type="title"/>
          </p:nvPr>
        </p:nvSpPr>
        <p:spPr>
          <a:xfrm>
            <a:off x="457200" y="0"/>
            <a:ext cx="8229600" cy="1196975"/>
          </a:xfrm>
        </p:spPr>
        <p:txBody>
          <a:bodyPr/>
          <a:lstStyle/>
          <a:p>
            <a:pPr algn="ctr" eaLnBrk="1" hangingPunct="1"/>
            <a:r>
              <a:rPr lang="ru-RU" sz="2400" b="1" dirty="0" smtClean="0">
                <a:solidFill>
                  <a:schemeClr val="accent6">
                    <a:lumMod val="50000"/>
                  </a:schemeClr>
                </a:solidFill>
              </a:rPr>
              <a:t>или помидор.</a:t>
            </a:r>
          </a:p>
        </p:txBody>
      </p:sp>
      <p:pic>
        <p:nvPicPr>
          <p:cNvPr id="15363" name="Содержимое 3" descr="1213968468_tomato1.jpg"/>
          <p:cNvPicPr>
            <a:picLocks noGrp="1" noChangeAspect="1"/>
          </p:cNvPicPr>
          <p:nvPr>
            <p:ph sz="quarter" idx="1"/>
          </p:nvPr>
        </p:nvPicPr>
        <p:blipFill>
          <a:blip r:embed="rId2" cstate="print"/>
          <a:srcRect/>
          <a:stretch>
            <a:fillRect/>
          </a:stretch>
        </p:blipFill>
        <p:spPr>
          <a:xfrm>
            <a:off x="857224" y="1500174"/>
            <a:ext cx="3071802" cy="4096664"/>
          </a:xfrm>
          <a:prstGeom prst="rect">
            <a:avLst/>
          </a:prstGeom>
          <a:ln>
            <a:noFill/>
          </a:ln>
          <a:effectLst>
            <a:softEdge rad="112500"/>
          </a:effectLst>
        </p:spPr>
      </p:pic>
      <p:pic>
        <p:nvPicPr>
          <p:cNvPr id="15364" name="Рисунок 4" descr="708_kusty.jpg"/>
          <p:cNvPicPr>
            <a:picLocks noChangeAspect="1"/>
          </p:cNvPicPr>
          <p:nvPr/>
        </p:nvPicPr>
        <p:blipFill>
          <a:blip r:embed="rId3" cstate="print"/>
          <a:srcRect/>
          <a:stretch>
            <a:fillRect/>
          </a:stretch>
        </p:blipFill>
        <p:spPr bwMode="auto">
          <a:xfrm>
            <a:off x="4500562" y="1714488"/>
            <a:ext cx="3329740" cy="283051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p:cNvSpPr>
            <a:spLocks noGrp="1"/>
          </p:cNvSpPr>
          <p:nvPr>
            <p:ph type="title"/>
          </p:nvPr>
        </p:nvSpPr>
        <p:spPr>
          <a:xfrm>
            <a:off x="457200" y="274638"/>
            <a:ext cx="8229600" cy="922337"/>
          </a:xfrm>
        </p:spPr>
        <p:txBody>
          <a:bodyPr/>
          <a:lstStyle/>
          <a:p>
            <a:pPr eaLnBrk="1" hangingPunct="1"/>
            <a:r>
              <a:rPr lang="ru-RU" sz="2400" b="1" dirty="0" smtClean="0">
                <a:solidFill>
                  <a:schemeClr val="accent6">
                    <a:lumMod val="50000"/>
                  </a:schemeClr>
                </a:solidFill>
              </a:rPr>
              <a:t>Место, где растут овощи, называется огород.</a:t>
            </a:r>
          </a:p>
        </p:txBody>
      </p:sp>
      <p:pic>
        <p:nvPicPr>
          <p:cNvPr id="16388" name="Содержимое 7" descr="0_5db99_e327777e_XL.jpg"/>
          <p:cNvPicPr>
            <a:picLocks noGrp="1" noChangeAspect="1"/>
          </p:cNvPicPr>
          <p:nvPr>
            <p:ph sz="quarter" idx="1"/>
          </p:nvPr>
        </p:nvPicPr>
        <p:blipFill>
          <a:blip r:embed="rId2" cstate="print"/>
          <a:srcRect/>
          <a:stretch>
            <a:fillRect/>
          </a:stretch>
        </p:blipFill>
        <p:spPr>
          <a:xfrm>
            <a:off x="357158" y="1643050"/>
            <a:ext cx="3428992" cy="4249433"/>
          </a:xfrm>
          <a:prstGeom prst="rect">
            <a:avLst/>
          </a:prstGeom>
          <a:ln>
            <a:noFill/>
          </a:ln>
          <a:effectLst>
            <a:softEdge rad="112500"/>
          </a:effectLst>
        </p:spPr>
      </p:pic>
      <p:pic>
        <p:nvPicPr>
          <p:cNvPr id="16387" name="Рисунок 5" descr="6a00d8341c2c6953ef010534a969f4970b-800wi.jpg"/>
          <p:cNvPicPr>
            <a:picLocks noChangeAspect="1"/>
          </p:cNvPicPr>
          <p:nvPr/>
        </p:nvPicPr>
        <p:blipFill>
          <a:blip r:embed="rId3" cstate="print"/>
          <a:srcRect r="27502"/>
          <a:stretch>
            <a:fillRect/>
          </a:stretch>
        </p:blipFill>
        <p:spPr bwMode="auto">
          <a:xfrm>
            <a:off x="4143372" y="2000240"/>
            <a:ext cx="4148163" cy="380442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Заголовок 1"/>
          <p:cNvSpPr>
            <a:spLocks noGrp="1"/>
          </p:cNvSpPr>
          <p:nvPr>
            <p:ph type="title"/>
          </p:nvPr>
        </p:nvSpPr>
        <p:spPr/>
        <p:txBody>
          <a:bodyPr/>
          <a:lstStyle/>
          <a:p>
            <a:pPr eaLnBrk="1" hangingPunct="1"/>
            <a:endParaRPr lang="ru-RU" smtClean="0"/>
          </a:p>
        </p:txBody>
      </p:sp>
      <p:sp>
        <p:nvSpPr>
          <p:cNvPr id="3" name="Содержимое 2"/>
          <p:cNvSpPr>
            <a:spLocks noGrp="1"/>
          </p:cNvSpPr>
          <p:nvPr>
            <p:ph sz="quarter" idx="1"/>
          </p:nvPr>
        </p:nvSpPr>
        <p:spPr>
          <a:xfrm>
            <a:off x="457200" y="333375"/>
            <a:ext cx="8229600" cy="5792788"/>
          </a:xfrm>
          <a:noFill/>
        </p:spPr>
        <p:txBody>
          <a:bodyPr rtlCol="0">
            <a:normAutofit/>
          </a:bodyPr>
          <a:lstStyle/>
          <a:p>
            <a:pPr algn="ctr" eaLnBrk="1" fontAlgn="auto" hangingPunct="1">
              <a:spcAft>
                <a:spcPts val="0"/>
              </a:spcAft>
              <a:buFont typeface="Arial" pitchFamily="34" charset="0"/>
              <a:buNone/>
              <a:defRPr/>
            </a:pPr>
            <a:endParaRPr lang="ru-RU" sz="4400" dirty="0" smtClean="0"/>
          </a:p>
          <a:p>
            <a:pPr algn="ctr" eaLnBrk="1" fontAlgn="auto" hangingPunct="1">
              <a:spcAft>
                <a:spcPts val="0"/>
              </a:spcAft>
              <a:buFont typeface="Arial" pitchFamily="34" charset="0"/>
              <a:buNone/>
              <a:defRPr/>
            </a:pPr>
            <a:endParaRPr lang="ru-RU" sz="4400" dirty="0" smtClean="0"/>
          </a:p>
          <a:p>
            <a:pPr algn="ctr" eaLnBrk="1" fontAlgn="auto" hangingPunct="1">
              <a:spcAft>
                <a:spcPts val="0"/>
              </a:spcAft>
              <a:buFont typeface="Arial" pitchFamily="34" charset="0"/>
              <a:buNone/>
              <a:defRPr/>
            </a:pPr>
            <a:r>
              <a:rPr lang="ru-RU" sz="4400" b="1" dirty="0" smtClean="0">
                <a:solidFill>
                  <a:schemeClr val="accent6">
                    <a:lumMod val="50000"/>
                  </a:schemeClr>
                </a:solidFill>
              </a:rPr>
              <a:t>Давай с тобой поиграем! Я буду показывать тебе картинки, а ты говорить, что на них изображено – фрукт или овощ.</a:t>
            </a:r>
          </a:p>
          <a:p>
            <a:pPr eaLnBrk="1" fontAlgn="auto" hangingPunct="1">
              <a:spcAft>
                <a:spcPts val="0"/>
              </a:spcAft>
              <a:buFont typeface="Arial" pitchFamily="34" charset="0"/>
              <a:buNone/>
              <a:defRPr/>
            </a:pPr>
            <a:endParaRPr lang="ru-RU" sz="4400"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Заголовок 1"/>
          <p:cNvSpPr>
            <a:spLocks noGrp="1"/>
          </p:cNvSpPr>
          <p:nvPr>
            <p:ph type="title"/>
          </p:nvPr>
        </p:nvSpPr>
        <p:spPr/>
        <p:txBody>
          <a:bodyPr>
            <a:normAutofit/>
          </a:bodyPr>
          <a:lstStyle/>
          <a:p>
            <a:pPr eaLnBrk="1" hangingPunct="1"/>
            <a:r>
              <a:rPr lang="ru-RU" b="1" dirty="0" smtClean="0">
                <a:solidFill>
                  <a:schemeClr val="accent6">
                    <a:lumMod val="50000"/>
                  </a:schemeClr>
                </a:solidFill>
              </a:rPr>
              <a:t>что это фрукт или овощ? Назови его?</a:t>
            </a:r>
          </a:p>
        </p:txBody>
      </p:sp>
      <p:pic>
        <p:nvPicPr>
          <p:cNvPr id="19459" name="Содержимое 3" descr="0_12bb_c87cb301_XL.jpg"/>
          <p:cNvPicPr>
            <a:picLocks noGrp="1" noChangeAspect="1"/>
          </p:cNvPicPr>
          <p:nvPr>
            <p:ph sz="quarter" idx="1"/>
          </p:nvPr>
        </p:nvPicPr>
        <p:blipFill>
          <a:blip r:embed="rId2" cstate="print"/>
          <a:srcRect/>
          <a:stretch>
            <a:fillRect/>
          </a:stretch>
        </p:blipFill>
        <p:spPr>
          <a:xfrm>
            <a:off x="1835150" y="1484313"/>
            <a:ext cx="5173663" cy="4821237"/>
          </a:xfrm>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p:cNvSpPr>
            <a:spLocks noGrp="1"/>
          </p:cNvSpPr>
          <p:nvPr>
            <p:ph type="title"/>
          </p:nvPr>
        </p:nvSpPr>
        <p:spPr/>
        <p:txBody>
          <a:bodyPr>
            <a:normAutofit/>
          </a:bodyPr>
          <a:lstStyle/>
          <a:p>
            <a:pPr eaLnBrk="1" hangingPunct="1"/>
            <a:r>
              <a:rPr lang="ru-RU" b="1" dirty="0" smtClean="0">
                <a:solidFill>
                  <a:schemeClr val="accent6">
                    <a:lumMod val="50000"/>
                  </a:schemeClr>
                </a:solidFill>
              </a:rPr>
              <a:t>Что это фрукт или овощ? назови его?</a:t>
            </a:r>
          </a:p>
        </p:txBody>
      </p:sp>
      <p:pic>
        <p:nvPicPr>
          <p:cNvPr id="21507" name="Содержимое 3" descr="Birne.jpg"/>
          <p:cNvPicPr>
            <a:picLocks noGrp="1" noChangeAspect="1"/>
          </p:cNvPicPr>
          <p:nvPr>
            <p:ph sz="quarter" idx="1"/>
          </p:nvPr>
        </p:nvPicPr>
        <p:blipFill>
          <a:blip r:embed="rId2" cstate="print"/>
          <a:srcRect/>
          <a:stretch>
            <a:fillRect/>
          </a:stretch>
        </p:blipFill>
        <p:spPr>
          <a:xfrm>
            <a:off x="2411413" y="1427163"/>
            <a:ext cx="4073525" cy="5430837"/>
          </a:xfrm>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p:cNvSpPr>
            <a:spLocks noGrp="1"/>
          </p:cNvSpPr>
          <p:nvPr>
            <p:ph type="title"/>
          </p:nvPr>
        </p:nvSpPr>
        <p:spPr/>
        <p:txBody>
          <a:bodyPr>
            <a:normAutofit/>
          </a:bodyPr>
          <a:lstStyle/>
          <a:p>
            <a:pPr eaLnBrk="1" hangingPunct="1"/>
            <a:r>
              <a:rPr lang="ru-RU" b="1" dirty="0" smtClean="0">
                <a:solidFill>
                  <a:schemeClr val="accent6">
                    <a:lumMod val="50000"/>
                  </a:schemeClr>
                </a:solidFill>
              </a:rPr>
              <a:t>Что это фрукт или овощ? Назови его?</a:t>
            </a:r>
          </a:p>
        </p:txBody>
      </p:sp>
      <p:pic>
        <p:nvPicPr>
          <p:cNvPr id="23555" name="Содержимое 5" descr="14253.jpg"/>
          <p:cNvPicPr>
            <a:picLocks noGrp="1" noChangeAspect="1"/>
          </p:cNvPicPr>
          <p:nvPr>
            <p:ph sz="quarter" idx="1"/>
          </p:nvPr>
        </p:nvPicPr>
        <p:blipFill>
          <a:blip r:embed="rId2" cstate="print"/>
          <a:stretch>
            <a:fillRect/>
          </a:stretch>
        </p:blipFill>
        <p:spPr>
          <a:xfrm>
            <a:off x="1003069" y="1773872"/>
            <a:ext cx="6375862" cy="452628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p:cNvSpPr>
            <a:spLocks noGrp="1"/>
          </p:cNvSpPr>
          <p:nvPr>
            <p:ph type="title"/>
          </p:nvPr>
        </p:nvSpPr>
        <p:spPr/>
        <p:txBody>
          <a:bodyPr>
            <a:normAutofit/>
          </a:bodyPr>
          <a:lstStyle/>
          <a:p>
            <a:pPr algn="ctr" eaLnBrk="1" hangingPunct="1"/>
            <a:r>
              <a:rPr lang="ru-RU" sz="2800" b="1" dirty="0" smtClean="0">
                <a:solidFill>
                  <a:schemeClr val="accent6">
                    <a:lumMod val="50000"/>
                  </a:schemeClr>
                </a:solidFill>
              </a:rPr>
              <a:t>Что это фрукт или овощ?</a:t>
            </a:r>
            <a:br>
              <a:rPr lang="ru-RU" sz="2800" b="1" dirty="0" smtClean="0">
                <a:solidFill>
                  <a:schemeClr val="accent6">
                    <a:lumMod val="50000"/>
                  </a:schemeClr>
                </a:solidFill>
              </a:rPr>
            </a:br>
            <a:r>
              <a:rPr lang="ru-RU" sz="2800" b="1" dirty="0" smtClean="0">
                <a:solidFill>
                  <a:schemeClr val="accent6">
                    <a:lumMod val="50000"/>
                  </a:schemeClr>
                </a:solidFill>
              </a:rPr>
              <a:t> Назови его</a:t>
            </a:r>
            <a:r>
              <a:rPr lang="ru-RU" sz="3200" dirty="0" smtClean="0"/>
              <a:t>?</a:t>
            </a:r>
          </a:p>
        </p:txBody>
      </p:sp>
      <p:sp>
        <p:nvSpPr>
          <p:cNvPr id="25603" name="Содержимое 2"/>
          <p:cNvSpPr>
            <a:spLocks noGrp="1"/>
          </p:cNvSpPr>
          <p:nvPr>
            <p:ph sz="quarter" idx="1"/>
          </p:nvPr>
        </p:nvSpPr>
        <p:spPr/>
        <p:txBody>
          <a:bodyPr/>
          <a:lstStyle/>
          <a:p>
            <a:pPr eaLnBrk="1" hangingPunct="1"/>
            <a:endParaRPr lang="ru-RU" smtClean="0"/>
          </a:p>
        </p:txBody>
      </p:sp>
      <p:pic>
        <p:nvPicPr>
          <p:cNvPr id="25604" name="Picture 2" descr="http://img-fotki.yandex.ru/get/23/arkhipov-e.0/0_e648_1a21e01a_XL"/>
          <p:cNvPicPr>
            <a:picLocks noChangeAspect="1" noChangeArrowheads="1"/>
          </p:cNvPicPr>
          <p:nvPr/>
        </p:nvPicPr>
        <p:blipFill>
          <a:blip r:embed="rId2" cstate="print"/>
          <a:srcRect/>
          <a:stretch>
            <a:fillRect/>
          </a:stretch>
        </p:blipFill>
        <p:spPr bwMode="auto">
          <a:xfrm>
            <a:off x="971550" y="1420813"/>
            <a:ext cx="6840538" cy="51308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Заголовок 1"/>
          <p:cNvSpPr>
            <a:spLocks noGrp="1"/>
          </p:cNvSpPr>
          <p:nvPr>
            <p:ph type="title"/>
          </p:nvPr>
        </p:nvSpPr>
        <p:spPr/>
        <p:txBody>
          <a:bodyPr>
            <a:normAutofit/>
          </a:bodyPr>
          <a:lstStyle/>
          <a:p>
            <a:pPr algn="ctr" eaLnBrk="1" hangingPunct="1"/>
            <a:r>
              <a:rPr lang="ru-RU" sz="3200" b="1" dirty="0" smtClean="0">
                <a:solidFill>
                  <a:schemeClr val="accent6">
                    <a:lumMod val="50000"/>
                  </a:schemeClr>
                </a:solidFill>
              </a:rPr>
              <a:t>Как ты думаешь, лимон это овощ или фрукт?</a:t>
            </a:r>
          </a:p>
        </p:txBody>
      </p:sp>
      <p:sp>
        <p:nvSpPr>
          <p:cNvPr id="27651" name="Содержимое 2"/>
          <p:cNvSpPr>
            <a:spLocks noGrp="1"/>
          </p:cNvSpPr>
          <p:nvPr>
            <p:ph sz="quarter" idx="1"/>
          </p:nvPr>
        </p:nvSpPr>
        <p:spPr/>
        <p:txBody>
          <a:bodyPr/>
          <a:lstStyle/>
          <a:p>
            <a:pPr eaLnBrk="1" hangingPunct="1"/>
            <a:endParaRPr lang="ru-RU" dirty="0" smtClean="0"/>
          </a:p>
        </p:txBody>
      </p:sp>
      <p:pic>
        <p:nvPicPr>
          <p:cNvPr id="27652" name="Picture 2" descr="http://187falensclancss.taba.ru/fid/aW1hZ2U6ODY3MjQ4Ly8/original.jpg"/>
          <p:cNvPicPr>
            <a:picLocks noChangeAspect="1" noChangeArrowheads="1"/>
          </p:cNvPicPr>
          <p:nvPr/>
        </p:nvPicPr>
        <p:blipFill>
          <a:blip r:embed="rId2" cstate="print"/>
          <a:srcRect/>
          <a:stretch>
            <a:fillRect/>
          </a:stretch>
        </p:blipFill>
        <p:spPr bwMode="auto">
          <a:xfrm>
            <a:off x="1116013" y="1484313"/>
            <a:ext cx="6611937" cy="4959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Заголовок 1"/>
          <p:cNvSpPr>
            <a:spLocks noGrp="1"/>
          </p:cNvSpPr>
          <p:nvPr>
            <p:ph type="title"/>
          </p:nvPr>
        </p:nvSpPr>
        <p:spPr>
          <a:xfrm>
            <a:off x="457200" y="274638"/>
            <a:ext cx="7467600" cy="939784"/>
          </a:xfrm>
        </p:spPr>
        <p:txBody>
          <a:bodyPr/>
          <a:lstStyle/>
          <a:p>
            <a:pPr algn="ctr" eaLnBrk="1" hangingPunct="1"/>
            <a:r>
              <a:rPr lang="ru-RU" sz="2800" b="1" dirty="0" smtClean="0">
                <a:solidFill>
                  <a:schemeClr val="accent6">
                    <a:lumMod val="50000"/>
                  </a:schemeClr>
                </a:solidFill>
              </a:rPr>
              <a:t>А помидор – это фрукт или овощ?</a:t>
            </a:r>
          </a:p>
        </p:txBody>
      </p:sp>
      <p:sp>
        <p:nvSpPr>
          <p:cNvPr id="29699" name="Содержимое 2"/>
          <p:cNvSpPr>
            <a:spLocks noGrp="1"/>
          </p:cNvSpPr>
          <p:nvPr>
            <p:ph sz="quarter" idx="1"/>
          </p:nvPr>
        </p:nvSpPr>
        <p:spPr/>
        <p:txBody>
          <a:bodyPr/>
          <a:lstStyle/>
          <a:p>
            <a:pPr eaLnBrk="1" hangingPunct="1"/>
            <a:endParaRPr lang="ru-RU" smtClean="0"/>
          </a:p>
        </p:txBody>
      </p:sp>
      <p:pic>
        <p:nvPicPr>
          <p:cNvPr id="29700" name="Picture 2" descr="http://lifefoods.co.nz/wp-content/uploads/2012/05/tomato.jpg"/>
          <p:cNvPicPr>
            <a:picLocks noChangeAspect="1" noChangeArrowheads="1"/>
          </p:cNvPicPr>
          <p:nvPr/>
        </p:nvPicPr>
        <p:blipFill>
          <a:blip r:embed="rId2" cstate="print"/>
          <a:srcRect/>
          <a:stretch>
            <a:fillRect/>
          </a:stretch>
        </p:blipFill>
        <p:spPr bwMode="auto">
          <a:xfrm>
            <a:off x="2428860" y="1363261"/>
            <a:ext cx="4491053" cy="4658127"/>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lstStyle/>
          <a:p>
            <a:r>
              <a:rPr lang="ru-RU" dirty="0" smtClean="0"/>
              <a:t>Молодец! </a:t>
            </a:r>
          </a:p>
          <a:p>
            <a:r>
              <a:rPr lang="ru-RU" dirty="0" smtClean="0"/>
              <a:t>Сложи пожалуйста  все овощи в корзинку!</a:t>
            </a:r>
          </a:p>
          <a:p>
            <a:endParaRPr lang="ru-RU"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err="1" smtClean="0">
                <a:solidFill>
                  <a:schemeClr val="accent6">
                    <a:lumMod val="50000"/>
                  </a:schemeClr>
                </a:solidFill>
              </a:rPr>
              <a:t>Физ-минутки</a:t>
            </a:r>
            <a:endParaRPr lang="ru-RU" b="1" dirty="0">
              <a:solidFill>
                <a:schemeClr val="accent6">
                  <a:lumMod val="50000"/>
                </a:schemeClr>
              </a:solidFill>
            </a:endParaRPr>
          </a:p>
        </p:txBody>
      </p:sp>
      <p:sp>
        <p:nvSpPr>
          <p:cNvPr id="3" name="Содержимое 2"/>
          <p:cNvSpPr>
            <a:spLocks noGrp="1"/>
          </p:cNvSpPr>
          <p:nvPr>
            <p:ph sz="quarter" idx="1"/>
          </p:nvPr>
        </p:nvSpPr>
        <p:spPr>
          <a:xfrm>
            <a:off x="500034" y="1643050"/>
            <a:ext cx="8229600" cy="4525963"/>
          </a:xfrm>
        </p:spPr>
        <p:txBody>
          <a:bodyPr>
            <a:normAutofit fontScale="70000" lnSpcReduction="20000"/>
          </a:bodyPr>
          <a:lstStyle/>
          <a:p>
            <a:r>
              <a:rPr lang="ru-RU" dirty="0" smtClean="0"/>
              <a:t>В огород пойдем,</a:t>
            </a:r>
          </a:p>
          <a:p>
            <a:r>
              <a:rPr lang="ru-RU" dirty="0" smtClean="0"/>
              <a:t>(</a:t>
            </a:r>
            <a:r>
              <a:rPr lang="ru-RU" i="1" dirty="0" smtClean="0"/>
              <a:t>шаги на месте</a:t>
            </a:r>
            <a:r>
              <a:rPr lang="ru-RU" dirty="0" smtClean="0"/>
              <a:t>)</a:t>
            </a:r>
          </a:p>
          <a:p>
            <a:r>
              <a:rPr lang="ru-RU" dirty="0" smtClean="0"/>
              <a:t>Урожай соберем.</a:t>
            </a:r>
          </a:p>
          <a:p>
            <a:r>
              <a:rPr lang="ru-RU" dirty="0" smtClean="0"/>
              <a:t>Мы моркови натаскаем                              </a:t>
            </a:r>
          </a:p>
          <a:p>
            <a:r>
              <a:rPr lang="ru-RU" dirty="0" smtClean="0"/>
              <a:t>  ( </a:t>
            </a:r>
            <a:r>
              <a:rPr lang="ru-RU" i="1" dirty="0" smtClean="0"/>
              <a:t>«таскают»</a:t>
            </a:r>
            <a:r>
              <a:rPr lang="ru-RU" dirty="0" smtClean="0"/>
              <a:t>)</a:t>
            </a:r>
          </a:p>
          <a:p>
            <a:r>
              <a:rPr lang="ru-RU" dirty="0" smtClean="0"/>
              <a:t>И картошки накопаем.                                  </a:t>
            </a:r>
          </a:p>
          <a:p>
            <a:r>
              <a:rPr lang="ru-RU" dirty="0" smtClean="0"/>
              <a:t>  (</a:t>
            </a:r>
            <a:r>
              <a:rPr lang="ru-RU" i="1" dirty="0" smtClean="0"/>
              <a:t>«копают»)</a:t>
            </a:r>
            <a:endParaRPr lang="ru-RU" dirty="0" smtClean="0"/>
          </a:p>
          <a:p>
            <a:r>
              <a:rPr lang="ru-RU" dirty="0" smtClean="0"/>
              <a:t>Срежем мы кочан капусты,                            </a:t>
            </a:r>
          </a:p>
          <a:p>
            <a:r>
              <a:rPr lang="ru-RU" i="1" dirty="0" smtClean="0"/>
              <a:t>(«срезают»)</a:t>
            </a:r>
            <a:endParaRPr lang="ru-RU" dirty="0" smtClean="0"/>
          </a:p>
          <a:p>
            <a:r>
              <a:rPr lang="ru-RU" dirty="0" smtClean="0"/>
              <a:t>Круглый, сочный, очень вкусный,                  </a:t>
            </a:r>
          </a:p>
          <a:p>
            <a:r>
              <a:rPr lang="ru-RU" i="1" dirty="0" smtClean="0"/>
              <a:t>(показывают круг руками три раза)</a:t>
            </a:r>
            <a:endParaRPr lang="ru-RU" dirty="0" smtClean="0"/>
          </a:p>
          <a:p>
            <a:r>
              <a:rPr lang="ru-RU" dirty="0" smtClean="0"/>
              <a:t>Щавеля нарвем немножко                            </a:t>
            </a:r>
          </a:p>
          <a:p>
            <a:r>
              <a:rPr lang="ru-RU" dirty="0" smtClean="0"/>
              <a:t> (</a:t>
            </a:r>
            <a:r>
              <a:rPr lang="ru-RU" i="1" dirty="0" smtClean="0"/>
              <a:t>«рвут»)</a:t>
            </a:r>
            <a:endParaRPr lang="ru-RU" dirty="0" smtClean="0"/>
          </a:p>
          <a:p>
            <a:r>
              <a:rPr lang="ru-RU" dirty="0" smtClean="0"/>
              <a:t>И вернемся по дорожке.                                </a:t>
            </a:r>
          </a:p>
          <a:p>
            <a:r>
              <a:rPr lang="ru-RU" dirty="0" smtClean="0"/>
              <a:t>  (</a:t>
            </a:r>
            <a:r>
              <a:rPr lang="ru-RU" i="1" dirty="0" smtClean="0"/>
              <a:t>шаги на месте)</a:t>
            </a:r>
            <a:endParaRPr lang="ru-RU" dirty="0" smtClean="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457200" y="1357298"/>
            <a:ext cx="8229600" cy="4768865"/>
          </a:xfrm>
        </p:spPr>
        <p:txBody>
          <a:bodyPr>
            <a:normAutofit fontScale="32500" lnSpcReduction="20000"/>
          </a:bodyPr>
          <a:lstStyle/>
          <a:p>
            <a:r>
              <a:rPr lang="ru-RU" sz="6400" dirty="0" smtClean="0"/>
              <a:t>Ах, какой же урожай, </a:t>
            </a:r>
          </a:p>
          <a:p>
            <a:r>
              <a:rPr lang="ru-RU" sz="6400" i="1" dirty="0" smtClean="0"/>
              <a:t>(дети стоят лицом в круг)</a:t>
            </a:r>
            <a:endParaRPr lang="ru-RU" sz="6400" dirty="0" smtClean="0"/>
          </a:p>
          <a:p>
            <a:r>
              <a:rPr lang="ru-RU" sz="6400" dirty="0" smtClean="0"/>
              <a:t>Побыстрее собирай. </a:t>
            </a:r>
          </a:p>
          <a:p>
            <a:r>
              <a:rPr lang="ru-RU" sz="6400" i="1" dirty="0" smtClean="0"/>
              <a:t>(правой рукой выполняют хватательное</a:t>
            </a:r>
            <a:r>
              <a:rPr lang="ru-RU" sz="6400" dirty="0" smtClean="0"/>
              <a:t> </a:t>
            </a:r>
            <a:r>
              <a:rPr lang="ru-RU" sz="6400" i="1" dirty="0" smtClean="0"/>
              <a:t>движение и опускают руку в другую</a:t>
            </a:r>
            <a:r>
              <a:rPr lang="ru-RU" sz="6400" dirty="0" smtClean="0"/>
              <a:t> </a:t>
            </a:r>
            <a:r>
              <a:rPr lang="ru-RU" sz="6400" i="1" dirty="0" smtClean="0"/>
              <a:t>сторону)</a:t>
            </a:r>
            <a:endParaRPr lang="ru-RU" sz="6400" dirty="0" smtClean="0"/>
          </a:p>
          <a:p>
            <a:r>
              <a:rPr lang="ru-RU" sz="6400" dirty="0" smtClean="0"/>
              <a:t>Выкопай картошку с грядки, </a:t>
            </a:r>
          </a:p>
          <a:p>
            <a:r>
              <a:rPr lang="ru-RU" sz="6400" i="1" dirty="0" smtClean="0"/>
              <a:t>(имитация копания огорода)</a:t>
            </a:r>
            <a:endParaRPr lang="ru-RU" sz="6400" dirty="0" smtClean="0"/>
          </a:p>
          <a:p>
            <a:r>
              <a:rPr lang="ru-RU" sz="6400" dirty="0" smtClean="0"/>
              <a:t>Чтобы было всё в порядке.</a:t>
            </a:r>
          </a:p>
          <a:p>
            <a:r>
              <a:rPr lang="ru-RU" sz="6400" dirty="0" smtClean="0"/>
              <a:t>Огурцы сорви быстрей, </a:t>
            </a:r>
          </a:p>
          <a:p>
            <a:r>
              <a:rPr lang="ru-RU" sz="6400" i="1" dirty="0" smtClean="0"/>
              <a:t>(наклониться, правой рукой)</a:t>
            </a:r>
            <a:endParaRPr lang="ru-RU" sz="6400" dirty="0" smtClean="0"/>
          </a:p>
          <a:p>
            <a:r>
              <a:rPr lang="ru-RU" sz="6400" dirty="0" smtClean="0"/>
              <a:t>Чтобы съесть их поскорей. </a:t>
            </a:r>
          </a:p>
          <a:p>
            <a:r>
              <a:rPr lang="ru-RU" sz="6400" i="1" dirty="0" smtClean="0"/>
              <a:t>(«сорвать огурец»</a:t>
            </a:r>
            <a:r>
              <a:rPr lang="ru-RU" sz="6400" dirty="0" smtClean="0"/>
              <a:t> </a:t>
            </a:r>
            <a:r>
              <a:rPr lang="ru-RU" sz="6400" i="1" dirty="0" smtClean="0"/>
              <a:t>движение зубами с</a:t>
            </a:r>
            <a:r>
              <a:rPr lang="ru-RU" sz="6400" dirty="0" smtClean="0"/>
              <a:t> </a:t>
            </a:r>
            <a:r>
              <a:rPr lang="ru-RU" sz="6400" i="1" dirty="0" smtClean="0"/>
              <a:t>закрытым ртом)</a:t>
            </a:r>
            <a:endParaRPr lang="ru-RU" sz="6400" dirty="0" smtClean="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a:normAutofit fontScale="85000" lnSpcReduction="20000"/>
          </a:bodyPr>
          <a:lstStyle/>
          <a:p>
            <a:r>
              <a:rPr lang="ru-RU" dirty="0" smtClean="0"/>
              <a:t>Срежь капусту, посоли, </a:t>
            </a:r>
          </a:p>
          <a:p>
            <a:r>
              <a:rPr lang="ru-RU" i="1" dirty="0" smtClean="0"/>
              <a:t>(правую руку согнуть в локте, пальцы</a:t>
            </a:r>
            <a:r>
              <a:rPr lang="ru-RU" dirty="0" smtClean="0"/>
              <a:t> </a:t>
            </a:r>
            <a:r>
              <a:rPr lang="ru-RU" i="1" dirty="0" smtClean="0"/>
              <a:t>сжать в кулак, выполнить</a:t>
            </a:r>
            <a:r>
              <a:rPr lang="ru-RU" dirty="0" smtClean="0"/>
              <a:t> </a:t>
            </a:r>
            <a:r>
              <a:rPr lang="ru-RU" i="1" dirty="0" smtClean="0"/>
              <a:t>движение руки справа – налево)</a:t>
            </a:r>
            <a:endParaRPr lang="ru-RU" dirty="0" smtClean="0"/>
          </a:p>
          <a:p>
            <a:r>
              <a:rPr lang="ru-RU" dirty="0" smtClean="0"/>
              <a:t>Маму с папой угости.</a:t>
            </a:r>
          </a:p>
          <a:p>
            <a:r>
              <a:rPr lang="ru-RU" i="1" dirty="0" smtClean="0"/>
              <a:t>(отвести поочерёдно руки</a:t>
            </a:r>
            <a:r>
              <a:rPr lang="ru-RU" dirty="0" smtClean="0"/>
              <a:t> </a:t>
            </a:r>
            <a:r>
              <a:rPr lang="ru-RU" i="1" dirty="0" smtClean="0"/>
              <a:t>вправо – влево)</a:t>
            </a:r>
            <a:endParaRPr lang="ru-RU" dirty="0" smtClean="0"/>
          </a:p>
          <a:p>
            <a:r>
              <a:rPr lang="ru-RU" dirty="0" smtClean="0"/>
              <a:t>Выдерни морковь, редиску,</a:t>
            </a:r>
          </a:p>
          <a:p>
            <a:r>
              <a:rPr lang="ru-RU" i="1" dirty="0" smtClean="0"/>
              <a:t>(имитация выдёргивания овощей)</a:t>
            </a:r>
            <a:endParaRPr lang="ru-RU" dirty="0" smtClean="0"/>
          </a:p>
          <a:p>
            <a:r>
              <a:rPr lang="ru-RU" dirty="0" smtClean="0"/>
              <a:t>Поклонись им в пояс низко. </a:t>
            </a:r>
          </a:p>
          <a:p>
            <a:r>
              <a:rPr lang="ru-RU" i="1" dirty="0" smtClean="0"/>
              <a:t>(выполнить наклон туловища вперёд, правую руку отвести от груди вправо)</a:t>
            </a:r>
            <a:endParaRPr lang="ru-RU" dirty="0" smtClean="0"/>
          </a:p>
          <a:p>
            <a:r>
              <a:rPr lang="ru-RU" dirty="0" smtClean="0"/>
              <a:t>Ай, какой же урожай, </a:t>
            </a:r>
          </a:p>
          <a:p>
            <a:r>
              <a:rPr lang="ru-RU" i="1" dirty="0" smtClean="0"/>
              <a:t>(руки приставить к вискам,</a:t>
            </a:r>
            <a:r>
              <a:rPr lang="ru-RU" dirty="0" smtClean="0"/>
              <a:t> </a:t>
            </a:r>
            <a:r>
              <a:rPr lang="ru-RU" i="1" dirty="0" smtClean="0"/>
              <a:t>выполнив наклоны головы)</a:t>
            </a:r>
            <a:endParaRPr lang="ru-RU" dirty="0" smtClean="0"/>
          </a:p>
          <a:p>
            <a:r>
              <a:rPr lang="ru-RU" dirty="0" smtClean="0"/>
              <a:t>Ты в корзину загружай. </a:t>
            </a:r>
          </a:p>
          <a:p>
            <a:r>
              <a:rPr lang="ru-RU" i="1" dirty="0" smtClean="0"/>
              <a:t>(руки развести в стороны, направив их движение к себе)</a:t>
            </a:r>
            <a:endParaRPr lang="ru-RU" dirty="0" smtClean="0"/>
          </a:p>
          <a:p>
            <a:endParaRPr lang="ru-RU" dirty="0" smtClean="0"/>
          </a:p>
          <a:p>
            <a:endParaRPr lang="ru-RU"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solidFill>
                  <a:schemeClr val="accent6">
                    <a:lumMod val="50000"/>
                  </a:schemeClr>
                </a:solidFill>
              </a:rPr>
              <a:t>Загадки</a:t>
            </a:r>
            <a:endParaRPr lang="ru-RU" b="1" dirty="0">
              <a:solidFill>
                <a:schemeClr val="accent6">
                  <a:lumMod val="50000"/>
                </a:schemeClr>
              </a:solidFill>
            </a:endParaRPr>
          </a:p>
        </p:txBody>
      </p:sp>
      <p:sp>
        <p:nvSpPr>
          <p:cNvPr id="3" name="Содержимое 2"/>
          <p:cNvSpPr>
            <a:spLocks noGrp="1"/>
          </p:cNvSpPr>
          <p:nvPr>
            <p:ph sz="quarter" idx="1"/>
          </p:nvPr>
        </p:nvSpPr>
        <p:spPr/>
        <p:txBody>
          <a:bodyPr numCol="2">
            <a:normAutofit fontScale="85000" lnSpcReduction="20000"/>
          </a:bodyPr>
          <a:lstStyle/>
          <a:p>
            <a:r>
              <a:rPr lang="ru-RU" dirty="0" smtClean="0"/>
              <a:t> Картошка</a:t>
            </a:r>
          </a:p>
          <a:p>
            <a:r>
              <a:rPr lang="ru-RU" dirty="0" smtClean="0"/>
              <a:t>Кругла, рассыпчата, бела</a:t>
            </a:r>
          </a:p>
          <a:p>
            <a:r>
              <a:rPr lang="ru-RU" dirty="0" smtClean="0"/>
              <a:t>На стол она с полей пришла.</a:t>
            </a:r>
          </a:p>
          <a:p>
            <a:r>
              <a:rPr lang="ru-RU" dirty="0" smtClean="0"/>
              <a:t> </a:t>
            </a:r>
          </a:p>
          <a:p>
            <a:r>
              <a:rPr lang="ru-RU" dirty="0" smtClean="0"/>
              <a:t>      Редиска.      </a:t>
            </a:r>
          </a:p>
          <a:p>
            <a:r>
              <a:rPr lang="ru-RU" dirty="0" smtClean="0"/>
              <a:t>Щеки </a:t>
            </a:r>
            <a:r>
              <a:rPr lang="ru-RU" dirty="0" err="1" smtClean="0"/>
              <a:t>розовы</a:t>
            </a:r>
            <a:r>
              <a:rPr lang="ru-RU" dirty="0" smtClean="0"/>
              <a:t>, нос белый</a:t>
            </a:r>
          </a:p>
          <a:p>
            <a:r>
              <a:rPr lang="ru-RU" dirty="0" smtClean="0"/>
              <a:t>В темноте сижу день целый,</a:t>
            </a:r>
          </a:p>
          <a:p>
            <a:r>
              <a:rPr lang="ru-RU" dirty="0" smtClean="0"/>
              <a:t>А рубашка зелена.</a:t>
            </a:r>
          </a:p>
          <a:p>
            <a:r>
              <a:rPr lang="ru-RU" dirty="0" smtClean="0"/>
              <a:t>Вся на солнышке она.</a:t>
            </a:r>
          </a:p>
          <a:p>
            <a:r>
              <a:rPr lang="ru-RU" dirty="0" smtClean="0"/>
              <a:t> </a:t>
            </a:r>
          </a:p>
          <a:p>
            <a:r>
              <a:rPr lang="ru-RU" dirty="0" smtClean="0"/>
              <a:t>     Грох.</a:t>
            </a:r>
          </a:p>
          <a:p>
            <a:r>
              <a:rPr lang="ru-RU" dirty="0" smtClean="0"/>
              <a:t>Голова на ножке,</a:t>
            </a:r>
          </a:p>
          <a:p>
            <a:r>
              <a:rPr lang="ru-RU" dirty="0" smtClean="0"/>
              <a:t>В голове горошки.</a:t>
            </a:r>
          </a:p>
          <a:p>
            <a:r>
              <a:rPr lang="ru-RU" dirty="0" smtClean="0"/>
              <a:t> </a:t>
            </a:r>
          </a:p>
          <a:p>
            <a:r>
              <a:rPr lang="ru-RU" dirty="0" smtClean="0"/>
              <a:t>    Капуста.</a:t>
            </a:r>
          </a:p>
          <a:p>
            <a:r>
              <a:rPr lang="ru-RU" dirty="0" smtClean="0"/>
              <a:t>Уродилась я на славу.</a:t>
            </a:r>
          </a:p>
          <a:p>
            <a:r>
              <a:rPr lang="ru-RU" dirty="0" smtClean="0"/>
              <a:t>Голова бела, кудрява.</a:t>
            </a:r>
          </a:p>
          <a:p>
            <a:r>
              <a:rPr lang="ru-RU" dirty="0" smtClean="0"/>
              <a:t>Кто любит щи – </a:t>
            </a:r>
          </a:p>
          <a:p>
            <a:r>
              <a:rPr lang="ru-RU" dirty="0" smtClean="0"/>
              <a:t>Меня ищи.</a:t>
            </a:r>
          </a:p>
          <a:p>
            <a:r>
              <a:rPr lang="ru-RU" dirty="0" smtClean="0"/>
              <a:t> </a:t>
            </a:r>
          </a:p>
          <a:p>
            <a:r>
              <a:rPr lang="ru-RU" dirty="0" smtClean="0"/>
              <a:t> Помидор.</a:t>
            </a:r>
          </a:p>
          <a:p>
            <a:r>
              <a:rPr lang="ru-RU" dirty="0" smtClean="0"/>
              <a:t>В огороде вырастаю,</a:t>
            </a:r>
          </a:p>
          <a:p>
            <a:r>
              <a:rPr lang="ru-RU" dirty="0" smtClean="0"/>
              <a:t>А когда я созреваю,</a:t>
            </a:r>
          </a:p>
          <a:p>
            <a:r>
              <a:rPr lang="ru-RU" dirty="0" smtClean="0"/>
              <a:t>Варят из меня томат,</a:t>
            </a:r>
          </a:p>
          <a:p>
            <a:r>
              <a:rPr lang="ru-RU" dirty="0" smtClean="0"/>
              <a:t>В щи кладут и так едят.</a:t>
            </a:r>
          </a:p>
          <a:p>
            <a:r>
              <a:rPr lang="ru-RU" dirty="0" smtClean="0"/>
              <a:t>  </a:t>
            </a:r>
          </a:p>
          <a:p>
            <a:r>
              <a:rPr lang="ru-RU" dirty="0" smtClean="0"/>
              <a:t>             </a:t>
            </a:r>
          </a:p>
          <a:p>
            <a:r>
              <a:rPr lang="ru-RU" dirty="0" smtClean="0"/>
              <a:t> </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numCol="2">
            <a:normAutofit fontScale="85000" lnSpcReduction="20000"/>
          </a:bodyPr>
          <a:lstStyle/>
          <a:p>
            <a:r>
              <a:rPr lang="ru-RU" dirty="0" smtClean="0"/>
              <a:t> Картофель.                                 </a:t>
            </a:r>
          </a:p>
          <a:p>
            <a:r>
              <a:rPr lang="ru-RU" dirty="0" smtClean="0"/>
              <a:t>Он и в дождик, он и в зной</a:t>
            </a:r>
          </a:p>
          <a:p>
            <a:r>
              <a:rPr lang="ru-RU" dirty="0" smtClean="0"/>
              <a:t>Клубни прячет под землей.</a:t>
            </a:r>
          </a:p>
          <a:p>
            <a:r>
              <a:rPr lang="ru-RU" dirty="0" smtClean="0"/>
              <a:t>Клубни вытащишь на свет – </a:t>
            </a:r>
          </a:p>
          <a:p>
            <a:r>
              <a:rPr lang="ru-RU" dirty="0" smtClean="0"/>
              <a:t>Вот и завтрак, и обед.</a:t>
            </a:r>
          </a:p>
          <a:p>
            <a:r>
              <a:rPr lang="ru-RU" dirty="0" smtClean="0"/>
              <a:t>    </a:t>
            </a:r>
          </a:p>
          <a:p>
            <a:r>
              <a:rPr lang="ru-RU" dirty="0" smtClean="0"/>
              <a:t>         Горох.</a:t>
            </a:r>
          </a:p>
          <a:p>
            <a:r>
              <a:rPr lang="ru-RU" dirty="0" smtClean="0"/>
              <a:t>Голова на ножке,</a:t>
            </a:r>
          </a:p>
          <a:p>
            <a:r>
              <a:rPr lang="ru-RU" dirty="0" smtClean="0"/>
              <a:t>В голове - горошки.</a:t>
            </a:r>
          </a:p>
          <a:p>
            <a:r>
              <a:rPr lang="ru-RU" dirty="0" smtClean="0"/>
              <a:t> </a:t>
            </a:r>
          </a:p>
          <a:p>
            <a:r>
              <a:rPr lang="ru-RU" dirty="0" smtClean="0"/>
              <a:t>  Капуста.</a:t>
            </a:r>
          </a:p>
          <a:p>
            <a:r>
              <a:rPr lang="ru-RU" dirty="0" smtClean="0"/>
              <a:t>Лоскуток на лоскутке – </a:t>
            </a:r>
          </a:p>
          <a:p>
            <a:r>
              <a:rPr lang="ru-RU" dirty="0" smtClean="0"/>
              <a:t>Зеленые заплатки.</a:t>
            </a:r>
          </a:p>
          <a:p>
            <a:r>
              <a:rPr lang="ru-RU" dirty="0" smtClean="0"/>
              <a:t>Целый день на животе</a:t>
            </a:r>
          </a:p>
          <a:p>
            <a:r>
              <a:rPr lang="ru-RU" dirty="0" smtClean="0"/>
              <a:t>Нежится на грядке.</a:t>
            </a:r>
          </a:p>
          <a:p>
            <a:r>
              <a:rPr lang="ru-RU" dirty="0" smtClean="0"/>
              <a:t> </a:t>
            </a:r>
          </a:p>
          <a:p>
            <a:r>
              <a:rPr lang="ru-RU" dirty="0" smtClean="0"/>
              <a:t>           Капуста.</a:t>
            </a:r>
          </a:p>
          <a:p>
            <a:r>
              <a:rPr lang="ru-RU" dirty="0" smtClean="0"/>
              <a:t>Расселась барыня на грядке.</a:t>
            </a:r>
          </a:p>
          <a:p>
            <a:r>
              <a:rPr lang="ru-RU" dirty="0" smtClean="0"/>
              <a:t>Одета в пышные шелка.</a:t>
            </a:r>
          </a:p>
          <a:p>
            <a:r>
              <a:rPr lang="ru-RU" dirty="0" smtClean="0"/>
              <a:t>Мы для нее готовим кадки</a:t>
            </a:r>
          </a:p>
          <a:p>
            <a:r>
              <a:rPr lang="ru-RU" dirty="0" smtClean="0"/>
              <a:t>И крупной соли полмешка.</a:t>
            </a:r>
          </a:p>
          <a:p>
            <a:r>
              <a:rPr lang="ru-RU" dirty="0" smtClean="0"/>
              <a:t> </a:t>
            </a:r>
          </a:p>
          <a:p>
            <a:r>
              <a:rPr lang="ru-RU" dirty="0" smtClean="0"/>
              <a:t>             Капуста.</a:t>
            </a:r>
          </a:p>
          <a:p>
            <a:r>
              <a:rPr lang="ru-RU" dirty="0" smtClean="0"/>
              <a:t>Уродилась я на славу:</a:t>
            </a:r>
          </a:p>
          <a:p>
            <a:r>
              <a:rPr lang="ru-RU" dirty="0" smtClean="0"/>
              <a:t>Голова бела, кудрява.</a:t>
            </a:r>
          </a:p>
          <a:p>
            <a:r>
              <a:rPr lang="ru-RU" dirty="0" smtClean="0"/>
              <a:t>Кто любит щи – </a:t>
            </a:r>
          </a:p>
          <a:p>
            <a:r>
              <a:rPr lang="ru-RU" dirty="0" smtClean="0"/>
              <a:t>Меня в них ищи.</a:t>
            </a:r>
            <a:endParaRPr lang="ru-RU"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p:txBody>
          <a:bodyPr numCol="2">
            <a:normAutofit fontScale="92500" lnSpcReduction="10000"/>
          </a:bodyPr>
          <a:lstStyle/>
          <a:p>
            <a:r>
              <a:rPr lang="ru-RU" dirty="0" smtClean="0"/>
              <a:t>Растет на грядке оранжевая,</a:t>
            </a:r>
          </a:p>
          <a:p>
            <a:r>
              <a:rPr lang="ru-RU" dirty="0" smtClean="0"/>
              <a:t> Сладкая; зайчики ее очень любят.</a:t>
            </a:r>
          </a:p>
          <a:p>
            <a:r>
              <a:rPr lang="ru-RU" i="1" dirty="0" smtClean="0"/>
              <a:t>(Морковь.)</a:t>
            </a:r>
            <a:endParaRPr lang="ru-RU" dirty="0" smtClean="0"/>
          </a:p>
          <a:p>
            <a:r>
              <a:rPr lang="ru-RU" dirty="0" smtClean="0"/>
              <a:t>Расселась барыня на грядке,</a:t>
            </a:r>
          </a:p>
          <a:p>
            <a:r>
              <a:rPr lang="ru-RU" dirty="0" smtClean="0"/>
              <a:t>Одета в шумные шелка.</a:t>
            </a:r>
          </a:p>
          <a:p>
            <a:r>
              <a:rPr lang="ru-RU" dirty="0" smtClean="0"/>
              <a:t>Мы для неё готовим кадки</a:t>
            </a:r>
          </a:p>
          <a:p>
            <a:r>
              <a:rPr lang="ru-RU" dirty="0" smtClean="0"/>
              <a:t>И крупной соли пол мешка.</a:t>
            </a:r>
          </a:p>
          <a:p>
            <a:r>
              <a:rPr lang="ru-RU" dirty="0" smtClean="0"/>
              <a:t>(капуста)</a:t>
            </a:r>
          </a:p>
          <a:p>
            <a:r>
              <a:rPr lang="ru-RU" dirty="0" smtClean="0"/>
              <a:t>Растет на грядке,</a:t>
            </a:r>
          </a:p>
          <a:p>
            <a:r>
              <a:rPr lang="ru-RU" dirty="0" smtClean="0"/>
              <a:t> Зелененький, овальный</a:t>
            </a:r>
          </a:p>
          <a:p>
            <a:r>
              <a:rPr lang="ru-RU" dirty="0" smtClean="0"/>
              <a:t> И очень вкусный.</a:t>
            </a:r>
          </a:p>
          <a:p>
            <a:r>
              <a:rPr lang="ru-RU" dirty="0" smtClean="0"/>
              <a:t>Его можно солить</a:t>
            </a:r>
          </a:p>
          <a:p>
            <a:r>
              <a:rPr lang="ru-RU" dirty="0" smtClean="0"/>
              <a:t> и делать из него салат.</a:t>
            </a:r>
          </a:p>
          <a:p>
            <a:r>
              <a:rPr lang="ru-RU" i="1" dirty="0" smtClean="0"/>
              <a:t>(Огурец.)</a:t>
            </a:r>
            <a:endParaRPr lang="ru-RU" dirty="0" smtClean="0"/>
          </a:p>
          <a:p>
            <a:r>
              <a:rPr lang="ru-RU" dirty="0" smtClean="0"/>
              <a:t>Сидит дед</a:t>
            </a:r>
            <a:r>
              <a:rPr lang="ru-RU" i="1" dirty="0" smtClean="0"/>
              <a:t>, </a:t>
            </a:r>
            <a:r>
              <a:rPr lang="ru-RU" dirty="0" smtClean="0"/>
              <a:t>во сто шуб одет, </a:t>
            </a:r>
          </a:p>
          <a:p>
            <a:r>
              <a:rPr lang="ru-RU" dirty="0" smtClean="0"/>
              <a:t>Кто его раздевает, </a:t>
            </a:r>
          </a:p>
          <a:p>
            <a:r>
              <a:rPr lang="ru-RU" dirty="0" smtClean="0"/>
              <a:t>тот слезы проливает.</a:t>
            </a:r>
          </a:p>
          <a:p>
            <a:r>
              <a:rPr lang="ru-RU" i="1" dirty="0" smtClean="0"/>
              <a:t>(Лук.)</a:t>
            </a:r>
            <a:endParaRPr lang="ru-RU" dirty="0" smtClean="0"/>
          </a:p>
          <a:p>
            <a:endParaRPr lang="ru-RU"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457200" y="285728"/>
            <a:ext cx="8229600" cy="5840435"/>
          </a:xfrm>
        </p:spPr>
        <p:txBody>
          <a:bodyPr numCol="2">
            <a:normAutofit fontScale="62500" lnSpcReduction="20000"/>
          </a:bodyPr>
          <a:lstStyle/>
          <a:p>
            <a:r>
              <a:rPr lang="ru-RU" dirty="0" smtClean="0"/>
              <a:t>Угадать совсем нетрудно,              В зеленой избушке</a:t>
            </a:r>
            <a:br>
              <a:rPr lang="ru-RU" dirty="0" smtClean="0"/>
            </a:br>
            <a:r>
              <a:rPr lang="ru-RU" dirty="0" smtClean="0"/>
              <a:t>Всякий догадается!                         Живут подружки.</a:t>
            </a:r>
            <a:br>
              <a:rPr lang="ru-RU" dirty="0" smtClean="0"/>
            </a:br>
            <a:r>
              <a:rPr lang="ru-RU" dirty="0" smtClean="0"/>
              <a:t>Лист упругий, изумрудный           Словно бусинки круглы,</a:t>
            </a:r>
            <a:br>
              <a:rPr lang="ru-RU" dirty="0" smtClean="0"/>
            </a:br>
            <a:r>
              <a:rPr lang="ru-RU" dirty="0" smtClean="0"/>
              <a:t>В кочан завивается!                        Изумрудны и малы.</a:t>
            </a:r>
            <a:br>
              <a:rPr lang="ru-RU" dirty="0" smtClean="0"/>
            </a:br>
            <a:r>
              <a:rPr lang="ru-RU" dirty="0" smtClean="0"/>
              <a:t>   (капуста)                                               (горошины)</a:t>
            </a:r>
            <a:br>
              <a:rPr lang="ru-RU" dirty="0" smtClean="0"/>
            </a:br>
            <a:r>
              <a:rPr lang="ru-RU" dirty="0" smtClean="0"/>
              <a:t/>
            </a:r>
            <a:br>
              <a:rPr lang="ru-RU" dirty="0" smtClean="0"/>
            </a:br>
            <a:r>
              <a:rPr lang="ru-RU" dirty="0" smtClean="0"/>
              <a:t>В огороде пусто,                         Изогнутые, длинненькие, </a:t>
            </a:r>
            <a:br>
              <a:rPr lang="ru-RU" dirty="0" smtClean="0"/>
            </a:br>
            <a:r>
              <a:rPr lang="ru-RU" dirty="0" smtClean="0"/>
              <a:t>Если нет…(капусты)                   А зовут их «синенькие».</a:t>
            </a:r>
            <a:br>
              <a:rPr lang="ru-RU" dirty="0" smtClean="0"/>
            </a:br>
            <a:r>
              <a:rPr lang="ru-RU" dirty="0" smtClean="0"/>
              <a:t/>
            </a:r>
            <a:br>
              <a:rPr lang="ru-RU" dirty="0" smtClean="0"/>
            </a:br>
            <a:r>
              <a:rPr lang="ru-RU" dirty="0" smtClean="0"/>
              <a:t>Хоть на вкус она горька,         Что за скрип? Что за хруст?</a:t>
            </a:r>
            <a:br>
              <a:rPr lang="ru-RU" dirty="0" smtClean="0"/>
            </a:br>
            <a:r>
              <a:rPr lang="ru-RU" dirty="0" smtClean="0"/>
              <a:t>Но внутри бела, крепка.          Это что еще за куст?</a:t>
            </a:r>
            <a:br>
              <a:rPr lang="ru-RU" dirty="0" smtClean="0"/>
            </a:br>
            <a:r>
              <a:rPr lang="ru-RU" dirty="0" smtClean="0"/>
              <a:t>И на терке ее трут,                   Как же быть без хруста,</a:t>
            </a:r>
            <a:br>
              <a:rPr lang="ru-RU" dirty="0" smtClean="0"/>
            </a:br>
            <a:r>
              <a:rPr lang="ru-RU" dirty="0" smtClean="0"/>
              <a:t>Тем, кто заболел, дают.           Если я…</a:t>
            </a:r>
            <a:br>
              <a:rPr lang="ru-RU" dirty="0" smtClean="0"/>
            </a:br>
            <a:r>
              <a:rPr lang="ru-RU" dirty="0" smtClean="0"/>
              <a:t>   (редька)                                     (капуста)</a:t>
            </a:r>
            <a:br>
              <a:rPr lang="ru-RU" dirty="0" smtClean="0"/>
            </a:br>
            <a:r>
              <a:rPr lang="ru-RU" dirty="0" smtClean="0"/>
              <a:t/>
            </a:r>
            <a:br>
              <a:rPr lang="ru-RU" dirty="0" smtClean="0"/>
            </a:br>
            <a:r>
              <a:rPr lang="ru-RU" dirty="0" smtClean="0"/>
              <a:t>Сто одежек-                              Сидит дед, во сто шуб одет.</a:t>
            </a:r>
            <a:br>
              <a:rPr lang="ru-RU" dirty="0" smtClean="0"/>
            </a:br>
            <a:r>
              <a:rPr lang="ru-RU" dirty="0" smtClean="0"/>
              <a:t>И все без застежек:                  Кто его раздевает, </a:t>
            </a:r>
            <a:br>
              <a:rPr lang="ru-RU" dirty="0" smtClean="0"/>
            </a:br>
            <a:r>
              <a:rPr lang="ru-RU" dirty="0" smtClean="0"/>
              <a:t>Как надела сто рубах,              Тот слезы проливает.</a:t>
            </a:r>
            <a:br>
              <a:rPr lang="ru-RU" dirty="0" smtClean="0"/>
            </a:br>
            <a:r>
              <a:rPr lang="ru-RU" dirty="0" smtClean="0"/>
              <a:t>Захрустела на зубах.                     (лук)</a:t>
            </a:r>
            <a:br>
              <a:rPr lang="ru-RU" dirty="0" smtClean="0"/>
            </a:br>
            <a:r>
              <a:rPr lang="ru-RU" dirty="0" smtClean="0"/>
              <a:t>  (капуста)</a:t>
            </a:r>
            <a:br>
              <a:rPr lang="ru-RU" dirty="0" smtClean="0"/>
            </a:br>
            <a:r>
              <a:rPr lang="ru-RU" dirty="0" smtClean="0"/>
              <a:t/>
            </a:r>
            <a:br>
              <a:rPr lang="ru-RU" dirty="0" smtClean="0"/>
            </a:br>
            <a:r>
              <a:rPr lang="ru-RU" dirty="0" smtClean="0"/>
              <a:t>Круглая, да не лук,                   За кудрявый хохолок</a:t>
            </a:r>
            <a:br>
              <a:rPr lang="ru-RU" dirty="0" smtClean="0"/>
            </a:br>
            <a:r>
              <a:rPr lang="ru-RU" dirty="0" smtClean="0"/>
              <a:t>Желтая, да не масло,                Лису из норки поволок.</a:t>
            </a:r>
            <a:br>
              <a:rPr lang="ru-RU" dirty="0" smtClean="0"/>
            </a:br>
            <a:r>
              <a:rPr lang="ru-RU" dirty="0" smtClean="0"/>
              <a:t>Сладкая, да не сахар,               На ощупь гладкая,</a:t>
            </a:r>
            <a:br>
              <a:rPr lang="ru-RU" dirty="0" smtClean="0"/>
            </a:br>
            <a:r>
              <a:rPr lang="ru-RU" dirty="0" smtClean="0"/>
              <a:t>С хвостом, да не мышь.           На вкус, как сахар - сладкая.</a:t>
            </a:r>
            <a:br>
              <a:rPr lang="ru-RU" dirty="0" smtClean="0"/>
            </a:br>
            <a:r>
              <a:rPr lang="ru-RU" dirty="0" smtClean="0"/>
              <a:t>  (репа)                                             (морковь)</a:t>
            </a:r>
            <a:br>
              <a:rPr lang="ru-RU" dirty="0" smtClean="0"/>
            </a:br>
            <a:r>
              <a:rPr lang="ru-RU" dirty="0" smtClean="0"/>
              <a:t/>
            </a:r>
            <a:br>
              <a:rPr lang="ru-RU" dirty="0" smtClean="0"/>
            </a:br>
            <a:r>
              <a:rPr lang="ru-RU" dirty="0" smtClean="0"/>
              <a:t>Я важный и сочный,                Сидит девица в темнице,</a:t>
            </a:r>
            <a:br>
              <a:rPr lang="ru-RU" dirty="0" smtClean="0"/>
            </a:br>
            <a:r>
              <a:rPr lang="ru-RU" dirty="0" smtClean="0"/>
              <a:t>У меня красные щечки.           А коса - на улице.</a:t>
            </a:r>
            <a:br>
              <a:rPr lang="ru-RU" dirty="0" smtClean="0"/>
            </a:br>
            <a:r>
              <a:rPr lang="ru-RU" dirty="0" smtClean="0"/>
              <a:t>     (помидор)                                (морковь)</a:t>
            </a:r>
            <a:br>
              <a:rPr lang="ru-RU" dirty="0" smtClean="0"/>
            </a:br>
            <a:r>
              <a:rPr lang="ru-RU" dirty="0" smtClean="0"/>
              <a:t>                                                                                                              </a:t>
            </a:r>
          </a:p>
          <a:p>
            <a:r>
              <a:rPr lang="ru-RU" dirty="0" smtClean="0"/>
              <a:t> </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457200" y="214290"/>
            <a:ext cx="8229600" cy="5911873"/>
          </a:xfrm>
        </p:spPr>
        <p:txBody>
          <a:bodyPr numCol="2">
            <a:normAutofit fontScale="55000" lnSpcReduction="20000"/>
          </a:bodyPr>
          <a:lstStyle/>
          <a:p>
            <a:r>
              <a:rPr lang="ru-RU" dirty="0" smtClean="0"/>
              <a:t> </a:t>
            </a:r>
          </a:p>
          <a:p>
            <a:r>
              <a:rPr lang="ru-RU" dirty="0" smtClean="0"/>
              <a:t>Летом в огороде                           Бела, рассыпчата, вкусна, </a:t>
            </a:r>
          </a:p>
          <a:p>
            <a:r>
              <a:rPr lang="ru-RU" dirty="0" smtClean="0"/>
              <a:t>Свежие, зеленые.                         И на столе всегда она.</a:t>
            </a:r>
          </a:p>
          <a:p>
            <a:r>
              <a:rPr lang="ru-RU" dirty="0" smtClean="0"/>
              <a:t>А зимою в бочке                               (картошка)</a:t>
            </a:r>
          </a:p>
          <a:p>
            <a:r>
              <a:rPr lang="ru-RU" dirty="0" smtClean="0"/>
              <a:t>Желтые, соленые.</a:t>
            </a:r>
          </a:p>
          <a:p>
            <a:r>
              <a:rPr lang="ru-RU" dirty="0" smtClean="0"/>
              <a:t>Отгадайте молодцы,                     Прежде чем его мы съели, </a:t>
            </a:r>
          </a:p>
          <a:p>
            <a:r>
              <a:rPr lang="ru-RU" dirty="0" smtClean="0"/>
              <a:t>Как зовут нас?                               Все наплакаться успели.</a:t>
            </a:r>
          </a:p>
          <a:p>
            <a:r>
              <a:rPr lang="ru-RU" dirty="0" smtClean="0"/>
              <a:t>      (огурцы)                                        (лук)</a:t>
            </a:r>
            <a:br>
              <a:rPr lang="ru-RU" dirty="0" smtClean="0"/>
            </a:br>
            <a:r>
              <a:rPr lang="ru-RU" dirty="0" smtClean="0"/>
              <a:t/>
            </a:r>
            <a:br>
              <a:rPr lang="ru-RU" dirty="0" smtClean="0"/>
            </a:br>
            <a:r>
              <a:rPr lang="ru-RU" dirty="0" smtClean="0"/>
              <a:t>Красный нос в землю врос,              Он круглый и красный,</a:t>
            </a:r>
          </a:p>
          <a:p>
            <a:r>
              <a:rPr lang="ru-RU" dirty="0" smtClean="0"/>
              <a:t>А зеленый хвост снаружи.                Как глаз светофора.</a:t>
            </a:r>
          </a:p>
          <a:p>
            <a:r>
              <a:rPr lang="ru-RU" dirty="0" smtClean="0"/>
              <a:t>Нам зеленый хвост не нужен,           Среди овощей </a:t>
            </a:r>
          </a:p>
          <a:p>
            <a:r>
              <a:rPr lang="ru-RU" dirty="0" smtClean="0"/>
              <a:t>Нужен только  красный хвост.         Нет сочней …</a:t>
            </a:r>
          </a:p>
          <a:p>
            <a:r>
              <a:rPr lang="ru-RU" dirty="0" smtClean="0"/>
              <a:t>    (морковь)                                             (помидора)</a:t>
            </a:r>
          </a:p>
          <a:p>
            <a:r>
              <a:rPr lang="ru-RU" dirty="0" smtClean="0"/>
              <a:t> </a:t>
            </a:r>
          </a:p>
          <a:p>
            <a:r>
              <a:rPr lang="ru-RU" dirty="0" smtClean="0"/>
              <a:t>Желтый, а внутри он бел,              И зелен и густ</a:t>
            </a:r>
          </a:p>
          <a:p>
            <a:r>
              <a:rPr lang="ru-RU" dirty="0" smtClean="0"/>
              <a:t>Даст пучок зеленых стрел.            На грядке вырос куст.</a:t>
            </a:r>
          </a:p>
          <a:p>
            <a:r>
              <a:rPr lang="ru-RU" dirty="0" smtClean="0"/>
              <a:t>Лишь нарежь его – тотчас             Покопай немножко:</a:t>
            </a:r>
          </a:p>
          <a:p>
            <a:r>
              <a:rPr lang="ru-RU" dirty="0" smtClean="0"/>
              <a:t>Слезы выступят из глаз.                Под кустом …</a:t>
            </a:r>
          </a:p>
          <a:p>
            <a:r>
              <a:rPr lang="ru-RU" dirty="0" smtClean="0"/>
              <a:t>      (лук)                                                  (картошка)</a:t>
            </a:r>
          </a:p>
          <a:p>
            <a:r>
              <a:rPr lang="ru-RU" dirty="0" smtClean="0"/>
              <a:t> </a:t>
            </a:r>
          </a:p>
          <a:p>
            <a:r>
              <a:rPr lang="ru-RU" dirty="0" smtClean="0"/>
              <a:t>Хотя я сахарной зовусь,                 Неказиста, шишковата,</a:t>
            </a:r>
          </a:p>
          <a:p>
            <a:r>
              <a:rPr lang="ru-RU" dirty="0" smtClean="0"/>
              <a:t>Но от дождя я не размокла.            А на стол придет она,</a:t>
            </a:r>
          </a:p>
          <a:p>
            <a:r>
              <a:rPr lang="ru-RU" dirty="0" smtClean="0"/>
              <a:t>Крупна, кругла,                               Скажут весело ребята:</a:t>
            </a:r>
          </a:p>
          <a:p>
            <a:r>
              <a:rPr lang="ru-RU" dirty="0" smtClean="0"/>
              <a:t>Сладка на вкус.                               «Ну, рассыпчата, вкусна!»</a:t>
            </a:r>
          </a:p>
          <a:p>
            <a:r>
              <a:rPr lang="ru-RU" dirty="0" smtClean="0"/>
              <a:t>Узнали вы? Я …                                     (картошка)</a:t>
            </a:r>
          </a:p>
          <a:p>
            <a:r>
              <a:rPr lang="ru-RU" dirty="0" smtClean="0"/>
              <a:t>        (свекла)</a:t>
            </a:r>
          </a:p>
          <a:p>
            <a:r>
              <a:rPr lang="ru-RU" dirty="0" smtClean="0"/>
              <a:t> </a:t>
            </a:r>
          </a:p>
          <a:p>
            <a:r>
              <a:rPr lang="ru-RU" dirty="0" smtClean="0"/>
              <a:t>Щеки </a:t>
            </a:r>
            <a:r>
              <a:rPr lang="ru-RU" dirty="0" err="1" smtClean="0"/>
              <a:t>розовы</a:t>
            </a:r>
            <a:r>
              <a:rPr lang="ru-RU" dirty="0" smtClean="0"/>
              <a:t>, нос белый,               Кругла, а не шар,</a:t>
            </a:r>
          </a:p>
          <a:p>
            <a:r>
              <a:rPr lang="ru-RU" dirty="0" smtClean="0"/>
              <a:t>В темноте сижу день целый,          С хвостом, а не мышь.</a:t>
            </a:r>
          </a:p>
          <a:p>
            <a:r>
              <a:rPr lang="ru-RU" dirty="0" smtClean="0"/>
              <a:t>А рубашка зелена,                           Желта, как мед,</a:t>
            </a:r>
          </a:p>
          <a:p>
            <a:r>
              <a:rPr lang="ru-RU" dirty="0" smtClean="0"/>
              <a:t>Вся на солнышке она.                     А вкус не тот.</a:t>
            </a:r>
          </a:p>
          <a:p>
            <a:r>
              <a:rPr lang="ru-RU" dirty="0" smtClean="0"/>
              <a:t>     (редис)                                                (репка)</a:t>
            </a:r>
            <a:endParaRPr lang="ru-RU"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sz="quarter" idx="1"/>
          </p:nvPr>
        </p:nvSpPr>
        <p:spPr>
          <a:xfrm>
            <a:off x="457200" y="285728"/>
            <a:ext cx="8229600" cy="5840435"/>
          </a:xfrm>
        </p:spPr>
        <p:txBody>
          <a:bodyPr numCol="2">
            <a:normAutofit fontScale="32500" lnSpcReduction="20000"/>
          </a:bodyPr>
          <a:lstStyle/>
          <a:p>
            <a:pPr>
              <a:buNone/>
            </a:pPr>
            <a:r>
              <a:rPr lang="ru-RU" sz="4000" dirty="0" smtClean="0"/>
              <a:t/>
            </a:r>
            <a:br>
              <a:rPr lang="ru-RU" sz="4000" dirty="0" smtClean="0"/>
            </a:br>
            <a:r>
              <a:rPr lang="ru-RU" sz="4000" dirty="0" smtClean="0"/>
              <a:t>Я длинный и зеленый,          Раскололся тесный домик</a:t>
            </a:r>
            <a:br>
              <a:rPr lang="ru-RU" sz="4000" dirty="0" smtClean="0"/>
            </a:br>
            <a:r>
              <a:rPr lang="ru-RU" sz="4000" dirty="0" smtClean="0"/>
              <a:t>Вкусный и соленый,             На две половинки,</a:t>
            </a:r>
            <a:br>
              <a:rPr lang="ru-RU" sz="4000" dirty="0" smtClean="0"/>
            </a:br>
            <a:r>
              <a:rPr lang="ru-RU" sz="4000" dirty="0" smtClean="0"/>
              <a:t>Вкусный и сырой,                 И посыпались в ладони</a:t>
            </a:r>
            <a:br>
              <a:rPr lang="ru-RU" sz="4000" dirty="0" smtClean="0"/>
            </a:br>
            <a:r>
              <a:rPr lang="ru-RU" sz="4000" dirty="0" smtClean="0"/>
              <a:t>Кто я такой?                          Бусинки – дробинки.</a:t>
            </a:r>
            <a:br>
              <a:rPr lang="ru-RU" sz="4000" dirty="0" smtClean="0"/>
            </a:br>
            <a:r>
              <a:rPr lang="ru-RU" sz="4000" dirty="0" smtClean="0"/>
              <a:t>  (огурец)                                  (горох)</a:t>
            </a:r>
            <a:br>
              <a:rPr lang="ru-RU" sz="4000" dirty="0" smtClean="0"/>
            </a:br>
            <a:r>
              <a:rPr lang="ru-RU" sz="4000" dirty="0" smtClean="0"/>
              <a:t/>
            </a:r>
            <a:br>
              <a:rPr lang="ru-RU" sz="4000" dirty="0" smtClean="0"/>
            </a:br>
            <a:r>
              <a:rPr lang="ru-RU" sz="4000" dirty="0" smtClean="0"/>
              <a:t>Уродилась я на славу,          Дом зеленый тесноват,</a:t>
            </a:r>
            <a:br>
              <a:rPr lang="ru-RU" sz="4000" dirty="0" smtClean="0"/>
            </a:br>
            <a:r>
              <a:rPr lang="ru-RU" sz="4000" dirty="0" smtClean="0"/>
              <a:t>Голова бела, кудрява.           Узкий, длинный, гладкий.</a:t>
            </a:r>
            <a:br>
              <a:rPr lang="ru-RU" sz="4000" dirty="0" smtClean="0"/>
            </a:br>
            <a:r>
              <a:rPr lang="ru-RU" sz="4000" dirty="0" smtClean="0"/>
              <a:t>Кто любит щи,                      В доме рядышком сидят</a:t>
            </a:r>
            <a:br>
              <a:rPr lang="ru-RU" sz="4000" dirty="0" smtClean="0"/>
            </a:br>
            <a:r>
              <a:rPr lang="ru-RU" sz="4000" dirty="0" smtClean="0"/>
              <a:t>Меня в них ищи.                   Круглые ребятки.</a:t>
            </a:r>
          </a:p>
          <a:p>
            <a:r>
              <a:rPr lang="ru-RU" sz="4000" dirty="0" smtClean="0"/>
              <a:t>   (капуста)                               (горох)</a:t>
            </a:r>
            <a:br>
              <a:rPr lang="ru-RU" sz="4000" dirty="0" smtClean="0"/>
            </a:br>
            <a:r>
              <a:rPr lang="ru-RU" sz="4000" dirty="0" smtClean="0"/>
              <a:t/>
            </a:r>
            <a:br>
              <a:rPr lang="ru-RU" sz="4000" dirty="0" smtClean="0"/>
            </a:br>
            <a:r>
              <a:rPr lang="ru-RU" sz="4000" dirty="0" smtClean="0"/>
              <a:t>В огороде вырастаю.            Красная мышка с зеленым хвостом</a:t>
            </a:r>
            <a:br>
              <a:rPr lang="ru-RU" sz="4000" dirty="0" smtClean="0"/>
            </a:br>
            <a:r>
              <a:rPr lang="ru-RU" sz="4000" dirty="0" smtClean="0"/>
              <a:t>А когда я созреваю,              В норке сидит под зеленым листом.</a:t>
            </a:r>
            <a:br>
              <a:rPr lang="ru-RU" sz="4000" dirty="0" smtClean="0"/>
            </a:br>
            <a:r>
              <a:rPr lang="ru-RU" sz="4000" dirty="0" smtClean="0"/>
              <a:t>Варят из меня томат,               (редиска)                                 </a:t>
            </a:r>
          </a:p>
          <a:p>
            <a:r>
              <a:rPr lang="ru-RU" sz="4000" dirty="0" smtClean="0"/>
              <a:t>В щи кладут и так едят.          </a:t>
            </a:r>
          </a:p>
          <a:p>
            <a:r>
              <a:rPr lang="ru-RU" sz="4000" dirty="0" smtClean="0"/>
              <a:t>    (помидор)</a:t>
            </a:r>
            <a:br>
              <a:rPr lang="ru-RU" sz="4000" dirty="0" smtClean="0"/>
            </a:br>
            <a:r>
              <a:rPr lang="ru-RU" sz="4000" dirty="0" smtClean="0"/>
              <a:t/>
            </a:r>
            <a:br>
              <a:rPr lang="ru-RU" sz="4000" dirty="0" smtClean="0"/>
            </a:br>
            <a:endParaRPr lang="ru-RU" sz="4000" dirty="0" smtClean="0"/>
          </a:p>
          <a:p>
            <a:endParaRPr lang="ru-RU" sz="4000" dirty="0" smtClean="0"/>
          </a:p>
          <a:p>
            <a:r>
              <a:rPr lang="ru-RU" sz="4000" dirty="0" smtClean="0"/>
              <a:t>Он никогда и никого            Что копали из земли,</a:t>
            </a:r>
            <a:br>
              <a:rPr lang="ru-RU" sz="4000" dirty="0" smtClean="0"/>
            </a:br>
            <a:r>
              <a:rPr lang="ru-RU" sz="4000" dirty="0" smtClean="0"/>
              <a:t>Не обижал на свете.              Жарили, варили?</a:t>
            </a:r>
            <a:br>
              <a:rPr lang="ru-RU" sz="4000" dirty="0" smtClean="0"/>
            </a:br>
            <a:r>
              <a:rPr lang="ru-RU" sz="4000" dirty="0" smtClean="0"/>
              <a:t>Чего же плачут от него         Что в золе мы испекли,</a:t>
            </a:r>
            <a:br>
              <a:rPr lang="ru-RU" sz="4000" dirty="0" smtClean="0"/>
            </a:br>
            <a:r>
              <a:rPr lang="ru-RU" sz="4000" dirty="0" smtClean="0"/>
              <a:t>И взрослые и дети?               Ели да хвалили?</a:t>
            </a:r>
          </a:p>
          <a:p>
            <a:r>
              <a:rPr lang="ru-RU" sz="4000" dirty="0" smtClean="0"/>
              <a:t>(лук)                                          (картошка)</a:t>
            </a:r>
            <a:br>
              <a:rPr lang="ru-RU" sz="4000" dirty="0" smtClean="0"/>
            </a:br>
            <a:r>
              <a:rPr lang="ru-RU" sz="4000" dirty="0" smtClean="0"/>
              <a:t/>
            </a:r>
            <a:br>
              <a:rPr lang="ru-RU" sz="4000" dirty="0" smtClean="0"/>
            </a:br>
            <a:r>
              <a:rPr lang="ru-RU" sz="4000" dirty="0" smtClean="0"/>
              <a:t>Я вырос на грядке,                 Круглый бок, желтый бок,                   </a:t>
            </a:r>
          </a:p>
          <a:p>
            <a:r>
              <a:rPr lang="ru-RU" sz="4000" dirty="0" smtClean="0"/>
              <a:t>Характер мой гадкий:            Сидит на грядке колобок.</a:t>
            </a:r>
          </a:p>
          <a:p>
            <a:r>
              <a:rPr lang="ru-RU" sz="4000" dirty="0" smtClean="0"/>
              <a:t>Куда ни приду,                       Врос он в землю крепко.</a:t>
            </a:r>
            <a:br>
              <a:rPr lang="ru-RU" sz="4000" dirty="0" smtClean="0"/>
            </a:br>
            <a:r>
              <a:rPr lang="ru-RU" sz="4000" dirty="0" smtClean="0"/>
              <a:t>Всех до слез доведу.              Что же это? </a:t>
            </a:r>
            <a:br>
              <a:rPr lang="ru-RU" sz="4000" dirty="0" smtClean="0"/>
            </a:br>
            <a:r>
              <a:rPr lang="ru-RU" sz="4000" dirty="0" smtClean="0"/>
              <a:t>   (лук)                                              (репка)</a:t>
            </a:r>
          </a:p>
          <a:p>
            <a:r>
              <a:rPr lang="ru-RU" sz="4000" dirty="0" smtClean="0"/>
              <a:t> </a:t>
            </a:r>
          </a:p>
          <a:p>
            <a:r>
              <a:rPr lang="ru-RU" sz="4000" dirty="0" smtClean="0"/>
              <a:t> </a:t>
            </a:r>
          </a:p>
          <a:p>
            <a:r>
              <a:rPr lang="ru-RU" sz="4000" dirty="0" smtClean="0"/>
              <a:t> </a:t>
            </a:r>
          </a:p>
          <a:p>
            <a:endParaRPr lang="ru-RU"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346208"/>
            <a:ext cx="7467600" cy="2225668"/>
          </a:xfrm>
        </p:spPr>
        <p:txBody>
          <a:bodyPr>
            <a:normAutofit/>
          </a:bodyPr>
          <a:lstStyle/>
          <a:p>
            <a:pPr algn="ctr"/>
            <a:r>
              <a:rPr lang="ru-RU" sz="4400" b="1" dirty="0" smtClean="0">
                <a:solidFill>
                  <a:schemeClr val="accent6">
                    <a:lumMod val="50000"/>
                  </a:schemeClr>
                </a:solidFill>
              </a:rPr>
              <a:t>Спасибо за внимание!</a:t>
            </a:r>
            <a:endParaRPr lang="ru-RU" sz="4400" b="1" dirty="0">
              <a:solidFill>
                <a:schemeClr val="accent6">
                  <a:lumMod val="50000"/>
                </a:schemeClr>
              </a:solidFill>
            </a:endParaRPr>
          </a:p>
        </p:txBody>
      </p:sp>
      <p:sp>
        <p:nvSpPr>
          <p:cNvPr id="3" name="Содержимое 2"/>
          <p:cNvSpPr>
            <a:spLocks noGrp="1"/>
          </p:cNvSpPr>
          <p:nvPr>
            <p:ph sz="quarter" idx="1"/>
          </p:nvPr>
        </p:nvSpPr>
        <p:spPr/>
        <p:txBody>
          <a:bodyPr/>
          <a:lstStyle/>
          <a:p>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332</TotalTime>
  <Words>1530</Words>
  <Application>Microsoft Office PowerPoint</Application>
  <PresentationFormat>Экран (4:3)</PresentationFormat>
  <Paragraphs>382</Paragraphs>
  <Slides>61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61</vt:i4>
      </vt:variant>
    </vt:vector>
  </HeadingPairs>
  <TitlesOfParts>
    <vt:vector size="62" baseType="lpstr">
      <vt:lpstr>Эркер</vt:lpstr>
      <vt:lpstr>Слайд 1</vt:lpstr>
      <vt:lpstr>Лексическая тема: овощи</vt:lpstr>
      <vt:lpstr>Задачи:</vt:lpstr>
      <vt:lpstr>«Назови овощи»</vt:lpstr>
      <vt:lpstr>«Где растут овощи?»</vt:lpstr>
      <vt:lpstr>«Назови ласково» </vt:lpstr>
      <vt:lpstr>Слайд 7</vt:lpstr>
      <vt:lpstr>«Отгадай – ка»</vt:lpstr>
      <vt:lpstr>Слайд 9</vt:lpstr>
      <vt:lpstr>Слайд 10</vt:lpstr>
      <vt:lpstr>Слайд 11</vt:lpstr>
      <vt:lpstr>«Четвёртый лишний»</vt:lpstr>
      <vt:lpstr>«Определи по контуру» </vt:lpstr>
      <vt:lpstr>«Какие овощи спрятал художник?»</vt:lpstr>
      <vt:lpstr>«Назови одним словом»</vt:lpstr>
      <vt:lpstr>Слайд 16</vt:lpstr>
      <vt:lpstr>Слайд 17</vt:lpstr>
      <vt:lpstr>Слайд 18</vt:lpstr>
      <vt:lpstr>Развитие фонематических процессов</vt:lpstr>
      <vt:lpstr>Слайд 20</vt:lpstr>
      <vt:lpstr>Слайд 21</vt:lpstr>
      <vt:lpstr>Слайд 22</vt:lpstr>
      <vt:lpstr>Развитие звукопроизношения</vt:lpstr>
      <vt:lpstr>Развитие сенсорики</vt:lpstr>
      <vt:lpstr>Развитие обще речевых навыков</vt:lpstr>
      <vt:lpstr>Развитие языкового анализа</vt:lpstr>
      <vt:lpstr>Развитие грамматического строя речи</vt:lpstr>
      <vt:lpstr>Слайд 28</vt:lpstr>
      <vt:lpstr>Слайд 29</vt:lpstr>
      <vt:lpstr>Слайд 30</vt:lpstr>
      <vt:lpstr>Слайд 31</vt:lpstr>
      <vt:lpstr>Лексико – грамматические   упражнения   </vt:lpstr>
      <vt:lpstr>Слайд 33</vt:lpstr>
      <vt:lpstr>Обогащение словаря (номинативного, предикативного)</vt:lpstr>
      <vt:lpstr>Картотека картинок для работы над лексической темой: ОВОЩИ </vt:lpstr>
      <vt:lpstr>Развитие связной речи </vt:lpstr>
      <vt:lpstr>Слайд 37</vt:lpstr>
      <vt:lpstr>Овощи могут расти прямо в земле, как, например, морковь...</vt:lpstr>
      <vt:lpstr>или лук.</vt:lpstr>
      <vt:lpstr>Некоторые овощи растут над землей, например, как белокочанная капуста.</vt:lpstr>
      <vt:lpstr>Многие овощи растут на небольших кустиках, например, как огурец…</vt:lpstr>
      <vt:lpstr>или помидор.</vt:lpstr>
      <vt:lpstr>Место, где растут овощи, называется огород.</vt:lpstr>
      <vt:lpstr>Слайд 44</vt:lpstr>
      <vt:lpstr>что это фрукт или овощ? Назови его?</vt:lpstr>
      <vt:lpstr>Что это фрукт или овощ? назови его?</vt:lpstr>
      <vt:lpstr>Что это фрукт или овощ? Назови его?</vt:lpstr>
      <vt:lpstr>Что это фрукт или овощ?  Назови его?</vt:lpstr>
      <vt:lpstr>Как ты думаешь, лимон это овощ или фрукт?</vt:lpstr>
      <vt:lpstr>А помидор – это фрукт или овощ?</vt:lpstr>
      <vt:lpstr>Слайд 51</vt:lpstr>
      <vt:lpstr>Физ-минутки</vt:lpstr>
      <vt:lpstr>Слайд 53</vt:lpstr>
      <vt:lpstr>Слайд 54</vt:lpstr>
      <vt:lpstr>Загадки</vt:lpstr>
      <vt:lpstr>Слайд 56</vt:lpstr>
      <vt:lpstr>Слайд 57</vt:lpstr>
      <vt:lpstr>Слайд 58</vt:lpstr>
      <vt:lpstr>Слайд 59</vt:lpstr>
      <vt:lpstr>Слайд 60</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Андрей</dc:creator>
  <cp:lastModifiedBy>admin</cp:lastModifiedBy>
  <cp:revision>37</cp:revision>
  <dcterms:created xsi:type="dcterms:W3CDTF">2017-03-04T01:38:50Z</dcterms:created>
  <dcterms:modified xsi:type="dcterms:W3CDTF">2021-09-28T04:56:34Z</dcterms:modified>
</cp:coreProperties>
</file>