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4"/>
  </p:notesMasterIdLst>
  <p:handoutMasterIdLst>
    <p:handoutMasterId r:id="rId35"/>
  </p:handoutMasterIdLst>
  <p:sldIdLst>
    <p:sldId id="257" r:id="rId5"/>
    <p:sldId id="275" r:id="rId6"/>
    <p:sldId id="276" r:id="rId7"/>
    <p:sldId id="277" r:id="rId8"/>
    <p:sldId id="278" r:id="rId9"/>
    <p:sldId id="279" r:id="rId10"/>
    <p:sldId id="280" r:id="rId11"/>
    <p:sldId id="265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297" r:id="rId29"/>
    <p:sldId id="298" r:id="rId30"/>
    <p:sldId id="299" r:id="rId31"/>
    <p:sldId id="301" r:id="rId32"/>
    <p:sldId id="302" r:id="rId33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279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DD3FE5C-685E-40DC-8B47-8DF64F779F51}" type="datetime1">
              <a:rPr lang="ru-RU" smtClean="0"/>
              <a:t>09.06.2021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50AD62A-9EE1-43E3-A7E5-D268F71DF3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B52D75A-407D-4103-A02A-5E07FB0FD905}" type="datetime1">
              <a:rPr lang="ru-RU" noProof="0" smtClean="0"/>
              <a:t>09.06.2021</a:t>
            </a:fld>
            <a:endParaRPr lang="ru-RU" noProof="0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534C2EF-8A97-4DAF-B099-E567883644D6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1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685616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6014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rtlCol="0" anchor="b">
            <a:normAutofit/>
          </a:bodyPr>
          <a:lstStyle>
            <a:lvl1pPr algn="l">
              <a:defRPr sz="4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 rtlCol="0"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9DDE378-217F-408E-9F08-1F2C2197986A}" type="datetime1">
              <a:rPr lang="ru-RU" noProof="0" smtClean="0"/>
              <a:t>09.06.2021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3B390B6-A938-4A3C-81E6-728DA5F6F5C9}" type="datetime1">
              <a:rPr lang="ru-RU" noProof="0" smtClean="0"/>
              <a:t>09.06.2021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B6574-69C6-4D24-9F36-307D5EE1909D}" type="datetime1">
              <a:rPr lang="ru-RU" noProof="0" smtClean="0"/>
              <a:t>09.06.2021</a:t>
            </a:fld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B86FE35-6E1F-4337-8DC1-75284CBAFF98}" type="datetime1">
              <a:rPr lang="ru-RU" noProof="0" smtClean="0"/>
              <a:t>09.06.2021</a:t>
            </a:fld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C588FA2-CAE4-491F-91C5-2256E3BFB24E}" type="datetime1">
              <a:rPr lang="ru-RU" noProof="0" smtClean="0"/>
              <a:t>09.06.2021</a:t>
            </a:fld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A6B729A-78D4-46ED-B78F-25AAD81A9EA1}" type="datetime1">
              <a:rPr lang="ru-RU" noProof="0" smtClean="0"/>
              <a:t>09.06.2021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лилиния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2" name="Рисунок 11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48A9C3-BEC6-470C-8939-1BC0DFD13620}" type="datetime1">
              <a:rPr lang="ru-RU" noProof="0" smtClean="0"/>
              <a:t>09.06.2021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Два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Полилиния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8" name="Полилиния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9" name="Рисунок 1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0" name="Текст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ри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Полилиния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8" name="Полилиния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9" name="Рисунок 1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2" name="Полилиния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3" name="Рисунок 1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6" hasCustomPrompt="1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noProof="0" dirty="0"/>
              <a:t>Щелкните значок, чтобы добавить фото</a:t>
            </a:r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Пять рисунк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8" name="Полилиния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9" name="Рисунок 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0" name="Полилиния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1" name="Рисунок 10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2" name="Полилиния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3" name="Рисунок 1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4" name="Полилиния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0" name="Полилиния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21" name="Рисунок 20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F5B8932-1B2E-4152-972E-5DDDF189815E}" type="datetime1">
              <a:rPr lang="ru-RU" noProof="0" smtClean="0"/>
              <a:t>09.06.2021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4ABA02B-48D7-4F45-BDF4-92DC0DAD942C}" type="datetime1">
              <a:rPr lang="ru-RU" noProof="0" smtClean="0"/>
              <a:t>09.06.2021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DC929494-1A30-419E-AF45-4DF2B34B9C72}" type="datetime1">
              <a:rPr lang="ru-RU" noProof="0" smtClean="0"/>
              <a:t>09.06.2021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289D71E3-7D81-4C24-B9D8-6B108755C64C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algn="ctr" rtl="0"/>
            <a:br>
              <a:rPr lang="ru-RU" dirty="0"/>
            </a:br>
            <a:r>
              <a:rPr lang="ru-RU" b="1" dirty="0">
                <a:solidFill>
                  <a:srgbClr val="FF0000"/>
                </a:solidFill>
              </a:rPr>
              <a:t>Мастер – класс для родителей «Подготовка к обучению грамоте»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2924944"/>
            <a:ext cx="8458200" cy="1224136"/>
          </a:xfrm>
        </p:spPr>
        <p:txBody>
          <a:bodyPr rtlCol="0">
            <a:normAutofit/>
          </a:bodyPr>
          <a:lstStyle/>
          <a:p>
            <a:pPr rtl="0"/>
            <a:r>
              <a:rPr lang="ru-RU" dirty="0"/>
              <a:t>Подготовила: учитель – логопед </a:t>
            </a:r>
            <a:r>
              <a:rPr lang="ru-RU" dirty="0" err="1"/>
              <a:t>Воронухина</a:t>
            </a:r>
            <a:r>
              <a:rPr lang="ru-RU" dirty="0"/>
              <a:t> М.В.</a:t>
            </a:r>
            <a:endParaRPr lang="ru-RU" sz="1900" dirty="0"/>
          </a:p>
          <a:p>
            <a:pPr rtl="0"/>
            <a:r>
              <a:rPr lang="ru-RU" sz="1900" dirty="0"/>
              <a:t>Государственное бюджетное дошкольное образовательное учреждение детский сад №57 компенсирующего вида Московского района Санкт - Петербурга</a:t>
            </a:r>
          </a:p>
          <a:p>
            <a:pPr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72B33EB-B392-4D78-AF36-B9DEEFDFB6B4}"/>
              </a:ext>
            </a:extLst>
          </p:cNvPr>
          <p:cNvSpPr/>
          <p:nvPr/>
        </p:nvSpPr>
        <p:spPr>
          <a:xfrm>
            <a:off x="1415480" y="1052736"/>
            <a:ext cx="9073008" cy="3657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 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повысить знания родителей о подготовке к обучению грамоте у детей дошкольного возраста с общим недоразвитием речи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обучить приемам выделения звуков из ряда звуков, слогов и слов; элементарного </a:t>
            </a:r>
            <a:r>
              <a:rPr lang="ru-RU" sz="2400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звуко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-слогового анализа и синтеза;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вовлечь в процесс совместной игровой деятельности с детьми в домашних условиях по подготовке к обучению грамоте.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79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751D59D-3A63-4C6C-AAD9-ADEB9CD480D3}"/>
              </a:ext>
            </a:extLst>
          </p:cNvPr>
          <p:cNvSpPr/>
          <p:nvPr/>
        </p:nvSpPr>
        <p:spPr>
          <a:xfrm>
            <a:off x="1487488" y="764705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Успешность обучения ребенка в школе во многом зависит от того, насколько хорошо он к ней подготовлен.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59128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99341C1-DB0A-4D01-83CF-690885687D04}"/>
              </a:ext>
            </a:extLst>
          </p:cNvPr>
          <p:cNvSpPr/>
          <p:nvPr/>
        </p:nvSpPr>
        <p:spPr>
          <a:xfrm>
            <a:off x="335361" y="908720"/>
            <a:ext cx="113772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111111"/>
                </a:solidFill>
                <a:latin typeface="+mj-lt"/>
                <a:ea typeface="Times New Roman" panose="02020603050405020304" pitchFamily="18" charset="0"/>
              </a:rPr>
              <a:t>Дети с общим недоразвитием речи </a:t>
            </a:r>
          </a:p>
          <a:p>
            <a:pPr algn="ctr"/>
            <a:r>
              <a:rPr lang="ru-RU" sz="3600" dirty="0">
                <a:solidFill>
                  <a:schemeClr val="tx2"/>
                </a:solidFill>
                <a:latin typeface="+mj-lt"/>
              </a:rPr>
              <a:t>с трудом овладевают грамотой,</a:t>
            </a:r>
          </a:p>
          <a:p>
            <a:pPr algn="ctr"/>
            <a:r>
              <a:rPr lang="ru-RU" sz="3600" dirty="0">
                <a:solidFill>
                  <a:schemeClr val="tx2"/>
                </a:solidFill>
                <a:latin typeface="+mj-lt"/>
              </a:rPr>
              <a:t>пишут со специфическими ошибками, </a:t>
            </a:r>
          </a:p>
          <a:p>
            <a:pPr algn="ctr"/>
            <a:r>
              <a:rPr lang="ru-RU" sz="3600" dirty="0">
                <a:solidFill>
                  <a:schemeClr val="tx2"/>
                </a:solidFill>
                <a:latin typeface="+mj-lt"/>
              </a:rPr>
              <a:t>не успевают за темпом работы класса и очень скоро</a:t>
            </a:r>
          </a:p>
          <a:p>
            <a:pPr algn="ctr"/>
            <a:r>
              <a:rPr lang="ru-RU" sz="3600" dirty="0">
                <a:solidFill>
                  <a:schemeClr val="tx2"/>
                </a:solidFill>
                <a:latin typeface="+mj-lt"/>
              </a:rPr>
              <a:t>попадают в разряд неуспевающих.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785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AFA8BAE-5BFA-4567-85C7-D636F0C442D7}"/>
              </a:ext>
            </a:extLst>
          </p:cNvPr>
          <p:cNvSpPr/>
          <p:nvPr/>
        </p:nvSpPr>
        <p:spPr>
          <a:xfrm>
            <a:off x="1271464" y="476672"/>
            <a:ext cx="93610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111111"/>
                </a:solidFill>
                <a:latin typeface="+mj-lt"/>
                <a:ea typeface="Times New Roman" panose="02020603050405020304" pitchFamily="18" charset="0"/>
              </a:rPr>
              <a:t>необходимые предпосылки:</a:t>
            </a:r>
          </a:p>
          <a:p>
            <a:endParaRPr lang="ru-RU" sz="3200" dirty="0">
              <a:solidFill>
                <a:srgbClr val="111111"/>
              </a:solidFill>
              <a:latin typeface="+mj-lt"/>
              <a:ea typeface="Times New Roman" panose="02020603050405020304" pitchFamily="18" charset="0"/>
            </a:endParaRPr>
          </a:p>
          <a:p>
            <a:r>
              <a:rPr lang="ru-RU" sz="3200" dirty="0">
                <a:solidFill>
                  <a:schemeClr val="tx2"/>
                </a:solidFill>
                <a:latin typeface="+mj-lt"/>
              </a:rPr>
              <a:t>• развитая слуховая функция;</a:t>
            </a:r>
          </a:p>
          <a:p>
            <a:r>
              <a:rPr lang="ru-RU" sz="3200" dirty="0">
                <a:solidFill>
                  <a:schemeClr val="tx2"/>
                </a:solidFill>
                <a:latin typeface="+mj-lt"/>
              </a:rPr>
              <a:t>• достаточный уровень сформированности зрительно-пространственных представлений;</a:t>
            </a:r>
          </a:p>
          <a:p>
            <a:r>
              <a:rPr lang="ru-RU" sz="3200" dirty="0">
                <a:solidFill>
                  <a:schemeClr val="tx2"/>
                </a:solidFill>
                <a:latin typeface="+mj-lt"/>
              </a:rPr>
              <a:t>• хорошее владение устной речью (звукопроизношением, словарным запасом грамматическим строем, связной речью);</a:t>
            </a:r>
          </a:p>
          <a:p>
            <a:r>
              <a:rPr lang="ru-RU" sz="3200" dirty="0">
                <a:solidFill>
                  <a:schemeClr val="tx2"/>
                </a:solidFill>
                <a:latin typeface="+mj-lt"/>
              </a:rPr>
              <a:t>• развитая тонкая ручная моторика.</a:t>
            </a:r>
          </a:p>
        </p:txBody>
      </p:sp>
    </p:spTree>
    <p:extLst>
      <p:ext uri="{BB962C8B-B14F-4D97-AF65-F5344CB8AC3E}">
        <p14:creationId xmlns:p14="http://schemas.microsoft.com/office/powerpoint/2010/main" val="345637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EE56C80-F47D-4408-9827-EC79591A6D36}"/>
              </a:ext>
            </a:extLst>
          </p:cNvPr>
          <p:cNvSpPr/>
          <p:nvPr/>
        </p:nvSpPr>
        <p:spPr>
          <a:xfrm>
            <a:off x="1199456" y="1412776"/>
            <a:ext cx="93610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111111"/>
                </a:solidFill>
                <a:latin typeface="+mj-lt"/>
                <a:ea typeface="Times New Roman" panose="02020603050405020304" pitchFamily="18" charset="0"/>
              </a:rPr>
              <a:t>Для того, чтобы усвоить буквы р</a:t>
            </a:r>
            <a:r>
              <a:rPr lang="ru-RU" sz="3200" dirty="0">
                <a:solidFill>
                  <a:schemeClr val="tx2"/>
                </a:solidFill>
                <a:latin typeface="+mj-lt"/>
              </a:rPr>
              <a:t>ебенок должен слышать звук вначале слова, в конце слова, находить место звука в слове, осуществлять звуковой анализ и синтез слов, различать акустически близкие звуки</a:t>
            </a:r>
            <a:r>
              <a:rPr lang="ru-RU" sz="32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 </a:t>
            </a:r>
            <a:endParaRPr lang="ru-RU" sz="3200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7289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51193F1-70AE-401E-BD6F-8756CDC2BF88}"/>
              </a:ext>
            </a:extLst>
          </p:cNvPr>
          <p:cNvSpPr/>
          <p:nvPr/>
        </p:nvSpPr>
        <p:spPr>
          <a:xfrm>
            <a:off x="1127448" y="476673"/>
            <a:ext cx="950505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этап. 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Знакомство с гласными звуками.</a:t>
            </a:r>
          </a:p>
          <a:p>
            <a:pPr algn="ctr">
              <a:spcAft>
                <a:spcPts val="0"/>
              </a:spcAft>
            </a:pPr>
            <a:endParaRPr lang="ru-RU" sz="3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4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У И О Ы Э Е Ё Я Ю</a:t>
            </a:r>
          </a:p>
          <a:p>
            <a:pPr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6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Что кричит ослик?</a:t>
            </a:r>
          </a:p>
        </p:txBody>
      </p:sp>
      <p:pic>
        <p:nvPicPr>
          <p:cNvPr id="8" name="Рисунок 7" descr="Женщина и девочка в саду"/>
          <p:cNvPicPr>
            <a:picLocks noGrp="1" noChangeAspect="1"/>
          </p:cNvPicPr>
          <p:nvPr>
            <p:ph type="pic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 rtlCol="0">
            <a:normAutofit/>
          </a:bodyPr>
          <a:lstStyle/>
          <a:p>
            <a:pPr rtl="0"/>
            <a:r>
              <a:rPr lang="ru-RU" sz="3200" dirty="0">
                <a:solidFill>
                  <a:srgbClr val="FF0000"/>
                </a:solidFill>
              </a:rPr>
              <a:t>И-и-и-и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4395C14-C70F-4871-826F-C73E260E9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700808"/>
            <a:ext cx="5477712" cy="324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89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7ECB499-710E-4188-A2F8-81BE45813A3F}"/>
              </a:ext>
            </a:extLst>
          </p:cNvPr>
          <p:cNvSpPr/>
          <p:nvPr/>
        </p:nvSpPr>
        <p:spPr>
          <a:xfrm>
            <a:off x="695400" y="260648"/>
            <a:ext cx="8448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"Припоминание слов на заданный звук" </a:t>
            </a:r>
          </a:p>
          <a:p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(гласный звук должен быть под ударением - окна, но не окно, ослик, но не осёл)</a:t>
            </a:r>
            <a:endParaRPr lang="ru-RU" sz="2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AAABEFD-C7FE-4140-AB29-669F58599D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1898" y="1700808"/>
            <a:ext cx="3015097" cy="237187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B03D6AA-A468-417E-88CE-5BEF2FB022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2468" y="1700808"/>
            <a:ext cx="3553798" cy="2371879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B2202A8-807F-4A23-B3C0-F019CBF49203}"/>
              </a:ext>
            </a:extLst>
          </p:cNvPr>
          <p:cNvSpPr/>
          <p:nvPr/>
        </p:nvSpPr>
        <p:spPr>
          <a:xfrm>
            <a:off x="1127448" y="4581128"/>
            <a:ext cx="50405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F0FAE418-DA2F-4188-A0EC-8E984C5FE26C}"/>
              </a:ext>
            </a:extLst>
          </p:cNvPr>
          <p:cNvSpPr/>
          <p:nvPr/>
        </p:nvSpPr>
        <p:spPr>
          <a:xfrm>
            <a:off x="4739854" y="4581128"/>
            <a:ext cx="50405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510D621-41EE-4B1C-9727-A714EC173D31}"/>
              </a:ext>
            </a:extLst>
          </p:cNvPr>
          <p:cNvSpPr/>
          <p:nvPr/>
        </p:nvSpPr>
        <p:spPr>
          <a:xfrm flipV="1">
            <a:off x="5257810" y="4581127"/>
            <a:ext cx="504056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BC3286E-4EB3-4434-8325-CD62EC3E505E}"/>
              </a:ext>
            </a:extLst>
          </p:cNvPr>
          <p:cNvSpPr/>
          <p:nvPr/>
        </p:nvSpPr>
        <p:spPr>
          <a:xfrm>
            <a:off x="4221898" y="4581128"/>
            <a:ext cx="504056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ED1DCBD-DD0F-4D85-9257-03FB5158B692}"/>
              </a:ext>
            </a:extLst>
          </p:cNvPr>
          <p:cNvSpPr/>
          <p:nvPr/>
        </p:nvSpPr>
        <p:spPr>
          <a:xfrm>
            <a:off x="1127448" y="4581128"/>
            <a:ext cx="50405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5ED132BA-776C-4219-A971-CDFE4948645F}"/>
              </a:ext>
            </a:extLst>
          </p:cNvPr>
          <p:cNvSpPr/>
          <p:nvPr/>
        </p:nvSpPr>
        <p:spPr>
          <a:xfrm>
            <a:off x="8905872" y="4581127"/>
            <a:ext cx="50405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85918DF0-9E76-450B-98D8-B27293CBDD33}"/>
              </a:ext>
            </a:extLst>
          </p:cNvPr>
          <p:cNvSpPr/>
          <p:nvPr/>
        </p:nvSpPr>
        <p:spPr>
          <a:xfrm>
            <a:off x="9388172" y="4581127"/>
            <a:ext cx="50405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3ACC5934-EABE-4622-AB36-3CFFC9A3546C}"/>
              </a:ext>
            </a:extLst>
          </p:cNvPr>
          <p:cNvSpPr/>
          <p:nvPr/>
        </p:nvSpPr>
        <p:spPr>
          <a:xfrm>
            <a:off x="8401816" y="4581127"/>
            <a:ext cx="504056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A11EDC39-D692-49C1-85B2-B983A90A9203}"/>
              </a:ext>
            </a:extLst>
          </p:cNvPr>
          <p:cNvSpPr/>
          <p:nvPr/>
        </p:nvSpPr>
        <p:spPr>
          <a:xfrm>
            <a:off x="1637739" y="4581127"/>
            <a:ext cx="504056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A0AB6240-F28C-41A0-A189-46B932AA0B62}"/>
              </a:ext>
            </a:extLst>
          </p:cNvPr>
          <p:cNvSpPr/>
          <p:nvPr/>
        </p:nvSpPr>
        <p:spPr>
          <a:xfrm>
            <a:off x="2155047" y="4581127"/>
            <a:ext cx="504056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ÐÐ°ÑÑÐ¸Ð½ÐºÐ¸ Ð¿Ð¾ Ð·Ð°Ð¿ÑÐ¾ÑÑ ÐºÐ°ÑÑÐ¸Ð½ÐºÐ° Ð¸Ð³Ð»Ñ Ð´Ð»Ñ Ð´ÐµÑÐµÐ¹">
            <a:extLst>
              <a:ext uri="{FF2B5EF4-FFF2-40B4-BE49-F238E27FC236}">
                <a16:creationId xmlns:a16="http://schemas.microsoft.com/office/drawing/2014/main" id="{F7461978-174F-407E-B950-8463CA1AE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610998"/>
            <a:ext cx="2088232" cy="246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34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BB3AED7-74F0-4D3A-8389-9916D810C71A}"/>
              </a:ext>
            </a:extLst>
          </p:cNvPr>
          <p:cNvSpPr/>
          <p:nvPr/>
        </p:nvSpPr>
        <p:spPr>
          <a:xfrm>
            <a:off x="695400" y="260649"/>
            <a:ext cx="84486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3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"Разложи картинки": </a:t>
            </a:r>
          </a:p>
          <a:p>
            <a:pPr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подарим кукле Оле картинки, название которых начинается на звук [о], </a:t>
            </a:r>
          </a:p>
          <a:p>
            <a:pPr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Ирине - на звук [и].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82DBFE1-4011-434D-9F3E-DEFA3B6232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368" y="1647724"/>
            <a:ext cx="4608512" cy="509364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7B93B80-D51A-49EA-A0F3-8F7C0CAD8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8612" y="1647723"/>
            <a:ext cx="6096000" cy="5093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43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E957210-420E-4979-B17D-0683D16469A8}"/>
              </a:ext>
            </a:extLst>
          </p:cNvPr>
          <p:cNvSpPr/>
          <p:nvPr/>
        </p:nvSpPr>
        <p:spPr>
          <a:xfrm>
            <a:off x="1631504" y="548681"/>
            <a:ext cx="84969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Предлагается следующий порядок работы над гласными звуками, используя символ или букву:</a:t>
            </a:r>
            <a:endParaRPr lang="ru-RU" sz="3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24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B0E72DB-F3FA-4E4D-B441-E1FC01ABC00C}"/>
              </a:ext>
            </a:extLst>
          </p:cNvPr>
          <p:cNvSpPr/>
          <p:nvPr/>
        </p:nvSpPr>
        <p:spPr>
          <a:xfrm>
            <a:off x="1487488" y="692696"/>
            <a:ext cx="9361040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Выделение данного звука среди других звуков а, у, и, а, а, о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b="1" dirty="0">
                <a:solidFill>
                  <a:schemeClr val="tx2"/>
                </a:solidFill>
                <a:latin typeface="+mj-lt"/>
              </a:rPr>
              <a:t>Выделение данного звука из ряда слогов (ом, ум, </a:t>
            </a:r>
            <a:r>
              <a:rPr lang="ru-RU" sz="2800" b="1" dirty="0" err="1">
                <a:solidFill>
                  <a:schemeClr val="tx2"/>
                </a:solidFill>
                <a:latin typeface="+mj-lt"/>
              </a:rPr>
              <a:t>ам</a:t>
            </a:r>
            <a:r>
              <a:rPr lang="ru-RU" sz="2800" b="1" dirty="0">
                <a:solidFill>
                  <a:schemeClr val="tx2"/>
                </a:solidFill>
                <a:latin typeface="+mj-lt"/>
              </a:rPr>
              <a:t>, ан, ас);</a:t>
            </a:r>
          </a:p>
          <a:p>
            <a:endParaRPr lang="ru-RU" sz="2800" b="1" dirty="0">
              <a:solidFill>
                <a:schemeClr val="tx2"/>
              </a:solidFill>
              <a:latin typeface="+mj-lt"/>
            </a:endParaRPr>
          </a:p>
          <a:p>
            <a:r>
              <a:rPr lang="ru-RU" sz="2800" b="1" dirty="0">
                <a:solidFill>
                  <a:schemeClr val="tx2"/>
                </a:solidFill>
                <a:latin typeface="+mj-lt"/>
              </a:rPr>
              <a:t>Выделение данного звука среди слов (обруч, астра, аист, Аня, ирис);</a:t>
            </a:r>
          </a:p>
          <a:p>
            <a:endParaRPr lang="ru-RU" sz="2800" b="1" dirty="0">
              <a:solidFill>
                <a:schemeClr val="tx2"/>
              </a:solidFill>
              <a:latin typeface="+mj-lt"/>
            </a:endParaRPr>
          </a:p>
          <a:p>
            <a:r>
              <a:rPr lang="ru-RU" sz="2800" b="1" dirty="0">
                <a:solidFill>
                  <a:schemeClr val="tx2"/>
                </a:solidFill>
                <a:latin typeface="+mj-lt"/>
              </a:rPr>
              <a:t>Выделение слов из текста на заданный звук. (Аня с Аликом гуляли в саду астры собирали).</a:t>
            </a:r>
          </a:p>
          <a:p>
            <a:pPr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39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093CE4D-B45C-4150-9E66-C6B96EE6969F}"/>
              </a:ext>
            </a:extLst>
          </p:cNvPr>
          <p:cNvSpPr/>
          <p:nvPr/>
        </p:nvSpPr>
        <p:spPr>
          <a:xfrm>
            <a:off x="1127448" y="260649"/>
            <a:ext cx="99371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После знакомства со звуками ведется работа по дифференциации гласных.</a:t>
            </a:r>
          </a:p>
          <a:p>
            <a:pPr>
              <a:spcAft>
                <a:spcPts val="0"/>
              </a:spcAft>
            </a:pPr>
            <a:r>
              <a:rPr lang="ru-RU" sz="28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На этом этапе ведется работа над позицией звука в слове:</a:t>
            </a:r>
          </a:p>
          <a:p>
            <a:pPr>
              <a:spcAft>
                <a:spcPts val="0"/>
              </a:spcAft>
            </a:pPr>
            <a:r>
              <a:rPr lang="ru-RU" sz="28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Во-первых, научить детей определять первый звук в слове. Затем необходимо научить детей слышать и выделять звук в конце слова;</a:t>
            </a:r>
          </a:p>
          <a:p>
            <a:pPr>
              <a:spcAft>
                <a:spcPts val="0"/>
              </a:spcAft>
            </a:pPr>
            <a:r>
              <a:rPr lang="ru-RU" sz="28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В середине слова.</a:t>
            </a:r>
          </a:p>
          <a:p>
            <a:r>
              <a:rPr lang="ru-RU" sz="2800" dirty="0">
                <a:solidFill>
                  <a:schemeClr val="tx2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На этом этапе вводится простейший звуковой анализ, значимых слов (ау, </a:t>
            </a:r>
            <a:r>
              <a:rPr lang="ru-RU" sz="2800" dirty="0" err="1">
                <a:solidFill>
                  <a:schemeClr val="tx2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уа</a:t>
            </a:r>
            <a:r>
              <a:rPr lang="ru-RU" sz="2800" dirty="0">
                <a:solidFill>
                  <a:schemeClr val="tx2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2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иа</a:t>
            </a:r>
            <a:r>
              <a:rPr lang="ru-RU" sz="2800" dirty="0">
                <a:solidFill>
                  <a:schemeClr val="tx2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2800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6566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FAF0D85-EFCC-42DE-BCFC-07358DCB29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448" y="409575"/>
            <a:ext cx="3960440" cy="4942754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EF6A0A1-97F6-4CC8-97E5-ADA18F648C6F}"/>
              </a:ext>
            </a:extLst>
          </p:cNvPr>
          <p:cNvSpPr/>
          <p:nvPr/>
        </p:nvSpPr>
        <p:spPr>
          <a:xfrm>
            <a:off x="6816080" y="3244334"/>
            <a:ext cx="20162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АУ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48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4AB090C-C4E1-435A-9A21-B309BB3169D8}"/>
              </a:ext>
            </a:extLst>
          </p:cNvPr>
          <p:cNvSpPr/>
          <p:nvPr/>
        </p:nvSpPr>
        <p:spPr>
          <a:xfrm>
            <a:off x="1199456" y="260648"/>
            <a:ext cx="97210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 этап. </a:t>
            </a:r>
          </a:p>
          <a:p>
            <a:pPr algn="ctr">
              <a:spcAft>
                <a:spcPts val="0"/>
              </a:spcAft>
            </a:pP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Знакомство с согласными звуками.</a:t>
            </a:r>
          </a:p>
          <a:p>
            <a:pPr algn="ctr">
              <a:spcAft>
                <a:spcPts val="0"/>
              </a:spcAft>
            </a:pPr>
            <a:endParaRPr lang="ru-RU" sz="32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32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32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32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32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32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32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32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8C8738A-CE44-48A1-9DCA-A4C51C61C8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552" y="1419224"/>
            <a:ext cx="7920880" cy="501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52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02EDAB5-23F1-4C8C-A37D-884FAFBA75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9537" y="317125"/>
            <a:ext cx="6264696" cy="492162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71744F8-6F17-4454-A440-1C32ABA879AD}"/>
              </a:ext>
            </a:extLst>
          </p:cNvPr>
          <p:cNvSpPr/>
          <p:nvPr/>
        </p:nvSpPr>
        <p:spPr>
          <a:xfrm>
            <a:off x="8616280" y="3244334"/>
            <a:ext cx="24482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М-М-М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02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0A02434-8C9F-4350-959C-68D9CE486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544" y="548681"/>
            <a:ext cx="7920880" cy="534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47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AD4D6C8-0BF5-44AA-AAEB-DD770496A2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9536" y="402637"/>
            <a:ext cx="8712968" cy="522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42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4E6C995-8920-4B10-8EA5-B2039C42F222}"/>
              </a:ext>
            </a:extLst>
          </p:cNvPr>
          <p:cNvSpPr/>
          <p:nvPr/>
        </p:nvSpPr>
        <p:spPr>
          <a:xfrm>
            <a:off x="911424" y="404664"/>
            <a:ext cx="102971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36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</a:rPr>
              <a:t>Знакомство с буквами.</a:t>
            </a:r>
            <a:endParaRPr lang="ru-RU" sz="3600" b="1" dirty="0">
              <a:latin typeface="+mj-lt"/>
              <a:ea typeface="Times New Roman" panose="02020603050405020304" pitchFamily="18" charset="0"/>
            </a:endParaRPr>
          </a:p>
          <a:p>
            <a:r>
              <a:rPr lang="ru-RU" sz="3600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  </a:t>
            </a:r>
          </a:p>
          <a:p>
            <a:r>
              <a:rPr lang="ru-RU" sz="3600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На этом этапе начинаем знакомить детей с буквами. В своей работе мы букву произносим как звук. Говорим, что буква читается. Помогаем её запомнить через ассоциации ребёнка.</a:t>
            </a:r>
            <a:endParaRPr lang="ru-RU" sz="3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249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BF8C37A-9217-47D6-8AC8-B35D2D85FB38}"/>
              </a:ext>
            </a:extLst>
          </p:cNvPr>
          <p:cNvSpPr/>
          <p:nvPr/>
        </p:nvSpPr>
        <p:spPr>
          <a:xfrm>
            <a:off x="4007768" y="260648"/>
            <a:ext cx="374441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0" b="1" dirty="0">
                <a:solidFill>
                  <a:srgbClr val="FF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endParaRPr lang="ru-RU" sz="30000" b="1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6759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74BBDC8-83FC-456B-8142-12808C390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33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CEA6F06-6EC7-4BAF-B377-28E3B0AA15DD}"/>
              </a:ext>
            </a:extLst>
          </p:cNvPr>
          <p:cNvSpPr/>
          <p:nvPr/>
        </p:nvSpPr>
        <p:spPr>
          <a:xfrm>
            <a:off x="4151784" y="692696"/>
            <a:ext cx="345638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0" b="1" dirty="0">
                <a:solidFill>
                  <a:srgbClr val="00206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endParaRPr lang="ru-RU" sz="30000" b="1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5277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31BC885-6414-49DE-BB2C-0BC57218EB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511" y="240544"/>
            <a:ext cx="8784977" cy="637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77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F97E4D6-6213-488A-85F6-D7F4346B1A86}"/>
              </a:ext>
            </a:extLst>
          </p:cNvPr>
          <p:cNvSpPr/>
          <p:nvPr/>
        </p:nvSpPr>
        <p:spPr>
          <a:xfrm>
            <a:off x="1559496" y="620688"/>
            <a:ext cx="907300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4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Выложить печатную букву из карандашей, счётных палочек, шнурков, верёвочек;</a:t>
            </a:r>
            <a:endParaRPr lang="ru-RU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4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Выложить букву из крупных и мелких пуговиц, бусинок.</a:t>
            </a:r>
            <a:endParaRPr lang="ru-RU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14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0B05EAC-514B-46BA-9946-6F7E869824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592" y="289231"/>
            <a:ext cx="7416824" cy="530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09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1ECBF33-5156-4069-9998-F2546E5005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88" y="371719"/>
            <a:ext cx="9217024" cy="499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56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90116B5-9E35-49D1-B84A-50D82C33E5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5640" y="153936"/>
            <a:ext cx="6480720" cy="6155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74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51F9593-094F-4D3B-A771-0342BBD6ED72}"/>
              </a:ext>
            </a:extLst>
          </p:cNvPr>
          <p:cNvSpPr/>
          <p:nvPr/>
        </p:nvSpPr>
        <p:spPr>
          <a:xfrm>
            <a:off x="1127448" y="476672"/>
            <a:ext cx="100091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     </a:t>
            </a:r>
            <a: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Обучение грамоте - ответственный период в жизни ребенка. И то, насколько благополучно он будет проходить, во многом зависит от вас, вашего терпения, доброжелательности. Пусть он от занятия к занятию чувствует свой успех, делает какие-то маленькие "открытия" для себя.</a:t>
            </a:r>
            <a:endParaRPr lang="ru-RU" sz="4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94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2566EF-378B-4AEB-A432-3D8194BDC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52736"/>
            <a:ext cx="9866312" cy="2376264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chemeClr val="tx2"/>
                </a:solidFill>
              </a:rPr>
              <a:t>Желаем вам удачи!</a:t>
            </a:r>
            <a:br>
              <a:rPr lang="ru-RU" sz="5400" b="1" dirty="0">
                <a:solidFill>
                  <a:schemeClr val="tx2"/>
                </a:solidFill>
              </a:rPr>
            </a:br>
            <a:r>
              <a:rPr lang="ru-RU" sz="5400" b="1" dirty="0">
                <a:solidFill>
                  <a:schemeClr val="tx2"/>
                </a:solidFill>
              </a:rPr>
              <a:t>Большое 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83830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Дети-друзья 16 х 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3246688_TF03896101.potx" id="{A3AB8EB1-32C8-42D1-A2F7-9C8024EB1CB7}" vid="{880779B9-4198-47E8-81D9-8281AF4E13F9}"/>
    </a:ext>
  </a:extLst>
</a:theme>
</file>

<file path=ppt/theme/theme2.xml><?xml version="1.0" encoding="utf-8"?>
<a:theme xmlns:a="http://schemas.openxmlformats.org/drawingml/2006/main" name="Тема Offic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A15C6C-6BB6-4DB6-B7D6-7F14EAB2CC5C}">
  <ds:schemaRefs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40262f94-9f35-4ac3-9a90-690165a166b7"/>
    <ds:schemaRef ds:uri="a4f35948-e619-41b3-aa29-22878b09cfd2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A369AEE-D726-45B1-ACA9-0D6048C368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Учебная презентация с детьми на школьном дворе, альбом (широкоэкранный формат)</Template>
  <TotalTime>160</TotalTime>
  <Words>600</Words>
  <Application>Microsoft Office PowerPoint</Application>
  <PresentationFormat>Широкоэкранный</PresentationFormat>
  <Paragraphs>66</Paragraphs>
  <Slides>29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3" baseType="lpstr">
      <vt:lpstr>Arial</vt:lpstr>
      <vt:lpstr>Calibri</vt:lpstr>
      <vt:lpstr>Times New Roman</vt:lpstr>
      <vt:lpstr>Дети-друзья 16 х 9</vt:lpstr>
      <vt:lpstr> Мастер – класс для родителей «Подготовка к обучению грамоте»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Что кричит ослик?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Желаем вам удачи! Большое 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– класс для родителей «Подготовка к обучению грамоте»</dc:title>
  <dc:creator>Vladimir Voronukhin</dc:creator>
  <cp:keywords/>
  <cp:lastModifiedBy>473479</cp:lastModifiedBy>
  <cp:revision>18</cp:revision>
  <dcterms:created xsi:type="dcterms:W3CDTF">2018-11-06T17:56:36Z</dcterms:created>
  <dcterms:modified xsi:type="dcterms:W3CDTF">2021-06-09T18:17:31Z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0x010100AA3F7D94069FF64A86F7DFF56D60E3BE</vt:lpwstr>
  </property>
</Properties>
</file>