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90" r:id="rId4"/>
    <p:sldId id="259" r:id="rId5"/>
    <p:sldId id="286" r:id="rId6"/>
    <p:sldId id="276" r:id="rId7"/>
    <p:sldId id="263" r:id="rId8"/>
    <p:sldId id="261" r:id="rId9"/>
    <p:sldId id="271" r:id="rId10"/>
    <p:sldId id="272" r:id="rId11"/>
    <p:sldId id="273" r:id="rId12"/>
    <p:sldId id="262" r:id="rId13"/>
    <p:sldId id="302" r:id="rId14"/>
    <p:sldId id="274" r:id="rId15"/>
    <p:sldId id="275" r:id="rId16"/>
    <p:sldId id="297" r:id="rId17"/>
    <p:sldId id="293" r:id="rId18"/>
    <p:sldId id="267" r:id="rId19"/>
    <p:sldId id="282" r:id="rId20"/>
    <p:sldId id="283" r:id="rId21"/>
    <p:sldId id="285" r:id="rId22"/>
    <p:sldId id="300" r:id="rId23"/>
    <p:sldId id="268" r:id="rId24"/>
    <p:sldId id="287" r:id="rId25"/>
    <p:sldId id="269" r:id="rId26"/>
    <p:sldId id="270" r:id="rId27"/>
    <p:sldId id="28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58259" autoAdjust="0"/>
  </p:normalViewPr>
  <p:slideViewPr>
    <p:cSldViewPr>
      <p:cViewPr>
        <p:scale>
          <a:sx n="66" d="100"/>
          <a:sy n="66" d="100"/>
        </p:scale>
        <p:origin x="-63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EF5A43-1B40-448A-90A6-95C08DB4F022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50C08AC-2B5A-4BE0-8D58-49F063248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0" y="476672"/>
            <a:ext cx="9144000" cy="338437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русский язык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923928" y="4149080"/>
            <a:ext cx="4824536" cy="2376264"/>
          </a:xfrm>
        </p:spPr>
        <p:txBody>
          <a:bodyPr>
            <a:normAutofit/>
          </a:bodyPr>
          <a:lstStyle/>
          <a:p>
            <a:r>
              <a:rPr lang="ru-RU" dirty="0"/>
              <a:t>у</a:t>
            </a:r>
            <a:r>
              <a:rPr lang="ru-RU" dirty="0" smtClean="0">
                <a:solidFill>
                  <a:schemeClr val="tx1"/>
                </a:solidFill>
              </a:rPr>
              <a:t>читель начальных классов: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Х.Ю.Мамедова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" name="Picture 2" descr="H:\солнышк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73" y="431687"/>
            <a:ext cx="7572454" cy="599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Стихотворение Ф.И. Тютчева «Чародейкою Зимою»</a:t>
            </a:r>
            <a:endParaRPr lang="ru-RU" dirty="0"/>
          </a:p>
        </p:txBody>
      </p:sp>
      <p:pic>
        <p:nvPicPr>
          <p:cNvPr id="8" name="Picture 4" descr="3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844824"/>
            <a:ext cx="4038600" cy="4608512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1700808"/>
            <a:ext cx="4038600" cy="475252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5100" b="1" dirty="0" smtClean="0"/>
              <a:t>Чародейкою зимою</a:t>
            </a:r>
          </a:p>
          <a:p>
            <a:pPr>
              <a:buNone/>
            </a:pPr>
            <a:r>
              <a:rPr lang="ru-RU" sz="5100" b="1" dirty="0" smtClean="0"/>
              <a:t>Околдован, лес стоит -</a:t>
            </a:r>
          </a:p>
          <a:p>
            <a:pPr>
              <a:buNone/>
            </a:pPr>
            <a:r>
              <a:rPr lang="ru-RU" sz="5100" b="1" dirty="0" smtClean="0"/>
              <a:t>И под снежной бахромою,</a:t>
            </a:r>
          </a:p>
          <a:p>
            <a:pPr>
              <a:buNone/>
            </a:pPr>
            <a:r>
              <a:rPr lang="ru-RU" sz="5100" b="1" dirty="0" smtClean="0"/>
              <a:t>Неподвижною, немою,</a:t>
            </a:r>
          </a:p>
          <a:p>
            <a:pPr>
              <a:buNone/>
            </a:pPr>
            <a:r>
              <a:rPr lang="ru-RU" sz="5100" b="1" dirty="0" smtClean="0"/>
              <a:t>Чудной жизнью он блестит.</a:t>
            </a:r>
          </a:p>
          <a:p>
            <a:pPr>
              <a:buNone/>
            </a:pPr>
            <a:r>
              <a:rPr lang="ru-RU" sz="5100" b="1" dirty="0" smtClean="0"/>
              <a:t>И стоит он, околдован, -</a:t>
            </a:r>
          </a:p>
          <a:p>
            <a:pPr>
              <a:buNone/>
            </a:pPr>
            <a:r>
              <a:rPr lang="ru-RU" sz="5100" b="1" dirty="0" smtClean="0"/>
              <a:t>Не мертвец и не живой -</a:t>
            </a:r>
          </a:p>
          <a:p>
            <a:pPr>
              <a:buNone/>
            </a:pPr>
            <a:r>
              <a:rPr lang="ru-RU" sz="5100" b="1" dirty="0" smtClean="0"/>
              <a:t>Сном волшебным очарован,</a:t>
            </a:r>
          </a:p>
          <a:p>
            <a:pPr>
              <a:buNone/>
            </a:pPr>
            <a:r>
              <a:rPr lang="ru-RU" sz="5100" b="1" dirty="0" smtClean="0"/>
              <a:t>Весь опутан, весь окован</a:t>
            </a:r>
          </a:p>
          <a:p>
            <a:pPr>
              <a:buNone/>
            </a:pPr>
            <a:r>
              <a:rPr lang="ru-RU" sz="5100" b="1" dirty="0" smtClean="0"/>
              <a:t>Легкой цепью пуховой:</a:t>
            </a:r>
          </a:p>
          <a:p>
            <a:pPr>
              <a:buNone/>
            </a:pPr>
            <a:r>
              <a:rPr lang="ru-RU" sz="5100" b="1" dirty="0" smtClean="0"/>
              <a:t>Солнце зимнее ли </a:t>
            </a:r>
            <a:r>
              <a:rPr lang="ru-RU" sz="5100" b="1" dirty="0" err="1" smtClean="0"/>
              <a:t>мещет</a:t>
            </a:r>
            <a:endParaRPr lang="ru-RU" sz="5100" b="1" dirty="0" smtClean="0"/>
          </a:p>
          <a:p>
            <a:pPr>
              <a:buNone/>
            </a:pPr>
            <a:r>
              <a:rPr lang="ru-RU" sz="5100" b="1" dirty="0" smtClean="0"/>
              <a:t>На него свой луч косой -</a:t>
            </a:r>
          </a:p>
          <a:p>
            <a:pPr>
              <a:buNone/>
            </a:pPr>
            <a:r>
              <a:rPr lang="ru-RU" sz="5100" b="1" dirty="0" smtClean="0"/>
              <a:t>В нем ничто не затрепещет,</a:t>
            </a:r>
          </a:p>
          <a:p>
            <a:pPr>
              <a:buNone/>
            </a:pPr>
            <a:r>
              <a:rPr lang="ru-RU" sz="5100" b="1" dirty="0" smtClean="0"/>
              <a:t>Он весь вспыхнет и заблещет</a:t>
            </a:r>
          </a:p>
          <a:p>
            <a:pPr>
              <a:buNone/>
            </a:pPr>
            <a:r>
              <a:rPr lang="ru-RU" sz="5100" b="1" dirty="0" smtClean="0"/>
              <a:t>Ослепительной красой.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стих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31640" y="580526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545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Викторина 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196752"/>
            <a:ext cx="8686800" cy="492941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659284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Что такое имя прилагательное?</a:t>
            </a:r>
          </a:p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На какие вопросы отвечает имя прилагательное?</a:t>
            </a:r>
          </a:p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Что обозначает имя прилагательное?</a:t>
            </a:r>
            <a:endParaRPr lang="ru-RU" sz="2800" b="1" dirty="0">
              <a:solidFill>
                <a:prstClr val="white"/>
              </a:solidFill>
            </a:endParaRPr>
          </a:p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С какой частью речи связано в предложении?</a:t>
            </a:r>
          </a:p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Как изменяются имена прилагательные?</a:t>
            </a:r>
          </a:p>
          <a:p>
            <a:pPr marL="495300" indent="-495300">
              <a:buFont typeface="Wingdings" pitchFamily="2" charset="2"/>
              <a:buChar char="§"/>
            </a:pPr>
            <a:r>
              <a:rPr lang="ru-RU" sz="2800" b="1" dirty="0" smtClean="0">
                <a:solidFill>
                  <a:prstClr val="white"/>
                </a:solidFill>
              </a:rPr>
              <a:t>Каким членом предложения является имя прилагательное?</a:t>
            </a:r>
          </a:p>
        </p:txBody>
      </p:sp>
    </p:spTree>
    <p:extLst>
      <p:ext uri="{BB962C8B-B14F-4D97-AF65-F5344CB8AC3E}">
        <p14:creationId xmlns:p14="http://schemas.microsoft.com/office/powerpoint/2010/main" val="244183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13" y="-1"/>
            <a:ext cx="9144000" cy="6858001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7975" y="165792"/>
            <a:ext cx="1001945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300" i="1" dirty="0" smtClean="0">
                <a:ln>
                  <a:noFill/>
                </a:ln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Девятнадцатое ноября.</a:t>
            </a:r>
            <a:r>
              <a:rPr lang="ru-RU" sz="5300" i="1" dirty="0">
                <a:ln>
                  <a:noFill/>
                </a:ln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/>
            </a:r>
            <a:br>
              <a:rPr lang="ru-RU" sz="5300" i="1" dirty="0">
                <a:ln>
                  <a:noFill/>
                </a:ln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</a:br>
            <a:r>
              <a:rPr lang="ru-RU" sz="5300" i="1" dirty="0" smtClean="0">
                <a:ln>
                  <a:noFill/>
                </a:ln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       </a:t>
            </a:r>
            <a:r>
              <a:rPr lang="ru-RU" sz="5300" i="1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Классная </a:t>
            </a:r>
            <a:r>
              <a:rPr lang="ru-RU" sz="5300" i="1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работа.</a:t>
            </a:r>
            <a:r>
              <a:rPr lang="ru-RU" sz="6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ru-RU" sz="54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/>
            </a:r>
            <a:br>
              <a:rPr lang="ru-RU" sz="54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54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/>
            </a:r>
            <a:br>
              <a:rPr lang="ru-RU" sz="54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5400" dirty="0"/>
              <a:t/>
            </a:r>
            <a:br>
              <a:rPr lang="ru-RU" sz="5400" dirty="0"/>
            </a:br>
            <a:r>
              <a:rPr lang="ru-RU" sz="5400" i="1" dirty="0" smtClean="0"/>
              <a:t> </a:t>
            </a:r>
            <a:endParaRPr lang="ru-RU" dirty="0"/>
          </a:p>
        </p:txBody>
      </p:sp>
      <p:pic>
        <p:nvPicPr>
          <p:cNvPr id="3074" name="Picture 2" descr="H:\-сова-650x65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921" y="2348880"/>
            <a:ext cx="4031729" cy="403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https://ds05.infourok.ru/uploads/ex/0255/00044814-c67bc42d/img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Чистописание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196752"/>
            <a:ext cx="8686800" cy="492941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967335"/>
            <a:ext cx="1800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lvl="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5400" i="1" dirty="0" err="1">
                <a:solidFill>
                  <a:prstClr val="white"/>
                </a:solidFill>
              </a:rPr>
              <a:t>ая</a:t>
            </a:r>
            <a:r>
              <a:rPr lang="ru-RU" sz="5400" i="1" dirty="0">
                <a:solidFill>
                  <a:prstClr val="white"/>
                </a:solidFill>
              </a:rPr>
              <a:t> </a:t>
            </a:r>
            <a:r>
              <a:rPr lang="ru-RU" sz="5400" i="1" dirty="0" err="1">
                <a:solidFill>
                  <a:prstClr val="white"/>
                </a:solidFill>
              </a:rPr>
              <a:t>яя</a:t>
            </a:r>
            <a:endParaRPr lang="ru-RU" sz="5400" i="1" dirty="0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1571" y="2967335"/>
            <a:ext cx="284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i="1" dirty="0" err="1" smtClean="0">
                <a:solidFill>
                  <a:prstClr val="white"/>
                </a:solidFill>
              </a:rPr>
              <a:t>ый</a:t>
            </a:r>
            <a:r>
              <a:rPr lang="ru-RU" sz="5400" i="1" dirty="0" smtClean="0">
                <a:solidFill>
                  <a:prstClr val="white"/>
                </a:solidFill>
              </a:rPr>
              <a:t> </a:t>
            </a:r>
            <a:r>
              <a:rPr lang="ru-RU" sz="5400" i="1" dirty="0" err="1" smtClean="0">
                <a:solidFill>
                  <a:prstClr val="white"/>
                </a:solidFill>
              </a:rPr>
              <a:t>ий</a:t>
            </a:r>
            <a:r>
              <a:rPr lang="ru-RU" sz="5400" i="1" dirty="0" smtClean="0">
                <a:solidFill>
                  <a:prstClr val="white"/>
                </a:solidFill>
              </a:rPr>
              <a:t> ой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16016" y="2973756"/>
            <a:ext cx="17936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lvl="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5400" i="1" dirty="0" err="1">
                <a:solidFill>
                  <a:prstClr val="white"/>
                </a:solidFill>
              </a:rPr>
              <a:t>ое</a:t>
            </a:r>
            <a:r>
              <a:rPr lang="ru-RU" sz="5400" i="1" dirty="0">
                <a:solidFill>
                  <a:prstClr val="white"/>
                </a:solidFill>
              </a:rPr>
              <a:t> ее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228184" y="2980177"/>
            <a:ext cx="22878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lvl="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5400" i="1" dirty="0" err="1">
                <a:solidFill>
                  <a:prstClr val="white"/>
                </a:solidFill>
              </a:rPr>
              <a:t>ые</a:t>
            </a:r>
            <a:r>
              <a:rPr lang="ru-RU" sz="5400" i="1" dirty="0">
                <a:solidFill>
                  <a:prstClr val="white"/>
                </a:solidFill>
              </a:rPr>
              <a:t> </a:t>
            </a:r>
            <a:r>
              <a:rPr lang="ru-RU" sz="5400" i="1" dirty="0" err="1">
                <a:solidFill>
                  <a:prstClr val="white"/>
                </a:solidFill>
              </a:rPr>
              <a:t>ие</a:t>
            </a:r>
            <a:endParaRPr lang="ru-RU" sz="5400" i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Чистописание</a:t>
            </a:r>
            <a:endParaRPr lang="ru-RU" sz="54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sz="5100" b="1" dirty="0" smtClean="0"/>
          </a:p>
          <a:p>
            <a:r>
              <a:rPr lang="ru-RU" sz="5400" i="1" dirty="0" smtClean="0"/>
              <a:t>    </a:t>
            </a:r>
            <a:r>
              <a:rPr lang="ru-RU" sz="5400" i="1" dirty="0" err="1" smtClean="0"/>
              <a:t>ая</a:t>
            </a:r>
            <a:r>
              <a:rPr lang="ru-RU" sz="5400" i="1" dirty="0" smtClean="0"/>
              <a:t> </a:t>
            </a:r>
            <a:r>
              <a:rPr lang="ru-RU" sz="5400" i="1" dirty="0" err="1" smtClean="0"/>
              <a:t>яя</a:t>
            </a:r>
            <a:endParaRPr lang="ru-RU" sz="5400" i="1" dirty="0" smtClean="0"/>
          </a:p>
          <a:p>
            <a:r>
              <a:rPr lang="ru-RU" sz="5400" i="1" dirty="0" smtClean="0"/>
              <a:t>    </a:t>
            </a:r>
            <a:r>
              <a:rPr lang="ru-RU" sz="5400" i="1" dirty="0" err="1" smtClean="0"/>
              <a:t>ый</a:t>
            </a:r>
            <a:r>
              <a:rPr lang="ru-RU" sz="5400" i="1" dirty="0" smtClean="0"/>
              <a:t> </a:t>
            </a:r>
            <a:r>
              <a:rPr lang="ru-RU" sz="5400" i="1" dirty="0" err="1" smtClean="0"/>
              <a:t>ий</a:t>
            </a:r>
            <a:r>
              <a:rPr lang="ru-RU" sz="5400" i="1" dirty="0" smtClean="0"/>
              <a:t> ой </a:t>
            </a:r>
          </a:p>
          <a:p>
            <a:r>
              <a:rPr lang="ru-RU" sz="5400" i="1" dirty="0" smtClean="0"/>
              <a:t>   </a:t>
            </a:r>
            <a:r>
              <a:rPr lang="ru-RU" sz="5400" i="1" dirty="0" err="1" smtClean="0"/>
              <a:t>ое</a:t>
            </a:r>
            <a:r>
              <a:rPr lang="ru-RU" sz="5400" i="1" dirty="0" smtClean="0"/>
              <a:t> ее</a:t>
            </a:r>
          </a:p>
          <a:p>
            <a:r>
              <a:rPr lang="ru-RU" sz="5400" i="1" dirty="0"/>
              <a:t> </a:t>
            </a:r>
            <a:r>
              <a:rPr lang="ru-RU" sz="5400" i="1" dirty="0" smtClean="0"/>
              <a:t>  </a:t>
            </a:r>
            <a:r>
              <a:rPr lang="ru-RU" sz="5400" i="1" dirty="0" err="1" smtClean="0"/>
              <a:t>ые</a:t>
            </a:r>
            <a:r>
              <a:rPr lang="ru-RU" sz="5400" i="1" dirty="0" smtClean="0"/>
              <a:t> </a:t>
            </a:r>
            <a:r>
              <a:rPr lang="ru-RU" sz="5400" i="1" dirty="0" err="1" smtClean="0"/>
              <a:t>ие</a:t>
            </a:r>
            <a:endParaRPr lang="ru-RU" sz="5400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83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Словарная работа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5100" b="1" dirty="0" smtClean="0"/>
              <a:t>Есть гласные коварные, </a:t>
            </a:r>
          </a:p>
          <a:p>
            <a:pPr algn="ctr">
              <a:buNone/>
            </a:pPr>
            <a:r>
              <a:rPr lang="ru-RU" sz="5100" b="1" dirty="0" smtClean="0"/>
              <a:t>А в чем коварство их?</a:t>
            </a:r>
          </a:p>
          <a:p>
            <a:pPr algn="ctr">
              <a:buNone/>
            </a:pPr>
            <a:r>
              <a:rPr lang="ru-RU" sz="5100" b="1" dirty="0" smtClean="0"/>
              <a:t>А в том, что ударение –</a:t>
            </a:r>
          </a:p>
          <a:p>
            <a:pPr algn="ctr">
              <a:buNone/>
            </a:pPr>
            <a:r>
              <a:rPr lang="ru-RU" sz="5100" b="1" dirty="0"/>
              <a:t>Э</a:t>
            </a:r>
            <a:r>
              <a:rPr lang="ru-RU" sz="5100" b="1" dirty="0" smtClean="0"/>
              <a:t>то не для них.</a:t>
            </a:r>
          </a:p>
          <a:p>
            <a:pPr algn="ctr">
              <a:buNone/>
            </a:pPr>
            <a:r>
              <a:rPr lang="ru-RU" sz="5100" b="1" dirty="0" smtClean="0"/>
              <a:t>Трудные учить слова </a:t>
            </a:r>
          </a:p>
          <a:p>
            <a:pPr algn="ctr">
              <a:buNone/>
            </a:pPr>
            <a:r>
              <a:rPr lang="ru-RU" sz="5100" b="1" dirty="0" smtClean="0"/>
              <a:t>помогает нам игра.</a:t>
            </a:r>
          </a:p>
          <a:p>
            <a:pPr algn="ctr">
              <a:buNone/>
            </a:pPr>
            <a:r>
              <a:rPr lang="ru-RU" sz="5100" b="1" dirty="0" smtClean="0"/>
              <a:t> Все загадки разгадаем </a:t>
            </a:r>
          </a:p>
          <a:p>
            <a:pPr algn="ctr">
              <a:buNone/>
            </a:pPr>
            <a:r>
              <a:rPr lang="ru-RU" sz="5100" b="1" dirty="0"/>
              <a:t>И</a:t>
            </a:r>
            <a:r>
              <a:rPr lang="ru-RU" sz="5100" b="1" dirty="0" smtClean="0"/>
              <a:t> к отгадкам прилагательные подбираем.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Словарный диктант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Загадки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5100" b="1" dirty="0" smtClean="0"/>
              <a:t>Год кончает, а зиму начинает.</a:t>
            </a:r>
          </a:p>
          <a:p>
            <a:pPr>
              <a:buFont typeface="Wingdings" pitchFamily="2" charset="2"/>
              <a:buChar char="§"/>
            </a:pPr>
            <a:r>
              <a:rPr lang="ru-RU" sz="5100" b="1" dirty="0" smtClean="0"/>
              <a:t>Д</a:t>
            </a:r>
            <a:r>
              <a:rPr lang="ru-RU" sz="5100" b="1" dirty="0" smtClean="0">
                <a:solidFill>
                  <a:srgbClr val="FF0000"/>
                </a:solidFill>
              </a:rPr>
              <a:t>е</a:t>
            </a:r>
            <a:r>
              <a:rPr lang="ru-RU" sz="5100" b="1" dirty="0" smtClean="0"/>
              <a:t>ка</a:t>
            </a:r>
            <a:r>
              <a:rPr lang="ru-RU" sz="5100" b="1" dirty="0" smtClean="0">
                <a:solidFill>
                  <a:srgbClr val="FF0000"/>
                </a:solidFill>
              </a:rPr>
              <a:t>брь</a:t>
            </a:r>
            <a:r>
              <a:rPr lang="ru-RU" sz="5100" b="1" dirty="0" smtClean="0"/>
              <a:t> (по времени года) зимний.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184" y="1788852"/>
            <a:ext cx="5831632" cy="32802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Загадки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11560" y="139847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Содержимое 6"/>
          <p:cNvSpPr txBox="1">
            <a:spLocks/>
          </p:cNvSpPr>
          <p:nvPr/>
        </p:nvSpPr>
        <p:spPr>
          <a:xfrm>
            <a:off x="467544" y="1196752"/>
            <a:ext cx="8136904" cy="4929411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9600" b="1" dirty="0" smtClean="0"/>
              <a:t>     Растет она вниз головою,</a:t>
            </a:r>
          </a:p>
          <a:p>
            <a:pPr algn="ctr">
              <a:buFont typeface="Arial" pitchFamily="34" charset="0"/>
              <a:buNone/>
            </a:pPr>
            <a:r>
              <a:rPr lang="ru-RU" sz="9600" b="1" dirty="0" smtClean="0"/>
              <a:t>      Не летом растет, а зимою.</a:t>
            </a:r>
          </a:p>
          <a:p>
            <a:pPr algn="ctr">
              <a:buFont typeface="Arial" pitchFamily="34" charset="0"/>
              <a:buNone/>
            </a:pPr>
            <a:r>
              <a:rPr lang="ru-RU" sz="9600" b="1" dirty="0" smtClean="0"/>
              <a:t>  Но солнце её припечет-</a:t>
            </a:r>
          </a:p>
          <a:p>
            <a:pPr algn="ctr">
              <a:buFont typeface="Arial" pitchFamily="34" charset="0"/>
              <a:buNone/>
            </a:pPr>
            <a:r>
              <a:rPr lang="ru-RU" sz="9600" b="1" dirty="0" smtClean="0"/>
              <a:t>Заплачет она и умрет.</a:t>
            </a:r>
          </a:p>
          <a:p>
            <a:pPr algn="ctr">
              <a:buFont typeface="Arial" pitchFamily="34" charset="0"/>
              <a:buNone/>
            </a:pPr>
            <a:endParaRPr lang="ru-RU" sz="9600" b="1" dirty="0" smtClean="0"/>
          </a:p>
          <a:p>
            <a:pPr algn="ctr">
              <a:buFont typeface="Wingdings" pitchFamily="2" charset="2"/>
              <a:buChar char="§"/>
            </a:pPr>
            <a:r>
              <a:rPr lang="ru-RU" sz="9600" b="1" dirty="0" smtClean="0"/>
              <a:t>С</a:t>
            </a:r>
            <a:r>
              <a:rPr lang="ru-RU" sz="9600" b="1" dirty="0" smtClean="0">
                <a:solidFill>
                  <a:srgbClr val="FF0000"/>
                </a:solidFill>
              </a:rPr>
              <a:t>о</a:t>
            </a:r>
            <a:r>
              <a:rPr lang="ru-RU" sz="9600" b="1" dirty="0" smtClean="0"/>
              <a:t>сулька (по температуре) х</a:t>
            </a:r>
            <a:r>
              <a:rPr lang="ru-RU" sz="9600" b="1" dirty="0" smtClean="0">
                <a:solidFill>
                  <a:srgbClr val="FF0000"/>
                </a:solidFill>
              </a:rPr>
              <a:t>о</a:t>
            </a:r>
            <a:r>
              <a:rPr lang="ru-RU" sz="9600" b="1" dirty="0" smtClean="0"/>
              <a:t>лодная</a:t>
            </a:r>
          </a:p>
          <a:p>
            <a:pPr algn="ctr">
              <a:buFont typeface="Wingdings" pitchFamily="2" charset="2"/>
              <a:buChar char="§"/>
            </a:pPr>
            <a:endParaRPr lang="ru-RU" sz="9600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96752"/>
            <a:ext cx="3122712" cy="3679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35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Ice-Skates-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2420214"/>
            <a:ext cx="4536504" cy="1163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Загадки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Содержимое 14"/>
          <p:cNvSpPr txBox="1">
            <a:spLocks/>
          </p:cNvSpPr>
          <p:nvPr/>
        </p:nvSpPr>
        <p:spPr>
          <a:xfrm>
            <a:off x="-108520" y="1340768"/>
            <a:ext cx="8496944" cy="500141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4000" b="1" dirty="0" smtClean="0"/>
          </a:p>
          <a:p>
            <a:pPr marL="0" indent="0" algn="ctr">
              <a:buNone/>
            </a:pPr>
            <a:r>
              <a:rPr lang="ru-RU" sz="4000" b="1" dirty="0"/>
              <a:t>Есть, ребята, у меня</a:t>
            </a:r>
          </a:p>
          <a:p>
            <a:pPr marL="0" indent="0" algn="ctr">
              <a:buNone/>
            </a:pPr>
            <a:r>
              <a:rPr lang="ru-RU" sz="4000" b="1" dirty="0"/>
              <a:t>Два серебряных коня.</a:t>
            </a:r>
          </a:p>
          <a:p>
            <a:pPr marL="0" indent="0" algn="ctr">
              <a:buNone/>
            </a:pPr>
            <a:r>
              <a:rPr lang="ru-RU" sz="4000" b="1" dirty="0"/>
              <a:t>Езжу сразу на обоих.</a:t>
            </a:r>
          </a:p>
          <a:p>
            <a:pPr marL="0" indent="0" algn="ctr">
              <a:buNone/>
            </a:pPr>
            <a:r>
              <a:rPr lang="ru-RU" sz="4000" b="1" dirty="0"/>
              <a:t>Что за кони у меня</a:t>
            </a:r>
            <a:r>
              <a:rPr lang="ru-RU" sz="4000" b="1" dirty="0" smtClean="0"/>
              <a:t>?</a:t>
            </a:r>
            <a:endParaRPr lang="ru-RU" sz="4000" b="1" dirty="0"/>
          </a:p>
          <a:p>
            <a:pPr algn="ctr">
              <a:buFont typeface="Wingdings" pitchFamily="2" charset="2"/>
              <a:buChar char="§"/>
            </a:pPr>
            <a:r>
              <a:rPr lang="ru-RU" sz="4000" b="1" i="1" dirty="0"/>
              <a:t>К</a:t>
            </a:r>
            <a:r>
              <a:rPr lang="ru-RU" sz="4000" b="1" i="1" dirty="0">
                <a:solidFill>
                  <a:srgbClr val="FF0000"/>
                </a:solidFill>
              </a:rPr>
              <a:t>о</a:t>
            </a:r>
            <a:r>
              <a:rPr lang="ru-RU" sz="4000" b="1" i="1" dirty="0"/>
              <a:t>н</a:t>
            </a:r>
            <a:r>
              <a:rPr lang="ru-RU" sz="4000" b="1" i="1" dirty="0">
                <a:solidFill>
                  <a:srgbClr val="FF0000"/>
                </a:solidFill>
              </a:rPr>
              <a:t>ь</a:t>
            </a:r>
            <a:r>
              <a:rPr lang="ru-RU" sz="4000" b="1" i="1" dirty="0"/>
              <a:t>ки (по скорости) быстрые.</a:t>
            </a:r>
          </a:p>
        </p:txBody>
      </p:sp>
      <p:pic>
        <p:nvPicPr>
          <p:cNvPr id="8" name="Объект 2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789" y="188640"/>
            <a:ext cx="6167211" cy="4708525"/>
          </a:xfrm>
        </p:spPr>
      </p:pic>
    </p:spTree>
    <p:extLst>
      <p:ext uri="{BB962C8B-B14F-4D97-AF65-F5344CB8AC3E}">
        <p14:creationId xmlns:p14="http://schemas.microsoft.com/office/powerpoint/2010/main" val="36353556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Загадки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  <p:sp>
        <p:nvSpPr>
          <p:cNvPr id="5" name="Содержимое 14"/>
          <p:cNvSpPr txBox="1">
            <a:spLocks/>
          </p:cNvSpPr>
          <p:nvPr/>
        </p:nvSpPr>
        <p:spPr>
          <a:xfrm>
            <a:off x="251520" y="1151175"/>
            <a:ext cx="8496944" cy="500141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4000" b="1" dirty="0" smtClean="0"/>
          </a:p>
          <a:p>
            <a:pPr marL="0" indent="0" algn="ctr">
              <a:buNone/>
            </a:pPr>
            <a:r>
              <a:rPr lang="ru-RU" sz="4000" b="1" dirty="0" smtClean="0"/>
              <a:t>Старик у ворот</a:t>
            </a:r>
          </a:p>
          <a:p>
            <a:pPr marL="0" indent="0" algn="ctr">
              <a:buNone/>
            </a:pPr>
            <a:r>
              <a:rPr lang="ru-RU" sz="4000" b="1" dirty="0" smtClean="0"/>
              <a:t>Тепло уволок.</a:t>
            </a:r>
          </a:p>
          <a:p>
            <a:pPr marL="0" indent="0" algn="ctr">
              <a:buNone/>
            </a:pPr>
            <a:r>
              <a:rPr lang="ru-RU" sz="4000" b="1" dirty="0" smtClean="0"/>
              <a:t>Сам не бежит</a:t>
            </a:r>
          </a:p>
          <a:p>
            <a:pPr marL="0" indent="0" algn="ctr">
              <a:buNone/>
            </a:pPr>
            <a:r>
              <a:rPr lang="ru-RU" sz="4000" b="1" dirty="0" smtClean="0"/>
              <a:t>И стоять не велит.</a:t>
            </a:r>
            <a:endParaRPr lang="ru-RU" sz="4400" b="1" dirty="0" smtClean="0"/>
          </a:p>
          <a:p>
            <a:pPr algn="ctr"/>
            <a:r>
              <a:rPr lang="ru-RU" sz="4000" b="1" i="1" dirty="0" smtClean="0"/>
              <a:t>М</a:t>
            </a:r>
            <a:r>
              <a:rPr lang="ru-RU" sz="4000" b="1" i="1" dirty="0" smtClean="0">
                <a:solidFill>
                  <a:srgbClr val="FF0000"/>
                </a:solidFill>
              </a:rPr>
              <a:t>о</a:t>
            </a:r>
            <a:r>
              <a:rPr lang="ru-RU" sz="4000" b="1" i="1" dirty="0" smtClean="0"/>
              <a:t>ро</a:t>
            </a:r>
            <a:r>
              <a:rPr lang="ru-RU" sz="4000" b="1" i="1" dirty="0" smtClean="0">
                <a:solidFill>
                  <a:srgbClr val="FF0000"/>
                </a:solidFill>
              </a:rPr>
              <a:t>з</a:t>
            </a:r>
            <a:r>
              <a:rPr lang="ru-RU" sz="4000" b="1" i="1" dirty="0" smtClean="0"/>
              <a:t> (по силе) кре</a:t>
            </a:r>
            <a:r>
              <a:rPr lang="ru-RU" sz="4000" b="1" i="1" dirty="0" smtClean="0">
                <a:solidFill>
                  <a:srgbClr val="FF0000"/>
                </a:solidFill>
              </a:rPr>
              <a:t>п</a:t>
            </a:r>
            <a:r>
              <a:rPr lang="ru-RU" sz="4000" b="1" i="1" dirty="0" smtClean="0"/>
              <a:t>кий</a:t>
            </a:r>
            <a:endParaRPr lang="ru-RU" sz="4000" b="1" dirty="0" smtClean="0"/>
          </a:p>
        </p:txBody>
      </p:sp>
    </p:spTree>
    <p:extLst>
      <p:ext uri="{BB962C8B-B14F-4D97-AF65-F5344CB8AC3E}">
        <p14:creationId xmlns:p14="http://schemas.microsoft.com/office/powerpoint/2010/main" val="44464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57" y="29166"/>
            <a:ext cx="9144000" cy="6858001"/>
          </a:xfrm>
          <a:prstGeom prst="rect">
            <a:avLst/>
          </a:prstGeom>
          <a:noFill/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Загадки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Содержимое 14"/>
          <p:cNvSpPr>
            <a:spLocks noGrp="1"/>
          </p:cNvSpPr>
          <p:nvPr>
            <p:ph sz="quarter" idx="4"/>
          </p:nvPr>
        </p:nvSpPr>
        <p:spPr>
          <a:xfrm>
            <a:off x="1259633" y="1124744"/>
            <a:ext cx="7427168" cy="5001419"/>
          </a:xfrm>
        </p:spPr>
        <p:txBody>
          <a:bodyPr>
            <a:normAutofit/>
          </a:bodyPr>
          <a:lstStyle/>
          <a:p>
            <a:endParaRPr lang="ru-RU" sz="3600" b="1" dirty="0"/>
          </a:p>
          <a:p>
            <a:pPr marL="137160" indent="0">
              <a:buNone/>
            </a:pPr>
            <a:r>
              <a:rPr lang="ru-RU" sz="3600" b="1" dirty="0" smtClean="0"/>
              <a:t>Прилетел  к нам красногрудый</a:t>
            </a:r>
          </a:p>
          <a:p>
            <a:pPr marL="137160" indent="0">
              <a:buNone/>
            </a:pPr>
            <a:r>
              <a:rPr lang="ru-RU" sz="3600" b="1" dirty="0" smtClean="0"/>
              <a:t>Облетел я всю Сибирь.</a:t>
            </a:r>
          </a:p>
          <a:p>
            <a:pPr marL="137160" indent="0">
              <a:buNone/>
            </a:pPr>
            <a:r>
              <a:rPr lang="ru-RU" sz="3600" b="1" dirty="0" smtClean="0"/>
              <a:t>Как зовут меня ...</a:t>
            </a:r>
          </a:p>
          <a:p>
            <a:pPr>
              <a:buNone/>
            </a:pPr>
            <a:endParaRPr lang="ru-RU" sz="3600" b="1" dirty="0" smtClean="0"/>
          </a:p>
          <a:p>
            <a:r>
              <a:rPr lang="ru-RU" sz="3600" b="1" i="1" dirty="0" smtClean="0"/>
              <a:t>Сн</a:t>
            </a:r>
            <a:r>
              <a:rPr lang="ru-RU" sz="3600" b="1" i="1" dirty="0" smtClean="0">
                <a:solidFill>
                  <a:srgbClr val="FF0000"/>
                </a:solidFill>
              </a:rPr>
              <a:t>е</a:t>
            </a:r>
            <a:r>
              <a:rPr lang="ru-RU" sz="3600" b="1" i="1" dirty="0" smtClean="0"/>
              <a:t>гир</a:t>
            </a:r>
            <a:r>
              <a:rPr lang="ru-RU" sz="3600" b="1" i="1" dirty="0" smtClean="0">
                <a:solidFill>
                  <a:srgbClr val="FF0000"/>
                </a:solidFill>
              </a:rPr>
              <a:t>ь</a:t>
            </a:r>
            <a:r>
              <a:rPr lang="ru-RU" sz="3600" b="1" i="1" dirty="0" smtClean="0"/>
              <a:t>( по цвету брюшка ) красн</a:t>
            </a:r>
            <a:r>
              <a:rPr lang="ru-RU" sz="3600" b="1" i="1" dirty="0" smtClean="0">
                <a:solidFill>
                  <a:srgbClr val="FF0000"/>
                </a:solidFill>
              </a:rPr>
              <a:t>о</a:t>
            </a:r>
            <a:r>
              <a:rPr lang="ru-RU" sz="3600" b="1" i="1" dirty="0" smtClean="0"/>
              <a:t>грудый</a:t>
            </a:r>
            <a:endParaRPr lang="ru-RU" sz="3600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908720"/>
            <a:ext cx="2807275" cy="37011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8083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Много своих стихов этому времени года посвятил А.С. Пушкин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844824"/>
            <a:ext cx="763284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i="1" dirty="0" smtClean="0">
              <a:solidFill>
                <a:prstClr val="white"/>
              </a:solidFill>
              <a:ea typeface="Times New Roman"/>
              <a:cs typeface="Times New Roman"/>
            </a:endParaRPr>
          </a:p>
          <a:p>
            <a:pPr algn="ctr"/>
            <a:r>
              <a:rPr lang="ru-RU" sz="2800" i="1" dirty="0" smtClean="0">
                <a:solidFill>
                  <a:prstClr val="white"/>
                </a:solidFill>
                <a:ea typeface="Times New Roman"/>
                <a:cs typeface="Times New Roman"/>
              </a:rPr>
              <a:t>«</a:t>
            </a:r>
            <a:r>
              <a:rPr lang="ru-RU" sz="2800" i="1" dirty="0">
                <a:solidFill>
                  <a:prstClr val="white"/>
                </a:solidFill>
                <a:ea typeface="Times New Roman"/>
                <a:cs typeface="Times New Roman"/>
              </a:rPr>
              <a:t>Зимнее утро</a:t>
            </a:r>
            <a:r>
              <a:rPr lang="ru-RU" sz="2800" i="1" dirty="0" smtClean="0">
                <a:solidFill>
                  <a:prstClr val="white"/>
                </a:solidFill>
                <a:ea typeface="Times New Roman"/>
                <a:cs typeface="Times New Roman"/>
              </a:rPr>
              <a:t>»</a:t>
            </a:r>
            <a:endParaRPr lang="ru-RU" sz="2800" i="1" dirty="0" smtClean="0">
              <a:solidFill>
                <a:prstClr val="white"/>
              </a:solidFill>
            </a:endParaRPr>
          </a:p>
          <a:p>
            <a:r>
              <a:rPr lang="ru-RU" sz="3600" dirty="0">
                <a:solidFill>
                  <a:prstClr val="white"/>
                </a:solidFill>
                <a:ea typeface="Times New Roman"/>
                <a:cs typeface="Times New Roman"/>
              </a:rPr>
              <a:t> </a:t>
            </a:r>
            <a:r>
              <a:rPr lang="ru-RU" sz="3600" b="1" dirty="0" smtClean="0">
                <a:solidFill>
                  <a:prstClr val="white"/>
                </a:solidFill>
                <a:ea typeface="Times New Roman"/>
                <a:cs typeface="Times New Roman"/>
              </a:rPr>
              <a:t>«Под голубыми небесами</a:t>
            </a:r>
          </a:p>
          <a:p>
            <a:r>
              <a:rPr lang="ru-RU" sz="3600" b="1" dirty="0" smtClean="0">
                <a:solidFill>
                  <a:prstClr val="white"/>
                </a:solidFill>
                <a:latin typeface="Calibri"/>
                <a:ea typeface="Times New Roman"/>
                <a:cs typeface="Times New Roman"/>
              </a:rPr>
              <a:t>Великолепными коврами,</a:t>
            </a:r>
          </a:p>
          <a:p>
            <a:r>
              <a:rPr lang="ru-RU" sz="3600" b="1" dirty="0" smtClean="0">
                <a:solidFill>
                  <a:prstClr val="white"/>
                </a:solidFill>
                <a:latin typeface="Calibri"/>
                <a:ea typeface="Times New Roman"/>
                <a:cs typeface="Times New Roman"/>
              </a:rPr>
              <a:t>Блестя на солнце снег лежит…»</a:t>
            </a:r>
            <a:endParaRPr lang="ru-RU" sz="2800" dirty="0">
              <a:solidFill>
                <a:prstClr val="white"/>
              </a:solidFill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8160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8083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Много своих стихов этому времени года посвятил А.С. Пушкин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844824"/>
            <a:ext cx="763284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i="1" dirty="0" smtClean="0">
              <a:ea typeface="Times New Roman"/>
              <a:cs typeface="Times New Roman"/>
            </a:endParaRPr>
          </a:p>
          <a:p>
            <a:pPr algn="ctr"/>
            <a:r>
              <a:rPr lang="ru-RU" sz="2800" i="1" dirty="0" smtClean="0">
                <a:ea typeface="Times New Roman"/>
                <a:cs typeface="Times New Roman"/>
              </a:rPr>
              <a:t>«</a:t>
            </a:r>
            <a:r>
              <a:rPr lang="ru-RU" sz="2800" i="1" dirty="0">
                <a:ea typeface="Times New Roman"/>
                <a:cs typeface="Times New Roman"/>
              </a:rPr>
              <a:t>Зимнее утро</a:t>
            </a:r>
            <a:r>
              <a:rPr lang="ru-RU" sz="2800" i="1" dirty="0" smtClean="0">
                <a:ea typeface="Times New Roman"/>
                <a:cs typeface="Times New Roman"/>
              </a:rPr>
              <a:t>»</a:t>
            </a:r>
            <a:endParaRPr lang="ru-RU" sz="2800" i="1" dirty="0" smtClean="0"/>
          </a:p>
          <a:p>
            <a:pPr>
              <a:spcAft>
                <a:spcPts val="0"/>
              </a:spcAft>
            </a:pPr>
            <a:r>
              <a:rPr lang="ru-RU" sz="3600" dirty="0">
                <a:ea typeface="Times New Roman"/>
                <a:cs typeface="Times New Roman"/>
              </a:rPr>
              <a:t> </a:t>
            </a:r>
            <a:r>
              <a:rPr lang="ru-RU" sz="3600" b="1" dirty="0">
                <a:ea typeface="Times New Roman"/>
                <a:cs typeface="Times New Roman"/>
              </a:rPr>
              <a:t>«Вечор, ты помнишь, вьюга злилась, 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3600" b="1" dirty="0">
                <a:ea typeface="Times New Roman"/>
                <a:cs typeface="Times New Roman"/>
              </a:rPr>
              <a:t> На мутном небе мгла носилась; 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3600" b="1" dirty="0">
                <a:ea typeface="Times New Roman"/>
                <a:cs typeface="Times New Roman"/>
              </a:rPr>
              <a:t> Луна, как бледное пятно, 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3600" b="1" dirty="0">
                <a:ea typeface="Times New Roman"/>
                <a:cs typeface="Times New Roman"/>
              </a:rPr>
              <a:t> Сквозь тучи мрачные желтела, 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3600" b="1" dirty="0">
                <a:ea typeface="Times New Roman"/>
                <a:cs typeface="Times New Roman"/>
              </a:rPr>
              <a:t> И ты печальная сидела</a:t>
            </a:r>
            <a:r>
              <a:rPr lang="ru-RU" sz="3600" b="1" dirty="0" smtClean="0">
                <a:ea typeface="Times New Roman"/>
                <a:cs typeface="Times New Roman"/>
              </a:rPr>
              <a:t>…»</a:t>
            </a:r>
            <a:endParaRPr lang="ru-RU" sz="2800" dirty="0"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251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8083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Много своих стихов этому времени года посвятил А.С. Пушкин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5100" b="1" dirty="0" smtClean="0"/>
          </a:p>
          <a:p>
            <a:pPr>
              <a:buNone/>
            </a:pPr>
            <a:endParaRPr lang="ru-RU" sz="5100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844824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i="1" dirty="0" smtClean="0"/>
          </a:p>
          <a:p>
            <a:pPr algn="ctr"/>
            <a:r>
              <a:rPr lang="ru-RU" sz="3200" i="1" dirty="0" smtClean="0"/>
              <a:t>«</a:t>
            </a:r>
            <a:r>
              <a:rPr lang="ru-RU" sz="3200" i="1" dirty="0"/>
              <a:t>Зимний вечер»</a:t>
            </a:r>
            <a:endParaRPr lang="ru-RU" sz="3200" dirty="0"/>
          </a:p>
          <a:p>
            <a:pPr algn="ctr"/>
            <a:endParaRPr lang="ru-RU" sz="3200" i="1" dirty="0" smtClean="0"/>
          </a:p>
          <a:p>
            <a:r>
              <a:rPr lang="ru-RU" sz="4000" b="1" dirty="0"/>
              <a:t>То по кровле обветшалой</a:t>
            </a:r>
            <a:endParaRPr lang="ru-RU" sz="4000" dirty="0"/>
          </a:p>
          <a:p>
            <a:r>
              <a:rPr lang="ru-RU" sz="4000" b="1" dirty="0"/>
              <a:t>Вдруг соломой зашумит,</a:t>
            </a:r>
            <a:endParaRPr lang="ru-RU" sz="4000" dirty="0"/>
          </a:p>
          <a:p>
            <a:r>
              <a:rPr lang="ru-RU" sz="4000" b="1" dirty="0"/>
              <a:t>То, как путник запоздалый,</a:t>
            </a:r>
            <a:endParaRPr lang="ru-RU" sz="4000" dirty="0"/>
          </a:p>
          <a:p>
            <a:r>
              <a:rPr lang="ru-RU" sz="4000" b="1" dirty="0"/>
              <a:t>К нам в окошко застучит.     </a:t>
            </a:r>
            <a:r>
              <a:rPr lang="ru-RU" sz="3600" b="1" dirty="0"/>
              <a:t>                                               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742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Задание: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83568" y="1784573"/>
            <a:ext cx="8229600" cy="5073427"/>
          </a:xfrm>
        </p:spPr>
        <p:txBody>
          <a:bodyPr>
            <a:normAutofit/>
          </a:bodyPr>
          <a:lstStyle/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4000" b="1" dirty="0" smtClean="0">
                <a:solidFill>
                  <a:prstClr val="white"/>
                </a:solidFill>
              </a:rPr>
              <a:t>Выписать </a:t>
            </a:r>
            <a:r>
              <a:rPr lang="ru-RU" sz="4000" b="1" dirty="0" smtClean="0">
                <a:solidFill>
                  <a:prstClr val="white"/>
                </a:solidFill>
              </a:rPr>
              <a:t> </a:t>
            </a:r>
            <a:r>
              <a:rPr lang="ru-RU" sz="4000" b="1" dirty="0" smtClean="0">
                <a:solidFill>
                  <a:prstClr val="white"/>
                </a:solidFill>
              </a:rPr>
              <a:t>словосочетания </a:t>
            </a:r>
            <a:r>
              <a:rPr lang="ru-RU" sz="4000" b="1" dirty="0" err="1">
                <a:solidFill>
                  <a:prstClr val="white"/>
                </a:solidFill>
              </a:rPr>
              <a:t>сущ+прил</a:t>
            </a:r>
            <a:r>
              <a:rPr lang="ru-RU" sz="4000" b="1" dirty="0">
                <a:solidFill>
                  <a:prstClr val="white"/>
                </a:solidFill>
              </a:rPr>
              <a:t>;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4000" b="1" dirty="0" smtClean="0">
                <a:solidFill>
                  <a:prstClr val="white"/>
                </a:solidFill>
              </a:rPr>
              <a:t>Выделить </a:t>
            </a:r>
            <a:r>
              <a:rPr lang="ru-RU" sz="4000" b="1" dirty="0">
                <a:solidFill>
                  <a:prstClr val="white"/>
                </a:solidFill>
              </a:rPr>
              <a:t>окончание;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4000" b="1" dirty="0" smtClean="0">
                <a:solidFill>
                  <a:prstClr val="white"/>
                </a:solidFill>
              </a:rPr>
              <a:t>Определить </a:t>
            </a:r>
            <a:r>
              <a:rPr lang="ru-RU" sz="4000" b="1" dirty="0">
                <a:solidFill>
                  <a:prstClr val="white"/>
                </a:solidFill>
              </a:rPr>
              <a:t>род и падеж </a:t>
            </a:r>
            <a:r>
              <a:rPr lang="ru-RU" sz="4000" b="1" dirty="0" smtClean="0">
                <a:solidFill>
                  <a:prstClr val="white"/>
                </a:solidFill>
              </a:rPr>
              <a:t>прилагательных.</a:t>
            </a:r>
            <a:endParaRPr lang="ru-RU" sz="4000" b="1" dirty="0">
              <a:solidFill>
                <a:prstClr val="white"/>
              </a:solidFill>
            </a:endParaRPr>
          </a:p>
          <a:p>
            <a:endParaRPr lang="ru-RU" b="1" dirty="0" smtClean="0"/>
          </a:p>
          <a:p>
            <a:endParaRPr lang="ru-RU" dirty="0"/>
          </a:p>
        </p:txBody>
      </p:sp>
      <p:pic>
        <p:nvPicPr>
          <p:cNvPr id="5" name="Picture 19" descr="j0398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672555"/>
            <a:ext cx="1400175" cy="1512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016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03" y="-28782"/>
            <a:ext cx="9144000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1932519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sz="60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+mj-lt"/>
            </a:endParaRPr>
          </a:p>
          <a:p>
            <a:pPr algn="ctr">
              <a:buNone/>
            </a:pPr>
            <a:r>
              <a:rPr lang="ru-RU" sz="65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Физкультминутка</a:t>
            </a:r>
            <a:endParaRPr lang="ru-RU" sz="6500" b="1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</a:endParaRPr>
          </a:p>
          <a:p>
            <a:pPr algn="ctr">
              <a:buNone/>
            </a:pPr>
            <a:endParaRPr lang="ru-RU" sz="4000" b="1" i="1" dirty="0" smtClean="0"/>
          </a:p>
        </p:txBody>
      </p:sp>
      <p:sp>
        <p:nvSpPr>
          <p:cNvPr id="4" name="Содержимое 6"/>
          <p:cNvSpPr txBox="1">
            <a:spLocks/>
          </p:cNvSpPr>
          <p:nvPr/>
        </p:nvSpPr>
        <p:spPr>
          <a:xfrm>
            <a:off x="489903" y="2292715"/>
            <a:ext cx="8229600" cy="453650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b="1" dirty="0" err="1" smtClean="0"/>
              <a:t>М.р</a:t>
            </a:r>
            <a:r>
              <a:rPr lang="ru-RU" sz="4800" b="1" dirty="0" smtClean="0"/>
              <a:t>.- присядьте</a:t>
            </a:r>
          </a:p>
          <a:p>
            <a:r>
              <a:rPr lang="ru-RU" sz="4800" b="1" dirty="0" err="1" smtClean="0"/>
              <a:t>Ж.р</a:t>
            </a:r>
            <a:r>
              <a:rPr lang="ru-RU" sz="4800" b="1" dirty="0" smtClean="0"/>
              <a:t>.- похлопайте</a:t>
            </a:r>
          </a:p>
          <a:p>
            <a:r>
              <a:rPr lang="ru-RU" sz="4800" b="1" dirty="0" err="1" smtClean="0"/>
              <a:t>Ср.р</a:t>
            </a:r>
            <a:r>
              <a:rPr lang="ru-RU" sz="4800" b="1" dirty="0" smtClean="0"/>
              <a:t>.- потянитесь вверх.</a:t>
            </a:r>
          </a:p>
          <a:p>
            <a:pPr>
              <a:buFont typeface="Wingdings 2"/>
              <a:buNone/>
            </a:pPr>
            <a:endParaRPr lang="ru-RU" sz="4000" b="1" i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68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Письмо по памяти</a:t>
            </a:r>
            <a:endParaRPr lang="ru-RU" sz="5400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dirty="0"/>
              <a:t>«Зимняя дорога»</a:t>
            </a:r>
            <a:endParaRPr lang="ru-RU" sz="4000" b="1" dirty="0"/>
          </a:p>
          <a:p>
            <a:pPr algn="ctr">
              <a:buNone/>
            </a:pPr>
            <a:endParaRPr lang="ru-RU" sz="4000" b="1" i="1" dirty="0" smtClean="0"/>
          </a:p>
          <a:p>
            <a:pPr algn="ctr">
              <a:buNone/>
            </a:pPr>
            <a:r>
              <a:rPr lang="ru-RU" sz="4000" b="1" i="1" dirty="0" smtClean="0"/>
              <a:t>По дороге </a:t>
            </a:r>
            <a:r>
              <a:rPr lang="ru-RU" sz="4000" b="1" i="1" dirty="0" err="1" smtClean="0"/>
              <a:t>зимн</a:t>
            </a:r>
            <a:r>
              <a:rPr lang="ru-RU" sz="4000" b="1" i="1" dirty="0" smtClean="0"/>
              <a:t>…, </a:t>
            </a:r>
            <a:r>
              <a:rPr lang="ru-RU" sz="4000" b="1" i="1" dirty="0" err="1" smtClean="0"/>
              <a:t>скучн</a:t>
            </a:r>
            <a:r>
              <a:rPr lang="ru-RU" sz="4000" b="1" i="1" dirty="0" smtClean="0"/>
              <a:t>…</a:t>
            </a:r>
          </a:p>
          <a:p>
            <a:pPr algn="ctr">
              <a:buNone/>
            </a:pPr>
            <a:r>
              <a:rPr lang="ru-RU" sz="4000" b="1" i="1" dirty="0" smtClean="0"/>
              <a:t>Тройка борз… бежит.</a:t>
            </a:r>
          </a:p>
          <a:p>
            <a:pPr algn="ctr">
              <a:buNone/>
            </a:pPr>
            <a:r>
              <a:rPr lang="ru-RU" sz="4000" b="1" i="1" dirty="0" smtClean="0"/>
              <a:t>Колокольчик </a:t>
            </a:r>
            <a:r>
              <a:rPr lang="ru-RU" sz="4000" b="1" i="1" dirty="0" err="1" smtClean="0"/>
              <a:t>однозвучн</a:t>
            </a:r>
            <a:r>
              <a:rPr lang="ru-RU" sz="4000" b="1" i="1" dirty="0" smtClean="0"/>
              <a:t>…</a:t>
            </a:r>
          </a:p>
          <a:p>
            <a:pPr algn="ctr">
              <a:buNone/>
            </a:pPr>
            <a:r>
              <a:rPr lang="ru-RU" sz="4000" b="1" i="1" dirty="0" smtClean="0"/>
              <a:t>Утомительно гремит.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Письмо по памяти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2" descr="SCHOOLD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1833" y="2584833"/>
            <a:ext cx="2500333" cy="2469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Письмо по памяти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496855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5100" b="1" i="1" dirty="0"/>
              <a:t>«Зимняя дорога</a:t>
            </a:r>
            <a:r>
              <a:rPr lang="ru-RU" sz="5100" b="1" i="1" dirty="0" smtClean="0"/>
              <a:t>»</a:t>
            </a:r>
          </a:p>
          <a:p>
            <a:pPr algn="ctr">
              <a:buNone/>
            </a:pPr>
            <a:r>
              <a:rPr lang="ru-RU" sz="6300" b="1" i="1" dirty="0" smtClean="0"/>
              <a:t>По дороге зимней, скучной</a:t>
            </a:r>
          </a:p>
          <a:p>
            <a:pPr algn="ctr">
              <a:buNone/>
            </a:pPr>
            <a:r>
              <a:rPr lang="ru-RU" sz="6300" b="1" i="1" dirty="0" smtClean="0"/>
              <a:t>Тройка борзая бежит.</a:t>
            </a:r>
          </a:p>
          <a:p>
            <a:pPr algn="ctr">
              <a:buNone/>
            </a:pPr>
            <a:r>
              <a:rPr lang="ru-RU" sz="6300" b="1" i="1" dirty="0" smtClean="0"/>
              <a:t>Колокольчик однозвучный</a:t>
            </a:r>
          </a:p>
          <a:p>
            <a:pPr algn="ctr">
              <a:buNone/>
            </a:pPr>
            <a:r>
              <a:rPr lang="ru-RU" sz="6300" b="1" i="1" dirty="0" smtClean="0"/>
              <a:t>Утомительно гремит.</a:t>
            </a:r>
          </a:p>
          <a:p>
            <a:pPr algn="ctr">
              <a:buNone/>
            </a:pPr>
            <a:endParaRPr lang="ru-RU" sz="4000" b="1" i="1" dirty="0"/>
          </a:p>
          <a:p>
            <a:pPr algn="ctr">
              <a:buFontTx/>
              <a:buChar char="-"/>
            </a:pPr>
            <a:r>
              <a:rPr lang="ru-RU" sz="4000" dirty="0" smtClean="0"/>
              <a:t>Синтаксический разбор первого предложения:</a:t>
            </a:r>
          </a:p>
          <a:p>
            <a:pPr algn="ctr">
              <a:buFontTx/>
              <a:buChar char="-"/>
            </a:pPr>
            <a:r>
              <a:rPr lang="ru-RU" sz="4000" dirty="0" smtClean="0"/>
              <a:t>- морфологический разбор : </a:t>
            </a:r>
          </a:p>
          <a:p>
            <a:pPr algn="ctr">
              <a:buFontTx/>
              <a:buChar char="-"/>
            </a:pPr>
            <a:r>
              <a:rPr lang="ru-RU" sz="4000" b="1" i="1" dirty="0"/>
              <a:t>П</a:t>
            </a:r>
            <a:r>
              <a:rPr lang="ru-RU" sz="4000" b="1" i="1" dirty="0" smtClean="0"/>
              <a:t>о зимней (дороге)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:\img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92" y="23070"/>
            <a:ext cx="8879814" cy="665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597" y="208045"/>
            <a:ext cx="8217868" cy="191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1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11560" y="1916832"/>
            <a:ext cx="7920880" cy="468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   </a:t>
            </a:r>
            <a:r>
              <a:rPr lang="ru-RU" sz="3600" b="1" dirty="0" smtClean="0"/>
              <a:t>Прочитайте отрывок из рассказа Ивана Сергеевича Соколова-Микитова «Русский лес», в котором он описывает лес зимой.</a:t>
            </a:r>
          </a:p>
          <a:p>
            <a:pPr>
              <a:buNone/>
            </a:pPr>
            <a:r>
              <a:rPr lang="ru-RU" sz="3600" b="1" dirty="0"/>
              <a:t> </a:t>
            </a:r>
            <a:r>
              <a:rPr lang="ru-RU" sz="3600" b="1" dirty="0" smtClean="0"/>
              <a:t>  Найдите и подчеркните словосочетания </a:t>
            </a:r>
            <a:r>
              <a:rPr lang="ru-RU" sz="3600" b="1" dirty="0" err="1" smtClean="0"/>
              <a:t>сущ+прил</a:t>
            </a:r>
            <a:r>
              <a:rPr lang="ru-RU" sz="3600" b="1" dirty="0" smtClean="0"/>
              <a:t>.</a:t>
            </a:r>
            <a:endParaRPr lang="ru-RU" sz="3600" dirty="0" smtClean="0"/>
          </a:p>
          <a:p>
            <a:endParaRPr lang="ru-RU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48680"/>
            <a:ext cx="82296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7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2"/>
            <a:ext cx="9144000" cy="6858001"/>
          </a:xfrm>
          <a:prstGeom prst="rect">
            <a:avLst/>
          </a:prstGeom>
          <a:noFill/>
        </p:spPr>
      </p:pic>
      <p:sp>
        <p:nvSpPr>
          <p:cNvPr id="2" name="Стрелка вправо 1"/>
          <p:cNvSpPr/>
          <p:nvPr/>
        </p:nvSpPr>
        <p:spPr>
          <a:xfrm>
            <a:off x="8172400" y="6736070"/>
            <a:ext cx="514400" cy="510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.И.Чайковский-ВРЕМЕНА ГОДА. ФЕВРАЛЬ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51849" y="404664"/>
            <a:ext cx="609600" cy="6096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1" y="1280381"/>
            <a:ext cx="7894639" cy="4801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6768752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8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Синквейн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83568" y="1628800"/>
            <a:ext cx="7920880" cy="468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1. Одно существительное</a:t>
            </a:r>
          </a:p>
          <a:p>
            <a:pPr>
              <a:buNone/>
            </a:pPr>
            <a:r>
              <a:rPr lang="ru-RU" sz="4000" b="1" dirty="0" smtClean="0"/>
              <a:t>2. Два прилагательных</a:t>
            </a:r>
          </a:p>
          <a:p>
            <a:pPr>
              <a:buNone/>
            </a:pPr>
            <a:r>
              <a:rPr lang="ru-RU" sz="3600" b="1" dirty="0" smtClean="0"/>
              <a:t>3.Три глагола.</a:t>
            </a:r>
          </a:p>
          <a:p>
            <a:pPr>
              <a:buNone/>
            </a:pPr>
            <a:r>
              <a:rPr lang="ru-RU" sz="3600" b="1" dirty="0" smtClean="0"/>
              <a:t>4.Предложение из нескольких слов, показывающее отношение к теме.</a:t>
            </a:r>
          </a:p>
          <a:p>
            <a:pPr>
              <a:buNone/>
            </a:pPr>
            <a:r>
              <a:rPr lang="ru-RU" sz="3600" b="1" dirty="0" smtClean="0"/>
              <a:t>5. Слово-резюме.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726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Синквейн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1600200"/>
            <a:ext cx="8604448" cy="47091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dirty="0" smtClean="0"/>
              <a:t>Прилагательное</a:t>
            </a:r>
          </a:p>
          <a:p>
            <a:pPr algn="ctr">
              <a:buNone/>
            </a:pPr>
            <a:r>
              <a:rPr lang="ru-RU" sz="4000" b="1" i="1" dirty="0" smtClean="0"/>
              <a:t>Восхитительное, красочное</a:t>
            </a:r>
          </a:p>
          <a:p>
            <a:pPr algn="ctr">
              <a:buNone/>
            </a:pPr>
            <a:r>
              <a:rPr lang="ru-RU" sz="3600" b="1" i="1" dirty="0" smtClean="0"/>
              <a:t>Изменяется, согласуется, склоняется.</a:t>
            </a:r>
          </a:p>
          <a:p>
            <a:pPr algn="ctr">
              <a:buNone/>
            </a:pPr>
            <a:r>
              <a:rPr lang="ru-RU" sz="3600" b="1" i="1" dirty="0" smtClean="0"/>
              <a:t>Дружит с существительными.</a:t>
            </a:r>
          </a:p>
          <a:p>
            <a:pPr algn="ctr">
              <a:buNone/>
            </a:pPr>
            <a:r>
              <a:rPr lang="ru-RU" sz="3600" b="1" i="1" dirty="0" smtClean="0"/>
              <a:t>Красота речи!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Picture 2" descr="H:\снежин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388" y="116631"/>
            <a:ext cx="6624736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4017"/>
            <a:ext cx="9144000" cy="6858001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-144017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Рефлексия</a:t>
            </a:r>
            <a:endParaRPr lang="ru-RU" sz="3600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83568" y="548680"/>
            <a:ext cx="8229600" cy="507342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Урок подходит к  концу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И требует оценки,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Прошу его вас оценить,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Но прилагательными только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Его вам надо оценить двумя- тремя словами.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И их </a:t>
            </a:r>
            <a:r>
              <a:rPr lang="ru-RU" b="1" dirty="0" smtClean="0"/>
              <a:t>на снежинках записать</a:t>
            </a:r>
            <a:r>
              <a:rPr lang="ru-RU" b="1" dirty="0" smtClean="0"/>
              <a:t>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Чтоб я могла потом узнать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И сделать вывод с вами: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Каким он был?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Отличным, скучным,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Хорошим, может быть плохим,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Совсем ненужным, бесполезным…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/>
              <a:t>Иль поучительным? Каким ?</a:t>
            </a:r>
          </a:p>
          <a:p>
            <a:endParaRPr lang="ru-RU" b="1" dirty="0" smtClean="0"/>
          </a:p>
          <a:p>
            <a:endParaRPr lang="ru-RU" sz="2500" dirty="0"/>
          </a:p>
        </p:txBody>
      </p:sp>
      <p:pic>
        <p:nvPicPr>
          <p:cNvPr id="5" name="Picture 19" descr="j0398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3338" y="3284984"/>
            <a:ext cx="1400175" cy="1512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gslide.ru/images/44/43216/960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25" y="0"/>
            <a:ext cx="9144000" cy="6858001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sz="7200" dirty="0" smtClean="0"/>
              <a:t>Спасибо за работу на уроке!</a:t>
            </a:r>
          </a:p>
          <a:p>
            <a:pPr marL="137160" indent="0">
              <a:buNone/>
            </a:pPr>
            <a:r>
              <a:rPr lang="ru-RU" sz="6000" dirty="0" smtClean="0"/>
              <a:t>ВЫ МОЛОДЦЫ!</a:t>
            </a:r>
            <a:endParaRPr lang="ru-RU" sz="6000" dirty="0"/>
          </a:p>
        </p:txBody>
      </p:sp>
      <p:pic>
        <p:nvPicPr>
          <p:cNvPr id="5" name="Picture 5" descr="j00885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02650" y="4194263"/>
            <a:ext cx="3005138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:\солнышко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48" y="581087"/>
            <a:ext cx="7572454" cy="599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1413</TotalTime>
  <Words>653</Words>
  <Application>Microsoft Office PowerPoint</Application>
  <PresentationFormat>Экран (4:3)</PresentationFormat>
  <Paragraphs>168</Paragraphs>
  <Slides>27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Апекс</vt:lpstr>
      <vt:lpstr> русский язык </vt:lpstr>
      <vt:lpstr>Стихотворение Ф.И. Тютчева «Чародейкою Зимою»</vt:lpstr>
      <vt:lpstr>Викторина </vt:lpstr>
      <vt:lpstr>   Девятнадцатое ноября.         Классная работа. </vt:lpstr>
      <vt:lpstr>Чистописание</vt:lpstr>
      <vt:lpstr>Чистописание</vt:lpstr>
      <vt:lpstr>Словарная работа</vt:lpstr>
      <vt:lpstr> Словарный диктант Загадки</vt:lpstr>
      <vt:lpstr>Загадки</vt:lpstr>
      <vt:lpstr>Загадки</vt:lpstr>
      <vt:lpstr>Загадки</vt:lpstr>
      <vt:lpstr>Загадки</vt:lpstr>
      <vt:lpstr>Много своих стихов этому времени года посвятил А.С. Пушкин   </vt:lpstr>
      <vt:lpstr>Много своих стихов этому времени года посвятил А.С. Пушкин   </vt:lpstr>
      <vt:lpstr>Много своих стихов этому времени года посвятил А.С. Пушкин   </vt:lpstr>
      <vt:lpstr>Задание:</vt:lpstr>
      <vt:lpstr>Презентация PowerPoint</vt:lpstr>
      <vt:lpstr>Письмо по памяти</vt:lpstr>
      <vt:lpstr>Письмо по памяти</vt:lpstr>
      <vt:lpstr>Письмо по памяти</vt:lpstr>
      <vt:lpstr>Презентация PowerPoint</vt:lpstr>
      <vt:lpstr>Презентация PowerPoint</vt:lpstr>
      <vt:lpstr>Презентация PowerPoint</vt:lpstr>
      <vt:lpstr>Синквейн</vt:lpstr>
      <vt:lpstr>Синквейн</vt:lpstr>
      <vt:lpstr>Рефлексия</vt:lpstr>
      <vt:lpstr>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Открытый урок  по русскому языку Тема: «Имя прилагательное. Обобщение» 4 «Б»класс УМК «Школа России»</dc:title>
  <dc:creator>НР</dc:creator>
  <cp:lastModifiedBy>User</cp:lastModifiedBy>
  <cp:revision>92</cp:revision>
  <dcterms:created xsi:type="dcterms:W3CDTF">2018-02-15T19:26:39Z</dcterms:created>
  <dcterms:modified xsi:type="dcterms:W3CDTF">2021-11-19T03:04:29Z</dcterms:modified>
</cp:coreProperties>
</file>