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5" r:id="rId9"/>
    <p:sldId id="266" r:id="rId10"/>
    <p:sldId id="269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70" r:id="rId21"/>
    <p:sldId id="280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599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261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84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662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819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3371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559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4789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982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170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962048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20766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70449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0063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9984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349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C10BB8-6FF8-497A-8751-CE4DC5593229}" type="datetimeFigureOut">
              <a:rPr lang="ru-RU" smtClean="0"/>
              <a:t>30.07.2020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A38A969-5ABF-40BA-9D02-039A47EB98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6910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72000" y="521154"/>
            <a:ext cx="9207886" cy="2971801"/>
          </a:xfrm>
        </p:spPr>
        <p:txBody>
          <a:bodyPr>
            <a:normAutofit/>
          </a:bodyPr>
          <a:lstStyle/>
          <a:p>
            <a:r>
              <a:rPr lang="ru-RU" sz="3600" dirty="0"/>
              <a:t/>
            </a:r>
            <a:br>
              <a:rPr lang="ru-RU" sz="3600" dirty="0"/>
            </a:br>
            <a:r>
              <a:rPr lang="ru-RU" sz="3600" b="1" dirty="0"/>
              <a:t>Технология подготовки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b="1" dirty="0"/>
              <a:t>младших школьников к развитию речи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72000" y="3492955"/>
            <a:ext cx="9863508" cy="2598356"/>
          </a:xfrm>
        </p:spPr>
        <p:txBody>
          <a:bodyPr>
            <a:noAutofit/>
          </a:bodyPr>
          <a:lstStyle/>
          <a:p>
            <a:r>
              <a:rPr lang="ru-RU" sz="2800" i="1" dirty="0">
                <a:solidFill>
                  <a:schemeClr val="tx1"/>
                </a:solidFill>
                <a:latin typeface="+mj-lt"/>
              </a:rPr>
              <a:t>Лекция для учителей начальной школы и воспитателей детского </a:t>
            </a:r>
            <a:r>
              <a:rPr lang="ru-RU" sz="2800" i="1" dirty="0" smtClean="0">
                <a:solidFill>
                  <a:schemeClr val="tx1"/>
                </a:solidFill>
                <a:latin typeface="+mj-lt"/>
              </a:rPr>
              <a:t>сада</a:t>
            </a:r>
          </a:p>
          <a:p>
            <a:r>
              <a:rPr lang="ru-RU" sz="2800" i="1" dirty="0" smtClean="0">
                <a:solidFill>
                  <a:schemeClr val="tx1"/>
                </a:solidFill>
                <a:latin typeface="+mj-lt"/>
              </a:rPr>
              <a:t>разработана </a:t>
            </a:r>
            <a:r>
              <a:rPr lang="ru-RU" sz="2800" i="1" dirty="0" err="1">
                <a:solidFill>
                  <a:schemeClr val="tx1"/>
                </a:solidFill>
                <a:latin typeface="+mj-lt"/>
              </a:rPr>
              <a:t>к.п.н</a:t>
            </a:r>
            <a:r>
              <a:rPr lang="ru-RU" sz="2800" i="1" dirty="0">
                <a:solidFill>
                  <a:schemeClr val="tx1"/>
                </a:solidFill>
                <a:latin typeface="+mj-lt"/>
              </a:rPr>
              <a:t>. </a:t>
            </a:r>
            <a:r>
              <a:rPr lang="ru-RU" sz="2800" i="1" dirty="0" err="1">
                <a:solidFill>
                  <a:schemeClr val="tx1"/>
                </a:solidFill>
                <a:latin typeface="+mj-lt"/>
              </a:rPr>
              <a:t>Коростелёвой</a:t>
            </a:r>
            <a:r>
              <a:rPr lang="ru-RU" sz="2800" i="1" dirty="0">
                <a:solidFill>
                  <a:schemeClr val="tx1"/>
                </a:solidFill>
                <a:latin typeface="+mj-lt"/>
              </a:rPr>
              <a:t> Е.Ю</a:t>
            </a:r>
            <a:r>
              <a:rPr lang="ru-RU" sz="2800" i="1" dirty="0" smtClean="0">
                <a:solidFill>
                  <a:schemeClr val="tx1"/>
                </a:solidFill>
                <a:latin typeface="+mj-lt"/>
              </a:rPr>
              <a:t>., учителем географии МБУ «Лицей №6» </a:t>
            </a:r>
            <a:r>
              <a:rPr lang="ru-RU" sz="2800" i="1" dirty="0" err="1" smtClean="0">
                <a:solidFill>
                  <a:schemeClr val="tx1"/>
                </a:solidFill>
                <a:latin typeface="+mj-lt"/>
              </a:rPr>
              <a:t>г.о</a:t>
            </a:r>
            <a:r>
              <a:rPr lang="ru-RU" sz="2800" i="1" dirty="0" smtClean="0">
                <a:solidFill>
                  <a:schemeClr val="tx1"/>
                </a:solidFill>
                <a:latin typeface="+mj-lt"/>
              </a:rPr>
              <a:t>. </a:t>
            </a:r>
            <a:r>
              <a:rPr lang="ru-RU" sz="2800" i="1" smtClean="0">
                <a:solidFill>
                  <a:schemeClr val="tx1"/>
                </a:solidFill>
                <a:latin typeface="+mj-lt"/>
              </a:rPr>
              <a:t>Тольятти</a:t>
            </a:r>
            <a:endParaRPr lang="ru-RU" sz="2800" dirty="0">
              <a:solidFill>
                <a:schemeClr val="tx1"/>
              </a:solidFill>
              <a:latin typeface="+mj-lt"/>
            </a:endParaRPr>
          </a:p>
          <a:p>
            <a:r>
              <a:rPr lang="ru-RU" sz="2800" dirty="0">
                <a:solidFill>
                  <a:schemeClr val="tx1"/>
                </a:solidFill>
                <a:latin typeface="+mj-lt"/>
              </a:rPr>
              <a:t> </a:t>
            </a:r>
          </a:p>
          <a:p>
            <a:endParaRPr lang="ru-RU" sz="2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88661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8479"/>
            <a:ext cx="8534400" cy="1507067"/>
          </a:xfrm>
        </p:spPr>
        <p:txBody>
          <a:bodyPr/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8827" y="1255261"/>
            <a:ext cx="11049001" cy="50729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 smtClean="0">
                <a:solidFill>
                  <a:schemeClr val="tx1"/>
                </a:solidFill>
              </a:rPr>
              <a:t>Современные </a:t>
            </a:r>
            <a:r>
              <a:rPr lang="ru-RU" sz="2200" dirty="0">
                <a:solidFill>
                  <a:schemeClr val="tx1"/>
                </a:solidFill>
              </a:rPr>
              <a:t>образовательные технологии приобретают все большую значимость в осуществлении </a:t>
            </a:r>
            <a:r>
              <a:rPr lang="ru-RU" sz="2200" dirty="0" err="1">
                <a:solidFill>
                  <a:schemeClr val="tx1"/>
                </a:solidFill>
              </a:rPr>
              <a:t>учебно</a:t>
            </a:r>
            <a:r>
              <a:rPr lang="ru-RU" sz="2200" dirty="0">
                <a:solidFill>
                  <a:schemeClr val="tx1"/>
                </a:solidFill>
              </a:rPr>
              <a:t> – воспитательного процесса в школе. </a:t>
            </a:r>
            <a:r>
              <a:rPr lang="ru-RU" sz="2200" dirty="0" err="1">
                <a:solidFill>
                  <a:schemeClr val="tx1"/>
                </a:solidFill>
              </a:rPr>
              <a:t>В.П.Беспалько</a:t>
            </a:r>
            <a:r>
              <a:rPr lang="ru-RU" sz="2200" dirty="0">
                <a:solidFill>
                  <a:schemeClr val="tx1"/>
                </a:solidFill>
              </a:rPr>
              <a:t> утвер­ждает: «...абстрактные разговоры на темы обучения и воспитания возможны и без всякой технологии, а вот успешно работать педагогам-практикам, учить и воспиты­вать учащихся без технологии невозмож­но». 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/>
                </a:solidFill>
              </a:rPr>
              <a:t>Технология </a:t>
            </a:r>
            <a:r>
              <a:rPr lang="ru-RU" sz="2200" dirty="0">
                <a:solidFill>
                  <a:schemeClr val="tx1"/>
                </a:solidFill>
              </a:rPr>
              <a:t>должна иметь конкретный адре­сат, и ее разработке должны предшество­вать оценка состояния коллектива, выде­ление главных учебно-воспитательных задач на основе диагностики. Использо­вание рекомендаций предполагает кон­центрацию усилий коллектива, опору на соответствующие средства.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/>
                </a:solidFill>
              </a:rPr>
              <a:t>К </a:t>
            </a:r>
            <a:r>
              <a:rPr lang="ru-RU" sz="2200" dirty="0">
                <a:solidFill>
                  <a:schemeClr val="tx1"/>
                </a:solidFill>
              </a:rPr>
              <a:t>сожалению, до сих пор нет четкого определения понятия «педагогическая технология». На наш взгляд, составляющие педагогические технологии – это оценка результирующих признаков, диагностика коллектива, адресные рекомендации и, наконец, средства концентрации усилий (дидактические материалы, стимулирование, материальная </a:t>
            </a:r>
            <a:r>
              <a:rPr lang="ru-RU" sz="2200" dirty="0" smtClean="0">
                <a:solidFill>
                  <a:schemeClr val="tx1"/>
                </a:solidFill>
              </a:rPr>
              <a:t>	компен­сация </a:t>
            </a:r>
            <a:r>
              <a:rPr lang="ru-RU" sz="2200" dirty="0">
                <a:solidFill>
                  <a:schemeClr val="tx1"/>
                </a:solidFill>
              </a:rPr>
              <a:t>и пр.). Очевидно, что технология не сводится к обычной методике, хотя </a:t>
            </a:r>
            <a:r>
              <a:rPr lang="ru-RU" sz="2200" dirty="0" smtClean="0">
                <a:solidFill>
                  <a:schemeClr val="tx1"/>
                </a:solidFill>
              </a:rPr>
              <a:t>хорошая</a:t>
            </a:r>
            <a:r>
              <a:rPr lang="ru-RU" sz="2200" dirty="0">
                <a:solidFill>
                  <a:schemeClr val="tx1"/>
                </a:solidFill>
              </a:rPr>
              <a:t>, работоспособная методика и составляет ее ядро.</a:t>
            </a:r>
          </a:p>
          <a:p>
            <a:endParaRPr lang="ru-RU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07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104018"/>
            <a:ext cx="9243559" cy="1507067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Два уровня педагогических технологий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1386114"/>
            <a:ext cx="11101389" cy="547188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</a:rPr>
              <a:t>Следует выделять, по мнению </a:t>
            </a:r>
            <a:r>
              <a:rPr lang="ru-RU" sz="2400" dirty="0" err="1">
                <a:solidFill>
                  <a:schemeClr val="tx1"/>
                </a:solidFill>
              </a:rPr>
              <a:t>В.Н.Зайцева</a:t>
            </a:r>
            <a:r>
              <a:rPr lang="ru-RU" sz="2400" dirty="0">
                <a:solidFill>
                  <a:schemeClr val="tx1"/>
                </a:solidFill>
              </a:rPr>
              <a:t>, два уровня педагогических технологий: частную тех­нологию и общую. Первая направлена на улучшение результата в каком-либо звене системы. Вторая служит жизнеспособ­ности всей системы, усиливая преемствен­ность между звеньями. Первая нужна исполнителю - учителю, классному руководителю, вторая - руководителю учреждения или системы. Другими сло­вами, частные технологии являются собст­венно технологиями обучения, развития, воспитания, а общая - это технология уп­равления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</a:rPr>
              <a:t>Обеспечение требований модернизации к системе общего образования во многом определяется ее первой ступенью - начальной школой, в которой закладывается образовательный фундамент, обеспечивающий ребенку успешный старт в обучении и дальнейшем его продолжении. 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	Образование </a:t>
            </a:r>
            <a:r>
              <a:rPr lang="ru-RU" sz="2400" dirty="0">
                <a:solidFill>
                  <a:schemeClr val="tx1"/>
                </a:solidFill>
              </a:rPr>
              <a:t>переживает сейчас новый период. Он связан со стремлением и </a:t>
            </a:r>
            <a:r>
              <a:rPr lang="ru-RU" sz="2400" dirty="0" smtClean="0">
                <a:solidFill>
                  <a:schemeClr val="tx1"/>
                </a:solidFill>
              </a:rPr>
              <a:t>	необходимостью </a:t>
            </a:r>
            <a:r>
              <a:rPr lang="ru-RU" sz="2400" dirty="0">
                <a:solidFill>
                  <a:schemeClr val="tx1"/>
                </a:solidFill>
              </a:rPr>
              <a:t>поднять на качественно новый уровень учебную и воспитательную </a:t>
            </a:r>
            <a:r>
              <a:rPr lang="ru-RU" sz="2400" dirty="0" smtClean="0">
                <a:solidFill>
                  <a:schemeClr val="tx1"/>
                </a:solidFill>
              </a:rPr>
              <a:t>	работу</a:t>
            </a:r>
            <a:r>
              <a:rPr lang="ru-RU" sz="2400" dirty="0">
                <a:solidFill>
                  <a:schemeClr val="tx1"/>
                </a:solidFill>
              </a:rPr>
              <a:t>, опираясь на опыт школ Запада и США. Все чаще педагоги применяют </a:t>
            </a:r>
            <a:r>
              <a:rPr lang="ru-RU" sz="2400" dirty="0" smtClean="0">
                <a:solidFill>
                  <a:schemeClr val="tx1"/>
                </a:solidFill>
              </a:rPr>
              <a:t>	исследовательский </a:t>
            </a:r>
            <a:r>
              <a:rPr lang="ru-RU" sz="2400" dirty="0">
                <a:solidFill>
                  <a:schemeClr val="tx1"/>
                </a:solidFill>
              </a:rPr>
              <a:t>подход, уделяя большее внимание уровню общего развития </a:t>
            </a:r>
            <a:r>
              <a:rPr lang="ru-RU" sz="2400" dirty="0" smtClean="0">
                <a:solidFill>
                  <a:schemeClr val="tx1"/>
                </a:solidFill>
              </a:rPr>
              <a:t>	конкретного </a:t>
            </a:r>
            <a:r>
              <a:rPr lang="ru-RU" sz="2400" dirty="0">
                <a:solidFill>
                  <a:schemeClr val="tx1"/>
                </a:solidFill>
              </a:rPr>
              <a:t>ребенка. Классы формируются гетерогенные не только по уровню </a:t>
            </a:r>
            <a:r>
              <a:rPr lang="ru-RU" sz="2400" dirty="0" smtClean="0">
                <a:solidFill>
                  <a:schemeClr val="tx1"/>
                </a:solidFill>
              </a:rPr>
              <a:t>	подготовки</a:t>
            </a:r>
            <a:r>
              <a:rPr lang="ru-RU" sz="2400" dirty="0">
                <a:solidFill>
                  <a:schemeClr val="tx1"/>
                </a:solidFill>
              </a:rPr>
              <a:t>, но и по здоровью детей.</a:t>
            </a:r>
          </a:p>
          <a:p>
            <a:endParaRPr lang="ru-RU" sz="2400" dirty="0">
              <a:solidFill>
                <a:schemeClr val="tx1"/>
              </a:solidFill>
            </a:endParaRPr>
          </a:p>
          <a:p>
            <a:endParaRPr lang="ru-RU" sz="2400" dirty="0">
              <a:solidFill>
                <a:schemeClr val="tx1"/>
              </a:solidFill>
            </a:endParaRPr>
          </a:p>
          <a:p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24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1115" y="231093"/>
            <a:ext cx="10515600" cy="64962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</a:rPr>
              <a:t>Анализ демографических показателей, изменения структуры занятости и финансово – </a:t>
            </a:r>
            <a:r>
              <a:rPr lang="ru-RU" sz="2200" dirty="0" smtClean="0">
                <a:solidFill>
                  <a:schemeClr val="tx1"/>
                </a:solidFill>
              </a:rPr>
              <a:t>		экономических </a:t>
            </a:r>
            <a:r>
              <a:rPr lang="ru-RU" sz="2200" dirty="0">
                <a:solidFill>
                  <a:schemeClr val="tx1"/>
                </a:solidFill>
              </a:rPr>
              <a:t>показателей российской семьи свидетельствует о постоянном </a:t>
            </a:r>
            <a:r>
              <a:rPr lang="ru-RU" sz="2200" dirty="0" smtClean="0">
                <a:solidFill>
                  <a:schemeClr val="tx1"/>
                </a:solidFill>
              </a:rPr>
              <a:t>		снижении </a:t>
            </a:r>
            <a:r>
              <a:rPr lang="ru-RU" sz="2200" dirty="0">
                <a:solidFill>
                  <a:schemeClr val="tx1"/>
                </a:solidFill>
              </a:rPr>
              <a:t>поступления в школу организованных детей, прошедших подготовку в системе дошкольного образования. Кроме того в последние годы каждая школа вынуждена внедрять в свой процесс инклюзивное образование. Наряду с абсолютно здоровыми детьми учатся дети с ОВЗ.  И это не обязательно дети с умственной отсталостью. Это дети с ДЦП, сахарным диабетом, со слабым зрением и слухом. В результате на педагогов начальной школы ложится вся тяжесть по ликвидации пробелов в подготовке к школе неорганизованных детей, детей с ОВЗ, имеющих разную подготовленность. Педагогу кроме формирования предметных УУД необходимо проводить тренировочные упражнения на развитие ассоциативной и зрительной памяти, увеличивать слабый словарный запас, в совокупности приводящий к тому, что у данной категории учащихся с самого начала обучения возникают проблемы с учебой.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/>
                </a:solidFill>
              </a:rPr>
              <a:t>	Чем </a:t>
            </a:r>
            <a:r>
              <a:rPr lang="ru-RU" sz="2200" dirty="0">
                <a:solidFill>
                  <a:schemeClr val="tx1"/>
                </a:solidFill>
              </a:rPr>
              <a:t>раньше будет осуществляться контроль за развивающейся личностью </a:t>
            </a:r>
            <a:r>
              <a:rPr lang="ru-RU" sz="2200" dirty="0" smtClean="0">
                <a:solidFill>
                  <a:schemeClr val="tx1"/>
                </a:solidFill>
              </a:rPr>
              <a:t>	ребенка</a:t>
            </a:r>
            <a:r>
              <a:rPr lang="ru-RU" sz="2200" dirty="0">
                <a:solidFill>
                  <a:schemeClr val="tx1"/>
                </a:solidFill>
              </a:rPr>
              <a:t>, тем легче можно осуществлять необходимую коррекцию. То, что </a:t>
            </a:r>
            <a:r>
              <a:rPr lang="ru-RU" sz="2200" dirty="0" smtClean="0">
                <a:solidFill>
                  <a:schemeClr val="tx1"/>
                </a:solidFill>
              </a:rPr>
              <a:t>	упущено </a:t>
            </a:r>
            <a:r>
              <a:rPr lang="ru-RU" sz="2200" dirty="0">
                <a:solidFill>
                  <a:schemeClr val="tx1"/>
                </a:solidFill>
              </a:rPr>
              <a:t>в раннем детском  возрасте, во много раз труднее  исправить и даже  </a:t>
            </a:r>
            <a:r>
              <a:rPr lang="ru-RU" sz="2200" dirty="0" smtClean="0">
                <a:solidFill>
                  <a:schemeClr val="tx1"/>
                </a:solidFill>
              </a:rPr>
              <a:t>	невозможно  </a:t>
            </a:r>
            <a:r>
              <a:rPr lang="ru-RU" sz="2200" dirty="0">
                <a:solidFill>
                  <a:schemeClr val="tx1"/>
                </a:solidFill>
              </a:rPr>
              <a:t>исправить в подростковом. </a:t>
            </a:r>
          </a:p>
        </p:txBody>
      </p:sp>
    </p:spTree>
    <p:extLst>
      <p:ext uri="{BB962C8B-B14F-4D97-AF65-F5344CB8AC3E}">
        <p14:creationId xmlns:p14="http://schemas.microsoft.com/office/powerpoint/2010/main" val="272540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24" t="1042" r="-275" b="-1042"/>
          <a:stretch/>
        </p:blipFill>
        <p:spPr>
          <a:xfrm>
            <a:off x="8839200" y="4071977"/>
            <a:ext cx="3403598" cy="278602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146350"/>
            <a:ext cx="8534400" cy="1507067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Новые требования к педагогам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1191380"/>
            <a:ext cx="11086874" cy="53751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</a:rPr>
              <a:t>Обновление всех сторон жизнедеятельности начальной школы предъявляет новые требования к компетентности педагогических кадров, владению необходимыми теоретическими знаниями, а также применению </a:t>
            </a:r>
            <a:r>
              <a:rPr lang="ru-RU" sz="2400" dirty="0" smtClean="0">
                <a:solidFill>
                  <a:schemeClr val="tx1"/>
                </a:solidFill>
              </a:rPr>
              <a:t>современных </a:t>
            </a:r>
            <a:r>
              <a:rPr lang="ru-RU" sz="2400" dirty="0">
                <a:solidFill>
                  <a:schemeClr val="tx1"/>
                </a:solidFill>
              </a:rPr>
              <a:t>организационных и технических приемов построения образовательной деятельности на уроке.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</a:rPr>
              <a:t>Повышение профессионализма педагогических кадров основано на освоении и внедрении в образовательный процесс новых педагогических технологий, гарантирующих результирующий целевой показатель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Современный </a:t>
            </a:r>
            <a:r>
              <a:rPr lang="ru-RU" sz="2400" dirty="0">
                <a:solidFill>
                  <a:schemeClr val="tx1"/>
                </a:solidFill>
              </a:rPr>
              <a:t>учитель должен иметь глубокие теоретические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знания</a:t>
            </a:r>
            <a:r>
              <a:rPr lang="ru-RU" sz="2400" dirty="0">
                <a:solidFill>
                  <a:schemeClr val="tx1"/>
                </a:solidFill>
              </a:rPr>
              <a:t>, владеть и уметь эффективно применять на практике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современные </a:t>
            </a:r>
            <a:r>
              <a:rPr lang="ru-RU" sz="2400" dirty="0">
                <a:solidFill>
                  <a:schemeClr val="tx1"/>
                </a:solidFill>
              </a:rPr>
              <a:t>технологии обучения, обеспечивающие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	непрерывность </a:t>
            </a:r>
            <a:r>
              <a:rPr lang="ru-RU" sz="2400" dirty="0">
                <a:solidFill>
                  <a:schemeClr val="tx1"/>
                </a:solidFill>
              </a:rPr>
              <a:t>профессионального роста и его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	конкурентоспособность </a:t>
            </a:r>
            <a:r>
              <a:rPr lang="ru-RU" sz="2400" dirty="0">
                <a:solidFill>
                  <a:schemeClr val="tx1"/>
                </a:solidFill>
              </a:rPr>
              <a:t>на рынке труда. </a:t>
            </a:r>
          </a:p>
        </p:txBody>
      </p:sp>
    </p:spTree>
    <p:extLst>
      <p:ext uri="{BB962C8B-B14F-4D97-AF65-F5344CB8AC3E}">
        <p14:creationId xmlns:p14="http://schemas.microsoft.com/office/powerpoint/2010/main" val="20731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134" y="4180114"/>
            <a:ext cx="4026865" cy="267788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0" y="162076"/>
            <a:ext cx="10128931" cy="1507067"/>
          </a:xfrm>
        </p:spPr>
        <p:txBody>
          <a:bodyPr>
            <a:normAutofit/>
          </a:bodyPr>
          <a:lstStyle/>
          <a:p>
            <a:r>
              <a:rPr lang="ru-RU" dirty="0" smtClean="0"/>
              <a:t>Технология «подготовки детей к </a:t>
            </a:r>
            <a:r>
              <a:rPr lang="ru-RU" smtClean="0"/>
              <a:t>развитию речи»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09" y="1400024"/>
            <a:ext cx="10128931" cy="39992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</a:rPr>
              <a:t>Технология «Подготовки детей к развитию речи» даёт положительные результаты, её активно применяют педагоги Японии и США.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Особенностью </a:t>
            </a:r>
            <a:r>
              <a:rPr lang="ru-RU" sz="2400" dirty="0">
                <a:solidFill>
                  <a:schemeClr val="tx1"/>
                </a:solidFill>
              </a:rPr>
              <a:t>данной технологии является то, что тренировочные упражнения просты и доступны в применении для воспитателей детских садов, учителей начальной школы, средней школы и родителей. Технология обладает простотой в использовании, так как не нарушает существующую и общепринятую организацию учебного процесса в </a:t>
            </a:r>
            <a:r>
              <a:rPr lang="ru-RU" sz="2400" dirty="0" smtClean="0">
                <a:solidFill>
                  <a:schemeClr val="tx1"/>
                </a:solidFill>
              </a:rPr>
              <a:t>школе</a:t>
            </a:r>
            <a:r>
              <a:rPr lang="ru-RU" sz="2400" dirty="0">
                <a:solidFill>
                  <a:schemeClr val="tx1"/>
                </a:solidFill>
              </a:rPr>
              <a:t>, во время </a:t>
            </a:r>
            <a:r>
              <a:rPr lang="ru-RU" sz="2400" dirty="0" smtClean="0">
                <a:solidFill>
                  <a:schemeClr val="tx1"/>
                </a:solidFill>
              </a:rPr>
              <a:t>проведения </a:t>
            </a:r>
            <a:r>
              <a:rPr lang="ru-RU" sz="2400" dirty="0">
                <a:solidFill>
                  <a:schemeClr val="tx1"/>
                </a:solidFill>
              </a:rPr>
              <a:t>любого урока и </a:t>
            </a:r>
            <a:r>
              <a:rPr lang="ru-RU" sz="2400" dirty="0" smtClean="0">
                <a:solidFill>
                  <a:schemeClr val="tx1"/>
                </a:solidFill>
              </a:rPr>
              <a:t>органически его </a:t>
            </a:r>
            <a:r>
              <a:rPr lang="ru-RU" sz="2400" dirty="0">
                <a:solidFill>
                  <a:schemeClr val="tx1"/>
                </a:solidFill>
              </a:rPr>
              <a:t>дополняет,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не </a:t>
            </a:r>
            <a:r>
              <a:rPr lang="ru-RU" sz="2400" dirty="0">
                <a:solidFill>
                  <a:schemeClr val="tx1"/>
                </a:solidFill>
              </a:rPr>
              <a:t>требует материальных </a:t>
            </a:r>
            <a:r>
              <a:rPr lang="ru-RU" sz="2400" dirty="0" smtClean="0">
                <a:solidFill>
                  <a:schemeClr val="tx1"/>
                </a:solidFill>
              </a:rPr>
              <a:t>затрат</a:t>
            </a:r>
            <a:r>
              <a:rPr lang="ru-RU" sz="24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5601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162076"/>
            <a:ext cx="9417731" cy="1507067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Исследование в Комсомольском районе </a:t>
            </a:r>
            <a:br>
              <a:rPr lang="ru-RU" sz="3600" dirty="0" smtClean="0"/>
            </a:br>
            <a:r>
              <a:rPr lang="ru-RU" sz="3600" dirty="0" smtClean="0"/>
              <a:t>		</a:t>
            </a:r>
            <a:r>
              <a:rPr lang="ru-RU" sz="3600" dirty="0" err="1" smtClean="0"/>
              <a:t>г.Тольятти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1669143"/>
            <a:ext cx="10636932" cy="501771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</a:rPr>
              <a:t>В ходе исследования, с целью разработки более эффективных путей  обеспечения  преемственности и совместной  работы начальной школы и детского сада, а также выявления определенных умений и  навыков детей, необходимых  для обучения в школе, был проведен  в течение 90-х годов эксперимент в 27 подготовительных  группах 14 детских садов Комсомольского района г. Тольятти (более 500 дошкольников). По результатам тестирования детей по батарее тестов (15)</a:t>
            </a:r>
            <a:r>
              <a:rPr lang="ru-RU" sz="2200" b="1" dirty="0">
                <a:solidFill>
                  <a:schemeClr val="tx1"/>
                </a:solidFill>
              </a:rPr>
              <a:t> </a:t>
            </a:r>
            <a:r>
              <a:rPr lang="ru-RU" sz="2200" dirty="0">
                <a:solidFill>
                  <a:schemeClr val="tx1"/>
                </a:solidFill>
              </a:rPr>
              <a:t>была выявлена и оценена связь результатов тестирования с дальнейшей успеваемостью обследованных детей в первом классе. Были выделены пять тестов, обладающих наибольшей </a:t>
            </a:r>
            <a:r>
              <a:rPr lang="ru-RU" sz="2200" dirty="0" err="1">
                <a:solidFill>
                  <a:schemeClr val="tx1"/>
                </a:solidFill>
              </a:rPr>
              <a:t>прогностичностью</a:t>
            </a:r>
            <a:r>
              <a:rPr lang="ru-RU" sz="2200" dirty="0">
                <a:solidFill>
                  <a:schemeClr val="tx1"/>
                </a:solidFill>
              </a:rPr>
              <a:t>: умение выполнять указания взрослого; умение копировать (слоги, фигуры, рисунки по клеткам); умение находить взаимосвязи; </a:t>
            </a:r>
            <a:r>
              <a:rPr lang="ru-RU" sz="2200" dirty="0" smtClean="0">
                <a:solidFill>
                  <a:schemeClr val="tx1"/>
                </a:solidFill>
              </a:rPr>
              <a:t>	увеличение </a:t>
            </a:r>
            <a:r>
              <a:rPr lang="ru-RU" sz="2200" dirty="0">
                <a:solidFill>
                  <a:schemeClr val="tx1"/>
                </a:solidFill>
              </a:rPr>
              <a:t>объема зрительной памяти; увеличение объема словаря дошкольника </a:t>
            </a:r>
            <a:r>
              <a:rPr lang="ru-RU" sz="2200" dirty="0" smtClean="0">
                <a:solidFill>
                  <a:schemeClr val="tx1"/>
                </a:solidFill>
              </a:rPr>
              <a:t>	(</a:t>
            </a:r>
            <a:r>
              <a:rPr lang="ru-RU" sz="2200" dirty="0">
                <a:solidFill>
                  <a:schemeClr val="tx1"/>
                </a:solidFill>
              </a:rPr>
              <a:t>Рис. 1).</a:t>
            </a:r>
          </a:p>
          <a:p>
            <a:endParaRPr lang="ru-RU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85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2852" y="5285010"/>
            <a:ext cx="9118600" cy="7114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i="1" dirty="0">
                <a:solidFill>
                  <a:schemeClr val="tx1"/>
                </a:solidFill>
              </a:rPr>
              <a:t>Рис. 1.  Алгоритм технологии подготовки детей к развитию </a:t>
            </a:r>
            <a:r>
              <a:rPr lang="ru-RU" sz="2400" i="1" dirty="0" smtClean="0">
                <a:solidFill>
                  <a:schemeClr val="tx1"/>
                </a:solidFill>
              </a:rPr>
              <a:t>речи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0106138"/>
              </p:ext>
            </p:extLst>
          </p:nvPr>
        </p:nvGraphicFramePr>
        <p:xfrm>
          <a:off x="1422852" y="582589"/>
          <a:ext cx="9346295" cy="46507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Picture" r:id="rId3" imgW="6483096" imgH="3584448" progId="Word.Picture.8">
                  <p:embed/>
                </p:oleObj>
              </mc:Choice>
              <mc:Fallback>
                <p:oleObj name="Picture" r:id="rId3" imgW="6483096" imgH="3584448" progId="Word.Picture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2852" y="582589"/>
                        <a:ext cx="9346295" cy="465071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1917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522514"/>
            <a:ext cx="11049000" cy="576217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 smtClean="0">
                <a:solidFill>
                  <a:schemeClr val="tx1"/>
                </a:solidFill>
              </a:rPr>
              <a:t>	Каждый </a:t>
            </a:r>
            <a:r>
              <a:rPr lang="ru-RU" sz="2200" dirty="0">
                <a:solidFill>
                  <a:schemeClr val="tx1"/>
                </a:solidFill>
              </a:rPr>
              <a:t>из выявленных этапов связан с какой-то особенностью развития: </a:t>
            </a:r>
            <a:r>
              <a:rPr lang="ru-RU" sz="2200" dirty="0" smtClean="0">
                <a:solidFill>
                  <a:schemeClr val="tx1"/>
                </a:solidFill>
              </a:rPr>
              <a:t>	копирование </a:t>
            </a:r>
            <a:r>
              <a:rPr lang="ru-RU" sz="2200" dirty="0">
                <a:solidFill>
                  <a:schemeClr val="tx1"/>
                </a:solidFill>
              </a:rPr>
              <a:t>- с </a:t>
            </a:r>
            <a:r>
              <a:rPr lang="ru-RU" sz="2200" dirty="0" smtClean="0">
                <a:solidFill>
                  <a:schemeClr val="tx1"/>
                </a:solidFill>
              </a:rPr>
              <a:t>развитием </a:t>
            </a:r>
            <a:r>
              <a:rPr lang="ru-RU" sz="2200" dirty="0">
                <a:solidFill>
                  <a:schemeClr val="tx1"/>
                </a:solidFill>
              </a:rPr>
              <a:t>глазомера, определение смысловых пар - с ассоциативной памятью, умение выполнять указания взрослого тесно связано с объемом зрительной памяти и с умением находить взаимосвязи. Все четыре показателя влияют на объем словаря дошкольника и, как следствие, на развитие речи и успеваемость по чтению, русскому языку, математике.                                         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</a:rPr>
              <a:t>Исследования показали, что развитию словаря и речи дошкольника должна предшествовать подготовительная работа по развитию глазомера и зрительной памяти, и что ассоциативную память надо развивать раньше, чем зрительную. Результаты исследования позволили обоснованно подобрать необходимые упражнения, дидактические инструментарий и материалы, разработать технологию  подготовки  детей к развитию речи.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</a:rPr>
              <a:t>Алгоритм технологии подготовки детей к развитию речи - экспериментально выявленная совокупность необходимых умений и качеств детей, а также закономерность существования оптимальной последовательности их формирования.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/>
                </a:solidFill>
              </a:rPr>
              <a:t>Результаты </a:t>
            </a:r>
            <a:r>
              <a:rPr lang="ru-RU" sz="2200" dirty="0">
                <a:solidFill>
                  <a:schemeClr val="tx1"/>
                </a:solidFill>
              </a:rPr>
              <a:t>исследования позволили обоснованно подобрать необходимые упражнения и дидактические материалы, разработать технологию подготовки детей к развитию речи.</a:t>
            </a:r>
          </a:p>
        </p:txBody>
      </p:sp>
    </p:spTree>
    <p:extLst>
      <p:ext uri="{BB962C8B-B14F-4D97-AF65-F5344CB8AC3E}">
        <p14:creationId xmlns:p14="http://schemas.microsoft.com/office/powerpoint/2010/main" val="311423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152399"/>
            <a:ext cx="8534400" cy="1507067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Результаты применения технологии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1553028"/>
            <a:ext cx="10651445" cy="39043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Результаты </a:t>
            </a:r>
            <a:r>
              <a:rPr lang="ru-RU" sz="2400" dirty="0">
                <a:solidFill>
                  <a:schemeClr val="tx1"/>
                </a:solidFill>
              </a:rPr>
              <a:t>применения технологии в старших группах детских садов и 1 классов начальной школы показали, что у детей, имеющих высокие показатели по данным умениям и качествам, результаты в начальной школе положительные. Эти дети не испытывают трудностей при дальнейшем обучении.  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</a:rPr>
              <a:t>За полгода работы учителя с детьми, учитывая последовательность выполнения упражнений, наблюдается рост показателей: даже в </a:t>
            </a:r>
            <a:r>
              <a:rPr lang="ru-RU" sz="2400" dirty="0" smtClean="0">
                <a:solidFill>
                  <a:schemeClr val="tx1"/>
                </a:solidFill>
              </a:rPr>
              <a:t>классах </a:t>
            </a:r>
            <a:r>
              <a:rPr lang="ru-RU" sz="2400" dirty="0">
                <a:solidFill>
                  <a:schemeClr val="tx1"/>
                </a:solidFill>
              </a:rPr>
              <a:t>коррекции, где были собраны дети с временной задержкой развития, удалось за этот период увеличить число детей с нормально развитой речью с 14 % до 39 %. </a:t>
            </a:r>
          </a:p>
        </p:txBody>
      </p:sp>
      <p:sp>
        <p:nvSpPr>
          <p:cNvPr id="7" name="AutoShape 6" descr="Результаты поиска изображений для запроса &quot;школьный урок&quot;"/>
          <p:cNvSpPr>
            <a:spLocks noChangeAspect="1" noChangeArrowheads="1"/>
          </p:cNvSpPr>
          <p:nvPr/>
        </p:nvSpPr>
        <p:spPr bwMode="auto">
          <a:xfrm>
            <a:off x="7505925" y="3559269"/>
            <a:ext cx="5284788" cy="329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0743" y="4999651"/>
            <a:ext cx="2801256" cy="185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42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8010" y="116110"/>
            <a:ext cx="8911687" cy="1280890"/>
          </a:xfrm>
        </p:spPr>
        <p:txBody>
          <a:bodyPr/>
          <a:lstStyle/>
          <a:p>
            <a:r>
              <a:rPr lang="ru-RU" dirty="0"/>
              <a:t>Система упражнений для тренировки.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8010" y="1788886"/>
            <a:ext cx="10760218" cy="45142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</a:rPr>
              <a:t>Важна не длительность, а частота тренировочных упражнений. Память человеческая устроена таким образом, что запоминается то, что мелькает перед глазами: то есть, то нет. Именно оно создает раздражение и запоминается. Поэтому, если взрослый хочет довести до автоматизма какие-то умения, до уровня навыка, то он не должен проводить длинные упражнения, длинные по времени. Упражнения необходимо проводить короткими порциями, но с большой частотой.</a:t>
            </a:r>
          </a:p>
          <a:p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37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6576" y="83453"/>
            <a:ext cx="8911687" cy="1280890"/>
          </a:xfrm>
        </p:spPr>
        <p:txBody>
          <a:bodyPr/>
          <a:lstStyle/>
          <a:p>
            <a:pPr lvl="0"/>
            <a:r>
              <a:rPr lang="ru-RU" dirty="0"/>
              <a:t>Умение работать по указанию.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6576" y="1364343"/>
            <a:ext cx="9733416" cy="549365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</a:rPr>
              <a:t>Чтобы научить детей выполнять указания взрослых, можно использовать на всех уроках игровые </a:t>
            </a:r>
            <a:r>
              <a:rPr lang="ru-RU" sz="2200" dirty="0" smtClean="0">
                <a:solidFill>
                  <a:schemeClr val="tx1"/>
                </a:solidFill>
              </a:rPr>
              <a:t>моменты. Учитель </a:t>
            </a:r>
            <a:r>
              <a:rPr lang="ru-RU" sz="2200" dirty="0">
                <a:solidFill>
                  <a:schemeClr val="tx1"/>
                </a:solidFill>
              </a:rPr>
              <a:t>старается конкретизировать задания, например:</a:t>
            </a:r>
          </a:p>
          <a:p>
            <a:pPr lvl="0"/>
            <a:r>
              <a:rPr lang="ru-RU" sz="2200" dirty="0">
                <a:solidFill>
                  <a:schemeClr val="tx1"/>
                </a:solidFill>
              </a:rPr>
              <a:t>Взяли учебник в левую руку, странички переворачиваем правой;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</a:rPr>
              <a:t>Особенно часто это упражнение можно проводить на уроке физвоспитания:</a:t>
            </a:r>
          </a:p>
          <a:p>
            <a:pPr lvl="0"/>
            <a:r>
              <a:rPr lang="ru-RU" sz="2200" dirty="0">
                <a:solidFill>
                  <a:schemeClr val="tx1"/>
                </a:solidFill>
              </a:rPr>
              <a:t>Поставить ноги на ширину плеч, левую руку положить на пояс, правую вытяните вверх (правую на пояс, левую – вперед и т.д.)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</a:rPr>
              <a:t>Воспитатели ГПД могут тренировать это умение на улице во время прогулки:</a:t>
            </a:r>
          </a:p>
          <a:p>
            <a:pPr lvl="0"/>
            <a:r>
              <a:rPr lang="ru-RU" sz="2200" dirty="0">
                <a:solidFill>
                  <a:schemeClr val="tx1"/>
                </a:solidFill>
              </a:rPr>
              <a:t>Встаем по парам, мальчики встают справа, а девочки – слева;</a:t>
            </a:r>
          </a:p>
          <a:p>
            <a:pPr lvl="0"/>
            <a:r>
              <a:rPr lang="ru-RU" sz="2200" dirty="0">
                <a:solidFill>
                  <a:schemeClr val="tx1"/>
                </a:solidFill>
              </a:rPr>
              <a:t>Образуем круг, встаем поочередно слева от меня: мальчик, девочка;</a:t>
            </a:r>
          </a:p>
          <a:p>
            <a:pPr lvl="0"/>
            <a:r>
              <a:rPr lang="ru-RU" sz="2200" dirty="0">
                <a:solidFill>
                  <a:schemeClr val="tx1"/>
                </a:solidFill>
              </a:rPr>
              <a:t>Держим мяч за спиной левой рукой, а передаём следующему правой и т.д.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/>
                </a:solidFill>
              </a:rPr>
              <a:t>	На </a:t>
            </a:r>
            <a:r>
              <a:rPr lang="ru-RU" sz="2200" dirty="0">
                <a:solidFill>
                  <a:schemeClr val="tx1"/>
                </a:solidFill>
              </a:rPr>
              <a:t>уроках математики – устный счёт.</a:t>
            </a:r>
          </a:p>
          <a:p>
            <a:endParaRPr lang="ru-RU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01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8696" y="362858"/>
            <a:ext cx="10241418" cy="672011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</a:rPr>
              <a:t>На уроках рисования можно предлагать творческие задания с 1-2 обязательными условиями, например:</a:t>
            </a:r>
          </a:p>
          <a:p>
            <a:pPr lvl="0"/>
            <a:r>
              <a:rPr lang="ru-RU" sz="2400" dirty="0">
                <a:solidFill>
                  <a:schemeClr val="tx1"/>
                </a:solidFill>
              </a:rPr>
              <a:t>При рисовании абстрактного узора: в левом верхнем углу должен быть зелёный квадрат, а в нижнем правом – красная точка;</a:t>
            </a:r>
          </a:p>
          <a:p>
            <a:pPr lvl="0"/>
            <a:r>
              <a:rPr lang="ru-RU" sz="2400" dirty="0">
                <a:solidFill>
                  <a:schemeClr val="tx1"/>
                </a:solidFill>
              </a:rPr>
              <a:t>При рисовании петуха: верхнее перо в хвосте должно быть красным, а нижнее черным и т.д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</a:rPr>
              <a:t>На уроке чтения (или во время подготовки домашнего задания) можно с группой ребят из класса поиграть в игру «Моя роль». Учитель определяет роли: Иван – репка, Валя – бабка, Женя – дедка и т.д. Сам читает (или другие ребята читают) текст. При прослушивании текста дети, которые исполняют какую-то роль, при её упоминании встают и хлопают в ладоши.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</a:rPr>
              <a:t>Таким образом повышается концентрация слухового внимания. Следует отметить, что современный урок требует от ученика быстрого сосредоточения и устойчивости концентрированного внимания.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</a:rPr>
              <a:t>Можно применять упражнения из текста </a:t>
            </a:r>
            <a:r>
              <a:rPr lang="ru-RU" sz="2400" dirty="0" err="1">
                <a:solidFill>
                  <a:schemeClr val="tx1"/>
                </a:solidFill>
              </a:rPr>
              <a:t>Венгера</a:t>
            </a:r>
            <a:r>
              <a:rPr lang="ru-RU" sz="2400" dirty="0">
                <a:solidFill>
                  <a:schemeClr val="tx1"/>
                </a:solidFill>
              </a:rPr>
              <a:t>. Завести ½ тетради в клетку. На листе в клеточку ребёнок проводит определённые линии от заданной точки вверх, влево, вправо, вниз. Если это тренировочное упражнение проводит школьный психолог, то по ½ тетради ему легче вести учёт успехов ученика. Необходимо помнить, что при проведении любого тренировочного упражнения необходимы только положительные эмоции. Достижения Васи сегодня сравниваем только с достижениями Васи вчера, а никак не с достижениями Саши или Сережи!</a:t>
            </a:r>
          </a:p>
          <a:p>
            <a:pPr lvl="0"/>
            <a:endParaRPr lang="ru-RU" sz="2400" dirty="0">
              <a:solidFill>
                <a:schemeClr val="tx1"/>
              </a:solidFill>
            </a:endParaRPr>
          </a:p>
          <a:p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60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953" y="130624"/>
            <a:ext cx="8911687" cy="1280890"/>
          </a:xfrm>
        </p:spPr>
        <p:txBody>
          <a:bodyPr/>
          <a:lstStyle/>
          <a:p>
            <a:pPr lvl="0"/>
            <a:r>
              <a:rPr lang="ru-RU" dirty="0"/>
              <a:t>Умение копировать, рисовать по клеткам.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953" y="1411514"/>
            <a:ext cx="10842172" cy="577305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Чтобы выработать умение копировать, можно использовать такие приёмы: на доске, разлинованной в клетку, вычерчивается узор цветными мелками. Дети в ½ тетради в клетку вычерчивают узор по аналогии. Учитель инструктирует: на своих листочках нарисуйте узор красным и синим (красным и зеленым) карандашами (фломастерами) точно такой же, как на доске, затем  продолжите его самостоятельно до конца строки. Это упражнение помогает развить способность к анализу, сравнению, обобщению (взаимное расположение и чередование отрезков и цветов), к осознанию закономерностей (самостоятельное продолжение узора).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На разных уроках можно копировать буквы (английский язык), работать с шаблонами геометрических фигур разной величины, составляя из них зверушек, домики и т.д. Кроме обычных требований (еженедельная тренировка), важно постепенно наращивать сложность рисунков. Работа с шаблонами развивает мелкие мышцы руки, что необходимо.  </a:t>
            </a:r>
            <a:r>
              <a:rPr lang="ru-RU" sz="2000" b="1" i="1" dirty="0">
                <a:solidFill>
                  <a:schemeClr val="tx1"/>
                </a:solidFill>
              </a:rPr>
              <a:t>Ещё В.А. Сухомлинский писал, что истоки способностей и дарования детей на кончиках пальцев.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Как организовать детей на это упражнение? Завести ½ тетради в клетку для тренировки мелких мышц руки. На уроках труда или дома сделать шаблоны геометрических фигур и сложить их в конверт с указанием фамилии и имени. </a:t>
            </a:r>
          </a:p>
        </p:txBody>
      </p:sp>
    </p:spTree>
    <p:extLst>
      <p:ext uri="{BB962C8B-B14F-4D97-AF65-F5344CB8AC3E}">
        <p14:creationId xmlns:p14="http://schemas.microsoft.com/office/powerpoint/2010/main" val="78851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0514" y="283029"/>
            <a:ext cx="10406743" cy="64443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На любом уроке (по выбору учителя) ежедневно проводить тренировку: </a:t>
            </a:r>
            <a:endParaRPr lang="ru-RU" sz="2000" dirty="0" smtClean="0">
              <a:solidFill>
                <a:schemeClr val="tx1"/>
              </a:solidFill>
            </a:endParaRPr>
          </a:p>
          <a:p>
            <a:pPr lvl="2"/>
            <a:r>
              <a:rPr lang="ru-RU" sz="2000" dirty="0">
                <a:solidFill>
                  <a:schemeClr val="tx1"/>
                </a:solidFill>
              </a:rPr>
              <a:t>Обвести шаблон;</a:t>
            </a:r>
          </a:p>
          <a:p>
            <a:pPr lvl="2"/>
            <a:r>
              <a:rPr lang="ru-RU" sz="2000" dirty="0">
                <a:solidFill>
                  <a:schemeClr val="tx1"/>
                </a:solidFill>
              </a:rPr>
              <a:t>Заштриховать (штриховка от простого к сложному).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Очень важно обратить внимание ребят на то, как надо правильно сидеть во время работы, постоянно напоминая им, чтобы они были аккуратными и старательными. Перед первым упражнением целесообразно познакомить их с геометрическими фигурами (квадрат, круг, овал, треугольник, ромб, четырёхугольник) и с приёмами штриховки.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Необходимо дать установку, что штриховать надо только в заданном направлении, не заходить за контуры рисунков, соблюдать одинаковое расстояние между линиями (штрихами). Штриховать нужно хорошо заточенным простым 2М  карандашом, если нет, то цветным – темным. Авторучкой работать нельзя!  Тренировку проводить 3-5 минут. 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На уроках труда при работе использовать конструктор, пластилин; заниматься вышиванием, пришивать пуговицы и т.д. Можно рекомендовать для работы дома при отдыхе.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Штриховка не только укрепляет мелкие мышцы рук, но в процессе работы способствует развитию речи, логического мышления. Штриховка повышает общую культуру, активизирует творческие способности, развивает абстрактные мышление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  <a:r>
              <a:rPr lang="ru-RU" sz="2000" dirty="0">
                <a:solidFill>
                  <a:schemeClr val="tx1"/>
                </a:solidFill>
              </a:rPr>
              <a:t> </a:t>
            </a:r>
          </a:p>
          <a:p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8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040" y="159653"/>
            <a:ext cx="8911687" cy="1280890"/>
          </a:xfrm>
        </p:spPr>
        <p:txBody>
          <a:bodyPr/>
          <a:lstStyle/>
          <a:p>
            <a:r>
              <a:rPr lang="ru-RU" dirty="0"/>
              <a:t>Умение находить взаимосвязи (ассоциации</a:t>
            </a:r>
            <a:r>
              <a:rPr lang="ru-RU" dirty="0" smtClean="0"/>
              <a:t>)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496686"/>
              </p:ext>
            </p:extLst>
          </p:nvPr>
        </p:nvGraphicFramePr>
        <p:xfrm>
          <a:off x="1845469" y="2060575"/>
          <a:ext cx="9324470" cy="44751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324470"/>
              </a:tblGrid>
              <a:tr h="447513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4130" marR="24130" marT="0" marB="0"/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066284" y="1836788"/>
            <a:ext cx="5878973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81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В целях развития ассоциативной памяти, образного мышления, творчества ребенка необходимо применять в образовательном процессе простой и доступный демонстрационный инструментарий, который представляет собой шаблон из вращающихся внутреннего круга диаметром 11 и внешнего круга диаметром 19 сантиметров (рис. 3).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81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233" y="1836788"/>
            <a:ext cx="4431051" cy="4698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846263" y="2217468"/>
            <a:ext cx="1275141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837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1086" y="406399"/>
            <a:ext cx="10348685" cy="60379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Круги произвольно поделены на сектора. В каждом секторе изображен предмет, относящийся к определенной группе: овощи, фрукты, транспорт и т.д.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Инструментарий можно изготовить из плотной белой бумаги (из альбома) вместе с детьми на занятиях. Рисунки дети с удовольствием сделают сами или наклеят аппликации. Середину кругов скрепляют шурупом из детского конструктора до свободного вращения. Для рисунков используют обе стороны модели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8550574"/>
              </p:ext>
            </p:extLst>
          </p:nvPr>
        </p:nvGraphicFramePr>
        <p:xfrm>
          <a:off x="1741714" y="2554510"/>
          <a:ext cx="9347200" cy="38898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23660"/>
                <a:gridCol w="7123540"/>
              </a:tblGrid>
              <a:tr h="3889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Игра № 1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Смысловая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89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Игра № 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Продолжи ряд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89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Игра № 3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Обобщение по качеству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89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Игра № 4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Найди сходство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89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Игра № 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Загадки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89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Игра № 6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Найди различие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89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Игра № 7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Составь описание предмета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89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Игра № 8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Кто где спрятался?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89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Игра № 9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Лево - право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89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Игра №10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Исключи лишнее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402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1086" y="295614"/>
            <a:ext cx="9922555" cy="47335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Важно учитывать, чтобы каждая игра проходила в доброжелательной атмосфере, без напряжения, игровые правила не должны предусматривать, чтобы ребенок выбывал из игры, т.к. конечной целью ставится развитие речи.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Игры проводятся в парах или по цепочке (по очереди). Чтобы игра была интересней, а все дети были активны, учитель (воспитатель) вводит игровое действие: за правильной ответ дает звездочку (одну из трех цветов):</a:t>
            </a:r>
          </a:p>
          <a:p>
            <a:pPr lvl="0"/>
            <a:r>
              <a:rPr lang="ru-RU" sz="2000" dirty="0">
                <a:solidFill>
                  <a:schemeClr val="tx1"/>
                </a:solidFill>
              </a:rPr>
              <a:t>красная - все правильно;</a:t>
            </a:r>
          </a:p>
          <a:p>
            <a:pPr lvl="0"/>
            <a:r>
              <a:rPr lang="ru-RU" sz="2000" dirty="0">
                <a:solidFill>
                  <a:schemeClr val="tx1"/>
                </a:solidFill>
              </a:rPr>
              <a:t>синяя - правильно, но с помощью;</a:t>
            </a:r>
          </a:p>
          <a:p>
            <a:pPr lvl="0"/>
            <a:r>
              <a:rPr lang="ru-RU" sz="2000" dirty="0">
                <a:solidFill>
                  <a:schemeClr val="tx1"/>
                </a:solidFill>
              </a:rPr>
              <a:t>желтая - надо еще подумать.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Оценка результирующего признака проводится либо психологом с помощью соответствующего теста, либо косвенно: по наблюдениям. По результатам наблюдения учитель (воспитатель) по желанию может проводить диагностику, т.е. оценку уровня подготовки детей к развитию речи (таблица 3).</a:t>
            </a:r>
          </a:p>
          <a:p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43" b="6517"/>
          <a:stretch/>
        </p:blipFill>
        <p:spPr bwMode="auto">
          <a:xfrm>
            <a:off x="1611086" y="5029200"/>
            <a:ext cx="751621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1198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2114" y="203199"/>
            <a:ext cx="10929258" cy="706845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	Такая </a:t>
            </a:r>
            <a:r>
              <a:rPr lang="ru-RU" sz="2000" dirty="0">
                <a:solidFill>
                  <a:schemeClr val="tx1"/>
                </a:solidFill>
              </a:rPr>
              <a:t>таблица позволит учитывать индивидуальные особенности детей, а это в свое время </a:t>
            </a:r>
            <a:r>
              <a:rPr lang="ru-RU" sz="2000" dirty="0" smtClean="0">
                <a:solidFill>
                  <a:schemeClr val="tx1"/>
                </a:solidFill>
              </a:rPr>
              <a:t>	сделает </a:t>
            </a:r>
            <a:r>
              <a:rPr lang="ru-RU" sz="2000" dirty="0">
                <a:solidFill>
                  <a:schemeClr val="tx1"/>
                </a:solidFill>
              </a:rPr>
              <a:t>подготовительную работу более целенаправленной.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	С </a:t>
            </a:r>
            <a:r>
              <a:rPr lang="ru-RU" sz="2000" dirty="0">
                <a:solidFill>
                  <a:schemeClr val="tx1"/>
                </a:solidFill>
              </a:rPr>
              <a:t>родителями необходимо обговаривать результаты, но очень корректно, не следует сравнивать, например, Петю с Таней. Следует сравнивать данные Пети в сентябре с данными в октябре, мае и т.д.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Если, предположим, Петя может находить сходства предметов, но не умеет находить отличия по качеству, то родителям рекомендуется дома поиграть (потренироваться). Или учитель (воспитатель) индивидуально занимается (играет) с Петей именно в игру по нахождению отличительных признаков.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Данная </a:t>
            </a:r>
            <a:r>
              <a:rPr lang="ru-RU" sz="2000" dirty="0">
                <a:solidFill>
                  <a:schemeClr val="tx1"/>
                </a:solidFill>
              </a:rPr>
              <a:t>таблица не вывешивается на общее обозрение, работа с родителями проводится строго индивидуально. В процессе игры учителю(воспитателю) не следует акцентировать внимание на прошлые неудачи воспитанника. Во время проведения игр желательна ситуация успеха.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Разработанный инструментарий - это лишь одно из средств для целенаправленных тренировочных упражнений по повышению объема словаря дошкольника и развитию речи, использование которых позволяет улучшить и ускорить наполнение словарного запаса.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</a:rPr>
              <a:t>Использование инструментария и дидактических игр позволяет совершенствовать умения детей и учащихся и обеспечить дальнейшее их комфортное обучение в начальной школе, а впоследствии и на старших ступенях обучения</a:t>
            </a:r>
          </a:p>
          <a:p>
            <a:endParaRPr lang="ru-RU" sz="2000" dirty="0">
              <a:solidFill>
                <a:schemeClr val="tx1"/>
              </a:solidFill>
            </a:endParaRPr>
          </a:p>
          <a:p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67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834" y="39911"/>
            <a:ext cx="8911687" cy="1280890"/>
          </a:xfrm>
        </p:spPr>
        <p:txBody>
          <a:bodyPr/>
          <a:lstStyle/>
          <a:p>
            <a:r>
              <a:rPr lang="ru-RU" b="1" dirty="0"/>
              <a:t>Тренировка  </a:t>
            </a:r>
            <a:r>
              <a:rPr lang="ru-RU" b="1" dirty="0" smtClean="0"/>
              <a:t>зрительной </a:t>
            </a:r>
            <a:r>
              <a:rPr lang="ru-RU" b="1" dirty="0"/>
              <a:t>памяти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0833" y="1175658"/>
            <a:ext cx="11041167" cy="53306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/>
              <a:t> </a:t>
            </a:r>
            <a:r>
              <a:rPr lang="ru-RU" sz="20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Зрительная </a:t>
            </a:r>
            <a:r>
              <a:rPr lang="ru-RU" sz="2000" dirty="0">
                <a:solidFill>
                  <a:schemeClr val="tx1"/>
                </a:solidFill>
                <a:cs typeface="Times New Roman" panose="02020603050405020304" pitchFamily="18" charset="0"/>
              </a:rPr>
              <a:t>память можно тренировать с помощью 9 цветных картинок, изображающих различные предметы: сливу, стол, кошку, ромашку, тарелку, морковь, собаку, тарелку и т.д. Необходимо картинку (форматом не менее А4) прикрепить в верхний правый угол школьной доски. </a:t>
            </a:r>
          </a:p>
          <a:p>
            <a:r>
              <a:rPr lang="ru-RU" sz="20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Предположим</a:t>
            </a:r>
            <a:r>
              <a:rPr lang="ru-RU" sz="2000" dirty="0">
                <a:solidFill>
                  <a:schemeClr val="tx1"/>
                </a:solidFill>
                <a:cs typeface="Times New Roman" panose="02020603050405020304" pitchFamily="18" charset="0"/>
              </a:rPr>
              <a:t>, что Вы прикрепили картинку с изображением сливы перед первым уроком. Акцентируйте внимание детей на картинку:</a:t>
            </a:r>
          </a:p>
          <a:p>
            <a:pPr lvl="0"/>
            <a:r>
              <a:rPr lang="ru-RU" sz="2000" dirty="0">
                <a:solidFill>
                  <a:schemeClr val="tx1"/>
                </a:solidFill>
                <a:cs typeface="Times New Roman" panose="02020603050405020304" pitchFamily="18" charset="0"/>
              </a:rPr>
              <a:t>Ч</a:t>
            </a:r>
            <a:r>
              <a:rPr lang="ru-RU" sz="20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то </a:t>
            </a:r>
            <a:r>
              <a:rPr lang="ru-RU" sz="2000" dirty="0">
                <a:solidFill>
                  <a:schemeClr val="tx1"/>
                </a:solidFill>
                <a:cs typeface="Times New Roman" panose="02020603050405020304" pitchFamily="18" charset="0"/>
              </a:rPr>
              <a:t>изображено?</a:t>
            </a:r>
          </a:p>
          <a:p>
            <a:pPr lvl="0"/>
            <a:r>
              <a:rPr lang="ru-RU" sz="2000" dirty="0">
                <a:solidFill>
                  <a:schemeClr val="tx1"/>
                </a:solidFill>
                <a:cs typeface="Times New Roman" panose="02020603050405020304" pitchFamily="18" charset="0"/>
              </a:rPr>
              <a:t>К</a:t>
            </a:r>
            <a:r>
              <a:rPr lang="ru-RU" sz="20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cs typeface="Times New Roman" panose="02020603050405020304" pitchFamily="18" charset="0"/>
              </a:rPr>
              <a:t>какой группе предметов можно отнести сливу? (фрукт)</a:t>
            </a:r>
          </a:p>
          <a:p>
            <a:pPr lvl="0"/>
            <a:r>
              <a:rPr lang="ru-RU" sz="2000" dirty="0">
                <a:solidFill>
                  <a:schemeClr val="tx1"/>
                </a:solidFill>
                <a:cs typeface="Times New Roman" panose="02020603050405020304" pitchFamily="18" charset="0"/>
              </a:rPr>
              <a:t>К</a:t>
            </a:r>
            <a:r>
              <a:rPr lang="ru-RU" sz="20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акие </a:t>
            </a:r>
            <a:r>
              <a:rPr lang="ru-RU" sz="2000" dirty="0">
                <a:solidFill>
                  <a:schemeClr val="tx1"/>
                </a:solidFill>
                <a:cs typeface="Times New Roman" panose="02020603050405020304" pitchFamily="18" charset="0"/>
              </a:rPr>
              <a:t>фрукты Вы еще знаете?</a:t>
            </a:r>
          </a:p>
          <a:p>
            <a:r>
              <a:rPr lang="ru-RU" sz="2000" dirty="0">
                <a:solidFill>
                  <a:schemeClr val="tx1"/>
                </a:solidFill>
                <a:cs typeface="Times New Roman" panose="02020603050405020304" pitchFamily="18" charset="0"/>
              </a:rPr>
              <a:t>Картинку не снимаем 3 дня, пока все дети ее не запомнят.</a:t>
            </a:r>
          </a:p>
          <a:p>
            <a:r>
              <a:rPr lang="ru-RU" sz="2000" dirty="0">
                <a:solidFill>
                  <a:schemeClr val="tx1"/>
                </a:solidFill>
                <a:cs typeface="Times New Roman" panose="02020603050405020304" pitchFamily="18" charset="0"/>
              </a:rPr>
              <a:t>Далее к ней через каждые 3 – 4 дня присоединяем еще по одной.</a:t>
            </a:r>
          </a:p>
          <a:p>
            <a:r>
              <a:rPr lang="ru-RU" sz="2000" dirty="0">
                <a:solidFill>
                  <a:schemeClr val="tx1"/>
                </a:solidFill>
                <a:cs typeface="Times New Roman" panose="02020603050405020304" pitchFamily="18" charset="0"/>
              </a:rPr>
              <a:t>Теперь уже перед уроком, прежде чем повесить новую картинку, спрашиваем детей, какие картинки были вчера, что они обозначают.</a:t>
            </a:r>
          </a:p>
          <a:p>
            <a:r>
              <a:rPr lang="ru-RU" sz="2000" dirty="0">
                <a:solidFill>
                  <a:schemeClr val="tx1"/>
                </a:solidFill>
                <a:cs typeface="Times New Roman" panose="02020603050405020304" pitchFamily="18" charset="0"/>
              </a:rPr>
              <a:t>По мере запоминания картинок увеличиваем их число до 9.</a:t>
            </a:r>
          </a:p>
          <a:p>
            <a:r>
              <a:rPr lang="ru-RU" sz="2000" dirty="0">
                <a:solidFill>
                  <a:schemeClr val="tx1"/>
                </a:solidFill>
                <a:cs typeface="Times New Roman" panose="02020603050405020304" pitchFamily="18" charset="0"/>
              </a:rPr>
              <a:t>После делаем перерыв на 1 месяц и пробуем тренировать детей по игре «Чего не стало?».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08052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525481"/>
            <a:ext cx="12191999" cy="128089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Спасибо за внимание!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86787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Желтый и оранжевый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304</TotalTime>
  <Words>1817</Words>
  <Application>Microsoft Office PowerPoint</Application>
  <PresentationFormat>Произвольный</PresentationFormat>
  <Paragraphs>115</Paragraphs>
  <Slides>21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Легкий дым</vt:lpstr>
      <vt:lpstr>Picture</vt:lpstr>
      <vt:lpstr> Технология подготовки младших школьников к развитию речи </vt:lpstr>
      <vt:lpstr>Введение</vt:lpstr>
      <vt:lpstr>Два уровня педагогических технологий</vt:lpstr>
      <vt:lpstr>Презентация PowerPoint</vt:lpstr>
      <vt:lpstr>Новые требования к педагогам</vt:lpstr>
      <vt:lpstr>Технология «подготовки детей к развитию речи»</vt:lpstr>
      <vt:lpstr>Исследование в Комсомольском районе    г.Тольятти</vt:lpstr>
      <vt:lpstr>Презентация PowerPoint</vt:lpstr>
      <vt:lpstr>Презентация PowerPoint</vt:lpstr>
      <vt:lpstr>Результаты применения технологии</vt:lpstr>
      <vt:lpstr>Система упражнений для тренировки. </vt:lpstr>
      <vt:lpstr>Умение работать по указанию. </vt:lpstr>
      <vt:lpstr>Презентация PowerPoint</vt:lpstr>
      <vt:lpstr>Умение копировать, рисовать по клеткам. </vt:lpstr>
      <vt:lpstr>Презентация PowerPoint</vt:lpstr>
      <vt:lpstr>Умение находить взаимосвязи (ассоциации)</vt:lpstr>
      <vt:lpstr>Презентация PowerPoint</vt:lpstr>
      <vt:lpstr>Презентация PowerPoint</vt:lpstr>
      <vt:lpstr>Презентация PowerPoint</vt:lpstr>
      <vt:lpstr>Тренировка  зрительной памяти</vt:lpstr>
      <vt:lpstr>Спасибо за внимание!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  Технология подготовки младших школьников к развитию речи </dc:title>
  <dc:creator>user</dc:creator>
  <cp:lastModifiedBy>user</cp:lastModifiedBy>
  <cp:revision>42</cp:revision>
  <dcterms:created xsi:type="dcterms:W3CDTF">2017-11-09T06:00:20Z</dcterms:created>
  <dcterms:modified xsi:type="dcterms:W3CDTF">2020-07-30T14:04:39Z</dcterms:modified>
</cp:coreProperties>
</file>