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86" r:id="rId19"/>
    <p:sldId id="274" r:id="rId20"/>
    <p:sldId id="276" r:id="rId21"/>
    <p:sldId id="277" r:id="rId22"/>
    <p:sldId id="285" r:id="rId23"/>
    <p:sldId id="278" r:id="rId24"/>
    <p:sldId id="279" r:id="rId25"/>
    <p:sldId id="281" r:id="rId26"/>
    <p:sldId id="284" r:id="rId27"/>
    <p:sldId id="280" r:id="rId28"/>
    <p:sldId id="282" r:id="rId29"/>
    <p:sldId id="283" r:id="rId30"/>
    <p:sldId id="28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CD8C5C-96DD-44C0-8EC1-0C37BFC1F8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79CB69-73C3-4154-8F8D-36C905D4F730}">
      <dgm:prSet custT="1"/>
      <dgm:spPr/>
      <dgm:t>
        <a:bodyPr/>
        <a:lstStyle/>
        <a:p>
          <a:pPr algn="ctr" rtl="0"/>
          <a:r>
            <a:rPr lang="ru-RU" sz="3200" b="1" i="1" dirty="0" smtClean="0">
              <a:solidFill>
                <a:srgbClr val="FFFF00"/>
              </a:solidFill>
            </a:rPr>
            <a:t>Основная задача родителей </a:t>
          </a:r>
          <a:r>
            <a:rPr lang="ru-RU" sz="2800" b="1" i="1" dirty="0" smtClean="0"/>
            <a:t>-</a:t>
          </a:r>
          <a:r>
            <a:rPr lang="ru-RU" sz="2400" b="1" i="1" dirty="0" smtClean="0"/>
            <a:t>формирование у ребенка </a:t>
          </a:r>
          <a:br>
            <a:rPr lang="ru-RU" sz="2400" b="1" i="1" dirty="0" smtClean="0"/>
          </a:br>
          <a:r>
            <a:rPr lang="ru-RU" sz="2400" b="1" i="1" dirty="0" smtClean="0"/>
            <a:t>нравственного отношения к своему здоровью, </a:t>
          </a:r>
          <a:br>
            <a:rPr lang="ru-RU" sz="2400" b="1" i="1" dirty="0" smtClean="0"/>
          </a:br>
          <a:r>
            <a:rPr lang="ru-RU" sz="2400" b="1" i="1" dirty="0" smtClean="0"/>
            <a:t>которое выражается в желании и потребности  быть здоровым, вести ЗОЖ. </a:t>
          </a:r>
          <a:endParaRPr lang="ru-RU" sz="2400" i="1" dirty="0"/>
        </a:p>
      </dgm:t>
    </dgm:pt>
    <dgm:pt modelId="{BADEE025-88F5-458D-B221-4BC0E1D6EEB2}" type="parTrans" cxnId="{7AA26CFB-AA6A-48E1-9236-67627AF240B8}">
      <dgm:prSet/>
      <dgm:spPr/>
      <dgm:t>
        <a:bodyPr/>
        <a:lstStyle/>
        <a:p>
          <a:endParaRPr lang="ru-RU"/>
        </a:p>
      </dgm:t>
    </dgm:pt>
    <dgm:pt modelId="{A0A548E8-4C52-4B0D-886D-C6BC78F55308}" type="sibTrans" cxnId="{7AA26CFB-AA6A-48E1-9236-67627AF240B8}">
      <dgm:prSet/>
      <dgm:spPr/>
      <dgm:t>
        <a:bodyPr/>
        <a:lstStyle/>
        <a:p>
          <a:endParaRPr lang="ru-RU"/>
        </a:p>
      </dgm:t>
    </dgm:pt>
    <dgm:pt modelId="{513EBE03-A4ED-432F-B79D-043732EDEFBC}" type="pres">
      <dgm:prSet presAssocID="{2CCD8C5C-96DD-44C0-8EC1-0C37BFC1F8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E2A0C7-4B19-47F4-986D-3A6003493D0D}" type="pres">
      <dgm:prSet presAssocID="{6E79CB69-73C3-4154-8F8D-36C905D4F730}" presName="parentText" presStyleLbl="node1" presStyleIdx="0" presStyleCnt="1" custLinFactNeighborY="76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A26CFB-AA6A-48E1-9236-67627AF240B8}" srcId="{2CCD8C5C-96DD-44C0-8EC1-0C37BFC1F88F}" destId="{6E79CB69-73C3-4154-8F8D-36C905D4F730}" srcOrd="0" destOrd="0" parTransId="{BADEE025-88F5-458D-B221-4BC0E1D6EEB2}" sibTransId="{A0A548E8-4C52-4B0D-886D-C6BC78F55308}"/>
    <dgm:cxn modelId="{0E87AD80-BCB1-4091-862D-B23FCA607DDF}" type="presOf" srcId="{6E79CB69-73C3-4154-8F8D-36C905D4F730}" destId="{FAE2A0C7-4B19-47F4-986D-3A6003493D0D}" srcOrd="0" destOrd="0" presId="urn:microsoft.com/office/officeart/2005/8/layout/vList2"/>
    <dgm:cxn modelId="{21ABE1C9-6196-4DAF-9173-8B1D739A0311}" type="presOf" srcId="{2CCD8C5C-96DD-44C0-8EC1-0C37BFC1F88F}" destId="{513EBE03-A4ED-432F-B79D-043732EDEFBC}" srcOrd="0" destOrd="0" presId="urn:microsoft.com/office/officeart/2005/8/layout/vList2"/>
    <dgm:cxn modelId="{100E68F3-555D-4586-B734-D0CB8566C8AD}" type="presParOf" srcId="{513EBE03-A4ED-432F-B79D-043732EDEFBC}" destId="{FAE2A0C7-4B19-47F4-986D-3A6003493D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41EB90-04EE-4F04-891B-CEF89290D08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B11E57-6290-4EDB-B510-D0DB385ED407}">
      <dgm:prSet custT="1"/>
      <dgm:spPr/>
      <dgm:t>
        <a:bodyPr/>
        <a:lstStyle/>
        <a:p>
          <a:pPr algn="ctr" rtl="0"/>
          <a:r>
            <a:rPr lang="ru-RU" sz="2800" b="1" dirty="0" smtClean="0">
              <a:solidFill>
                <a:srgbClr val="FFFF00"/>
              </a:solidFill>
            </a:rPr>
            <a:t>Существует правило:</a:t>
          </a:r>
          <a:r>
            <a:rPr lang="ru-RU" sz="2500" b="1" dirty="0" smtClean="0"/>
            <a:t> </a:t>
          </a:r>
          <a:br>
            <a:rPr lang="ru-RU" sz="2500" b="1" dirty="0" smtClean="0"/>
          </a:br>
          <a:r>
            <a:rPr lang="ru-RU" sz="2500" b="1" i="1" dirty="0" smtClean="0"/>
            <a:t>"Если хочешь воспитать своего ребенка здоровым, сам иди по пути здоровья, иначе его некуда будет вести!"</a:t>
          </a:r>
          <a:r>
            <a:rPr lang="ru-RU" sz="2500" b="1" dirty="0" smtClean="0"/>
            <a:t>.</a:t>
          </a:r>
          <a:endParaRPr lang="ru-RU" sz="2500" dirty="0"/>
        </a:p>
      </dgm:t>
    </dgm:pt>
    <dgm:pt modelId="{6689A590-7D33-4B0A-AB8F-03CE27382AE0}" type="parTrans" cxnId="{88AFCADB-337B-4E1C-9CE1-00A8DCA39A97}">
      <dgm:prSet/>
      <dgm:spPr/>
      <dgm:t>
        <a:bodyPr/>
        <a:lstStyle/>
        <a:p>
          <a:endParaRPr lang="ru-RU"/>
        </a:p>
      </dgm:t>
    </dgm:pt>
    <dgm:pt modelId="{F6788506-DEC8-4501-AE9F-E95A302443D2}" type="sibTrans" cxnId="{88AFCADB-337B-4E1C-9CE1-00A8DCA39A97}">
      <dgm:prSet/>
      <dgm:spPr/>
      <dgm:t>
        <a:bodyPr/>
        <a:lstStyle/>
        <a:p>
          <a:endParaRPr lang="ru-RU"/>
        </a:p>
      </dgm:t>
    </dgm:pt>
    <dgm:pt modelId="{AC290DA1-66C4-450E-B291-3EE22E686571}" type="pres">
      <dgm:prSet presAssocID="{2C41EB90-04EE-4F04-891B-CEF89290D0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E607BB-53A8-4F76-B09C-9E473AC45A6D}" type="pres">
      <dgm:prSet presAssocID="{6AB11E57-6290-4EDB-B510-D0DB385ED407}" presName="parentText" presStyleLbl="node1" presStyleIdx="0" presStyleCnt="1" custScaleY="565904" custLinFactY="44594" custLinFactNeighborX="352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AFCADB-337B-4E1C-9CE1-00A8DCA39A97}" srcId="{2C41EB90-04EE-4F04-891B-CEF89290D08D}" destId="{6AB11E57-6290-4EDB-B510-D0DB385ED407}" srcOrd="0" destOrd="0" parTransId="{6689A590-7D33-4B0A-AB8F-03CE27382AE0}" sibTransId="{F6788506-DEC8-4501-AE9F-E95A302443D2}"/>
    <dgm:cxn modelId="{78B394F7-1CAC-4D51-9F1E-551AA648EEB3}" type="presOf" srcId="{2C41EB90-04EE-4F04-891B-CEF89290D08D}" destId="{AC290DA1-66C4-450E-B291-3EE22E686571}" srcOrd="0" destOrd="0" presId="urn:microsoft.com/office/officeart/2005/8/layout/vList2"/>
    <dgm:cxn modelId="{F1945500-3CF5-4873-96BD-B5F972637C34}" type="presOf" srcId="{6AB11E57-6290-4EDB-B510-D0DB385ED407}" destId="{1DE607BB-53A8-4F76-B09C-9E473AC45A6D}" srcOrd="0" destOrd="0" presId="urn:microsoft.com/office/officeart/2005/8/layout/vList2"/>
    <dgm:cxn modelId="{FE72E543-775A-4B5B-A69E-297335B52FA2}" type="presParOf" srcId="{AC290DA1-66C4-450E-B291-3EE22E686571}" destId="{1DE607BB-53A8-4F76-B09C-9E473AC45A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706CCA-A2E0-4FD9-A101-E74F510EFE4F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129B883-97CB-4251-BCCE-793CE259217C}">
      <dgm:prSet custT="1"/>
      <dgm:spPr/>
      <dgm:t>
        <a:bodyPr/>
        <a:lstStyle/>
        <a:p>
          <a:pPr algn="ctr" rtl="0"/>
          <a:r>
            <a:rPr lang="ru-RU" sz="1800" b="1" dirty="0" smtClean="0">
              <a:solidFill>
                <a:srgbClr val="002060"/>
              </a:solidFill>
            </a:rPr>
            <a:t>индивидуальные</a:t>
          </a:r>
          <a:endParaRPr lang="ru-RU" sz="1800" b="1" dirty="0">
            <a:solidFill>
              <a:srgbClr val="002060"/>
            </a:solidFill>
          </a:endParaRPr>
        </a:p>
      </dgm:t>
    </dgm:pt>
    <dgm:pt modelId="{DA1377FD-5CF2-4CB7-86B8-B189FC7C6814}" type="parTrans" cxnId="{350C5D60-ABAD-4736-BDFE-2AA2760BB737}">
      <dgm:prSet/>
      <dgm:spPr/>
      <dgm:t>
        <a:bodyPr/>
        <a:lstStyle/>
        <a:p>
          <a:endParaRPr lang="ru-RU"/>
        </a:p>
      </dgm:t>
    </dgm:pt>
    <dgm:pt modelId="{B0C85D26-B29F-4C60-AAE3-3D2A17505E2C}" type="sibTrans" cxnId="{350C5D60-ABAD-4736-BDFE-2AA2760BB737}">
      <dgm:prSet/>
      <dgm:spPr/>
      <dgm:t>
        <a:bodyPr/>
        <a:lstStyle/>
        <a:p>
          <a:endParaRPr lang="ru-RU"/>
        </a:p>
      </dgm:t>
    </dgm:pt>
    <dgm:pt modelId="{9BD2CC72-039B-47B6-8F80-F73A12F884BC}" type="pres">
      <dgm:prSet presAssocID="{87706CCA-A2E0-4FD9-A101-E74F510EFE4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B11E1E-1DEE-44C7-B8E1-29B7CCDE0324}" type="pres">
      <dgm:prSet presAssocID="{B129B883-97CB-4251-BCCE-793CE259217C}" presName="parentText" presStyleLbl="node1" presStyleIdx="0" presStyleCnt="1" custScaleY="157988" custLinFactNeighborX="-16592" custLinFactNeighborY="-213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150570-A277-4BB8-A579-2FCB8D1FB2A7}" type="presOf" srcId="{87706CCA-A2E0-4FD9-A101-E74F510EFE4F}" destId="{9BD2CC72-039B-47B6-8F80-F73A12F884BC}" srcOrd="0" destOrd="0" presId="urn:microsoft.com/office/officeart/2005/8/layout/vList2"/>
    <dgm:cxn modelId="{350C5D60-ABAD-4736-BDFE-2AA2760BB737}" srcId="{87706CCA-A2E0-4FD9-A101-E74F510EFE4F}" destId="{B129B883-97CB-4251-BCCE-793CE259217C}" srcOrd="0" destOrd="0" parTransId="{DA1377FD-5CF2-4CB7-86B8-B189FC7C6814}" sibTransId="{B0C85D26-B29F-4C60-AAE3-3D2A17505E2C}"/>
    <dgm:cxn modelId="{01605D01-C060-4C36-A62B-4375E7BAF812}" type="presOf" srcId="{B129B883-97CB-4251-BCCE-793CE259217C}" destId="{1AB11E1E-1DEE-44C7-B8E1-29B7CCDE0324}" srcOrd="0" destOrd="0" presId="urn:microsoft.com/office/officeart/2005/8/layout/vList2"/>
    <dgm:cxn modelId="{88755157-7C0F-4895-AC9D-B78861C802B7}" type="presParOf" srcId="{9BD2CC72-039B-47B6-8F80-F73A12F884BC}" destId="{1AB11E1E-1DEE-44C7-B8E1-29B7CCDE032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7CA414-FF67-49E0-AED4-F19E38E7B0A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F431E8-65F6-4BBB-AC61-8E4CC3264F66}">
      <dgm:prSet custT="1"/>
      <dgm:spPr/>
      <dgm:t>
        <a:bodyPr/>
        <a:lstStyle/>
        <a:p>
          <a:pPr algn="ctr" rtl="0"/>
          <a:r>
            <a:rPr lang="ru-RU" sz="1800" b="1" dirty="0" smtClean="0">
              <a:solidFill>
                <a:srgbClr val="002060"/>
              </a:solidFill>
            </a:rPr>
            <a:t>коллективные</a:t>
          </a:r>
          <a:endParaRPr lang="ru-RU" sz="1800" b="1" dirty="0">
            <a:solidFill>
              <a:srgbClr val="002060"/>
            </a:solidFill>
          </a:endParaRPr>
        </a:p>
      </dgm:t>
    </dgm:pt>
    <dgm:pt modelId="{BBE88E4A-E7C9-4C42-A5A9-4124D0E5FE66}" type="parTrans" cxnId="{545C2A69-918E-4AE8-A17F-F0BEF74C6FD3}">
      <dgm:prSet/>
      <dgm:spPr/>
      <dgm:t>
        <a:bodyPr/>
        <a:lstStyle/>
        <a:p>
          <a:endParaRPr lang="ru-RU"/>
        </a:p>
      </dgm:t>
    </dgm:pt>
    <dgm:pt modelId="{8646080E-F2ED-4F04-B4ED-502C94DFA9DD}" type="sibTrans" cxnId="{545C2A69-918E-4AE8-A17F-F0BEF74C6FD3}">
      <dgm:prSet/>
      <dgm:spPr/>
      <dgm:t>
        <a:bodyPr/>
        <a:lstStyle/>
        <a:p>
          <a:endParaRPr lang="ru-RU"/>
        </a:p>
      </dgm:t>
    </dgm:pt>
    <dgm:pt modelId="{5D004533-98C1-4134-B23F-54AFB5147D4D}" type="pres">
      <dgm:prSet presAssocID="{C27CA414-FF67-49E0-AED4-F19E38E7B0A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2096AF-00AB-46B0-A69B-009354304783}" type="pres">
      <dgm:prSet presAssocID="{EBF431E8-65F6-4BBB-AC61-8E4CC3264F66}" presName="parentText" presStyleLbl="node1" presStyleIdx="0" presStyleCnt="1" custScaleY="43014" custLinFactNeighborX="-25269" custLinFactNeighborY="18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5C2A69-918E-4AE8-A17F-F0BEF74C6FD3}" srcId="{C27CA414-FF67-49E0-AED4-F19E38E7B0A0}" destId="{EBF431E8-65F6-4BBB-AC61-8E4CC3264F66}" srcOrd="0" destOrd="0" parTransId="{BBE88E4A-E7C9-4C42-A5A9-4124D0E5FE66}" sibTransId="{8646080E-F2ED-4F04-B4ED-502C94DFA9DD}"/>
    <dgm:cxn modelId="{31226D34-8C07-4176-8236-FFE765A29C70}" type="presOf" srcId="{C27CA414-FF67-49E0-AED4-F19E38E7B0A0}" destId="{5D004533-98C1-4134-B23F-54AFB5147D4D}" srcOrd="0" destOrd="0" presId="urn:microsoft.com/office/officeart/2005/8/layout/vList2"/>
    <dgm:cxn modelId="{5E4B4E78-3716-4B52-858D-C6BA864E1000}" type="presOf" srcId="{EBF431E8-65F6-4BBB-AC61-8E4CC3264F66}" destId="{932096AF-00AB-46B0-A69B-009354304783}" srcOrd="0" destOrd="0" presId="urn:microsoft.com/office/officeart/2005/8/layout/vList2"/>
    <dgm:cxn modelId="{25CA2704-CDCB-48BC-82A6-E1DDE15A93C4}" type="presParOf" srcId="{5D004533-98C1-4134-B23F-54AFB5147D4D}" destId="{932096AF-00AB-46B0-A69B-00935430478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2CF049-B192-486A-AE28-C42FA8885D5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CB013AE-F353-4040-8864-9607785A9477}">
      <dgm:prSet custT="1"/>
      <dgm:spPr/>
      <dgm:t>
        <a:bodyPr/>
        <a:lstStyle/>
        <a:p>
          <a:pPr algn="ctr" rtl="0"/>
          <a:r>
            <a:rPr lang="ru-RU" sz="1600" b="1" dirty="0" smtClean="0">
              <a:solidFill>
                <a:srgbClr val="002060"/>
              </a:solidFill>
            </a:rPr>
            <a:t>наглядно-информационные</a:t>
          </a:r>
          <a:endParaRPr lang="ru-RU" sz="1600" b="1" dirty="0">
            <a:solidFill>
              <a:srgbClr val="002060"/>
            </a:solidFill>
          </a:endParaRPr>
        </a:p>
      </dgm:t>
    </dgm:pt>
    <dgm:pt modelId="{BCB6C6B2-2396-41DF-9EC5-EBAD888C8F00}" type="parTrans" cxnId="{35B47ED3-5A14-400D-AF9B-2DEC13ADC9BD}">
      <dgm:prSet/>
      <dgm:spPr/>
      <dgm:t>
        <a:bodyPr/>
        <a:lstStyle/>
        <a:p>
          <a:endParaRPr lang="ru-RU"/>
        </a:p>
      </dgm:t>
    </dgm:pt>
    <dgm:pt modelId="{E1EB3760-AD3C-4BD5-8EE3-FEDED8F3EC4A}" type="sibTrans" cxnId="{35B47ED3-5A14-400D-AF9B-2DEC13ADC9BD}">
      <dgm:prSet/>
      <dgm:spPr/>
      <dgm:t>
        <a:bodyPr/>
        <a:lstStyle/>
        <a:p>
          <a:endParaRPr lang="ru-RU"/>
        </a:p>
      </dgm:t>
    </dgm:pt>
    <dgm:pt modelId="{7FB6ABB0-9C4D-404C-9F36-247B35A8058D}" type="pres">
      <dgm:prSet presAssocID="{9F2CF049-B192-486A-AE28-C42FA8885D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64137E-B429-4D16-9D92-02A74D51AF69}" type="pres">
      <dgm:prSet presAssocID="{7CB013AE-F353-4040-8864-9607785A947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B47ED3-5A14-400D-AF9B-2DEC13ADC9BD}" srcId="{9F2CF049-B192-486A-AE28-C42FA8885D53}" destId="{7CB013AE-F353-4040-8864-9607785A9477}" srcOrd="0" destOrd="0" parTransId="{BCB6C6B2-2396-41DF-9EC5-EBAD888C8F00}" sibTransId="{E1EB3760-AD3C-4BD5-8EE3-FEDED8F3EC4A}"/>
    <dgm:cxn modelId="{CD6E28BE-38DE-4CC6-998E-2CD4FFB09640}" type="presOf" srcId="{9F2CF049-B192-486A-AE28-C42FA8885D53}" destId="{7FB6ABB0-9C4D-404C-9F36-247B35A8058D}" srcOrd="0" destOrd="0" presId="urn:microsoft.com/office/officeart/2005/8/layout/vList2"/>
    <dgm:cxn modelId="{C398AA73-D956-4993-9206-40D595DF8A61}" type="presOf" srcId="{7CB013AE-F353-4040-8864-9607785A9477}" destId="{5A64137E-B429-4D16-9D92-02A74D51AF69}" srcOrd="0" destOrd="0" presId="urn:microsoft.com/office/officeart/2005/8/layout/vList2"/>
    <dgm:cxn modelId="{ECFD41EE-0045-4D05-9820-5A68EFEFC96D}" type="presParOf" srcId="{7FB6ABB0-9C4D-404C-9F36-247B35A8058D}" destId="{5A64137E-B429-4D16-9D92-02A74D51AF6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2A0C7-4B19-47F4-986D-3A6003493D0D}">
      <dsp:nvSpPr>
        <dsp:cNvPr id="0" name=""/>
        <dsp:cNvSpPr/>
      </dsp:nvSpPr>
      <dsp:spPr>
        <a:xfrm>
          <a:off x="0" y="737"/>
          <a:ext cx="7066165" cy="2591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smtClean="0">
              <a:solidFill>
                <a:srgbClr val="FFFF00"/>
              </a:solidFill>
            </a:rPr>
            <a:t>Основная задача родителей </a:t>
          </a:r>
          <a:r>
            <a:rPr lang="ru-RU" sz="2800" b="1" i="1" kern="1200" dirty="0" smtClean="0"/>
            <a:t>-</a:t>
          </a:r>
          <a:r>
            <a:rPr lang="ru-RU" sz="2400" b="1" i="1" kern="1200" dirty="0" smtClean="0"/>
            <a:t>формирование у ребенка </a:t>
          </a:r>
          <a:br>
            <a:rPr lang="ru-RU" sz="2400" b="1" i="1" kern="1200" dirty="0" smtClean="0"/>
          </a:br>
          <a:r>
            <a:rPr lang="ru-RU" sz="2400" b="1" i="1" kern="1200" dirty="0" smtClean="0"/>
            <a:t>нравственного отношения к своему здоровью, </a:t>
          </a:r>
          <a:br>
            <a:rPr lang="ru-RU" sz="2400" b="1" i="1" kern="1200" dirty="0" smtClean="0"/>
          </a:br>
          <a:r>
            <a:rPr lang="ru-RU" sz="2400" b="1" i="1" kern="1200" dirty="0" smtClean="0"/>
            <a:t>которое выражается в желании и потребности  быть здоровым, вести ЗОЖ. </a:t>
          </a:r>
          <a:endParaRPr lang="ru-RU" sz="2400" i="1" kern="1200" dirty="0"/>
        </a:p>
      </dsp:txBody>
      <dsp:txXfrm>
        <a:off x="126509" y="127246"/>
        <a:ext cx="6813147" cy="23385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607BB-53A8-4F76-B09C-9E473AC45A6D}">
      <dsp:nvSpPr>
        <dsp:cNvPr id="0" name=""/>
        <dsp:cNvSpPr/>
      </dsp:nvSpPr>
      <dsp:spPr>
        <a:xfrm>
          <a:off x="0" y="2194"/>
          <a:ext cx="6120680" cy="22445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</a:rPr>
            <a:t>Существует правило:</a:t>
          </a:r>
          <a:r>
            <a:rPr lang="ru-RU" sz="2500" b="1" kern="1200" dirty="0" smtClean="0"/>
            <a:t> </a:t>
          </a:r>
          <a:br>
            <a:rPr lang="ru-RU" sz="2500" b="1" kern="1200" dirty="0" smtClean="0"/>
          </a:br>
          <a:r>
            <a:rPr lang="ru-RU" sz="2500" b="1" i="1" kern="1200" dirty="0" smtClean="0"/>
            <a:t>"Если хочешь воспитать своего ребенка здоровым, сам иди по пути здоровья, иначе его некуда будет вести!"</a:t>
          </a:r>
          <a:r>
            <a:rPr lang="ru-RU" sz="2500" b="1" kern="1200" dirty="0" smtClean="0"/>
            <a:t>.</a:t>
          </a:r>
          <a:endParaRPr lang="ru-RU" sz="2500" kern="1200" dirty="0"/>
        </a:p>
      </dsp:txBody>
      <dsp:txXfrm>
        <a:off x="109571" y="111765"/>
        <a:ext cx="5901538" cy="20254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B11E1E-1DEE-44C7-B8E1-29B7CCDE0324}">
      <dsp:nvSpPr>
        <dsp:cNvPr id="0" name=""/>
        <dsp:cNvSpPr/>
      </dsp:nvSpPr>
      <dsp:spPr>
        <a:xfrm>
          <a:off x="0" y="53472"/>
          <a:ext cx="2269024" cy="3693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индивидуальные</a:t>
          </a:r>
          <a:endParaRPr lang="ru-RU" sz="1800" b="1" kern="1200" dirty="0">
            <a:solidFill>
              <a:srgbClr val="002060"/>
            </a:solidFill>
          </a:endParaRPr>
        </a:p>
      </dsp:txBody>
      <dsp:txXfrm>
        <a:off x="18029" y="71501"/>
        <a:ext cx="2232966" cy="3332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2096AF-00AB-46B0-A69B-009354304783}">
      <dsp:nvSpPr>
        <dsp:cNvPr id="0" name=""/>
        <dsp:cNvSpPr/>
      </dsp:nvSpPr>
      <dsp:spPr>
        <a:xfrm>
          <a:off x="0" y="197"/>
          <a:ext cx="2138811" cy="51534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коллективные</a:t>
          </a:r>
          <a:endParaRPr lang="ru-RU" sz="1800" b="1" kern="1200" dirty="0">
            <a:solidFill>
              <a:srgbClr val="002060"/>
            </a:solidFill>
          </a:endParaRPr>
        </a:p>
      </dsp:txBody>
      <dsp:txXfrm>
        <a:off x="25157" y="25354"/>
        <a:ext cx="2088497" cy="4650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64137E-B429-4D16-9D92-02A74D51AF69}">
      <dsp:nvSpPr>
        <dsp:cNvPr id="0" name=""/>
        <dsp:cNvSpPr/>
      </dsp:nvSpPr>
      <dsp:spPr>
        <a:xfrm>
          <a:off x="0" y="7483"/>
          <a:ext cx="3148234" cy="486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наглядно-информационные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23760" y="31243"/>
        <a:ext cx="3100714" cy="439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5B90365-8019-4315-BE24-40E8D05B1066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374A042-4C78-4F2C-9BA8-AB829ED582D9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image" Target="../media/image13.jp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7" Type="http://schemas.openxmlformats.org/officeDocument/2006/relationships/image" Target="../media/image64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577124"/>
            <a:ext cx="4567050" cy="34252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3087" y="692696"/>
            <a:ext cx="7102906" cy="16619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002060"/>
                </a:solidFill>
              </a:rPr>
              <a:t>«</a:t>
            </a:r>
            <a:r>
              <a:rPr lang="ru-RU" sz="2800" b="1" dirty="0" smtClean="0">
                <a:solidFill>
                  <a:srgbClr val="002060"/>
                </a:solidFill>
              </a:rPr>
              <a:t>Берегись бед, пока их нет</a:t>
            </a:r>
            <a:r>
              <a:rPr lang="ru-RU" sz="2400" b="1" dirty="0" smtClean="0">
                <a:solidFill>
                  <a:srgbClr val="002060"/>
                </a:solidFill>
              </a:rPr>
              <a:t>»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</a:rPr>
              <a:t>(Роль 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</a:rPr>
              <a:t>семьи в формировании </a:t>
            </a:r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</a:rPr>
              <a:t>основ здорового образа 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</a:rPr>
              <a:t>жизни</a:t>
            </a:r>
          </a:p>
          <a:p>
            <a:pPr algn="ctr">
              <a:lnSpc>
                <a:spcPct val="150000"/>
              </a:lnSpc>
            </a:pP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</a:rPr>
              <a:t>у </a:t>
            </a:r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</a:rPr>
              <a:t>детей дошкольного возраста)</a:t>
            </a:r>
            <a:endParaRPr lang="ru-RU" sz="20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17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03" y="1343056"/>
            <a:ext cx="3183131" cy="229254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274" y="4094975"/>
            <a:ext cx="3397514" cy="2214345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655" y="1343056"/>
            <a:ext cx="3494753" cy="229254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76" y="4149079"/>
            <a:ext cx="3265187" cy="2160241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2599403" y="802587"/>
            <a:ext cx="439774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Формирование ЗОЖ начинается в семье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8123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24744"/>
            <a:ext cx="774035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417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326" y="3972059"/>
            <a:ext cx="4035946" cy="2695631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8" y="1124745"/>
            <a:ext cx="4480498" cy="252028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460252" y="4104658"/>
            <a:ext cx="410965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Родители начинают бить тревогу,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когда уже появляются какие –либо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проблемы со здоровьем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182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591" y="764704"/>
            <a:ext cx="6873740" cy="564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03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84960965"/>
              </p:ext>
            </p:extLst>
          </p:nvPr>
        </p:nvGraphicFramePr>
        <p:xfrm>
          <a:off x="1071562" y="908720"/>
          <a:ext cx="7066165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389" y="3645024"/>
            <a:ext cx="4608512" cy="2974072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995525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58929991"/>
              </p:ext>
            </p:extLst>
          </p:nvPr>
        </p:nvGraphicFramePr>
        <p:xfrm>
          <a:off x="1547664" y="1772816"/>
          <a:ext cx="6120680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8216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19556"/>
            <a:ext cx="725949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4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052736"/>
            <a:ext cx="655272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dirty="0" smtClean="0"/>
              <a:t>Семья </a:t>
            </a:r>
            <a:r>
              <a:rPr lang="ru-RU" b="1" i="1" dirty="0"/>
              <a:t>должна привить ребенку следующие основные знания, навыки и умения: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91072" y="2204864"/>
            <a:ext cx="6552728" cy="39703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2060"/>
                </a:solidFill>
              </a:rPr>
              <a:t>- знание правил личной гигиены, гигиены жилых и учебных помещений, одежды, обуви и др</a:t>
            </a:r>
            <a:r>
              <a:rPr lang="ru-RU" i="1" dirty="0" smtClean="0">
                <a:solidFill>
                  <a:srgbClr val="002060"/>
                </a:solidFill>
              </a:rPr>
              <a:t>.;</a:t>
            </a:r>
            <a:br>
              <a:rPr lang="ru-RU" i="1" dirty="0" smtClean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  <a:p>
            <a:r>
              <a:rPr lang="ru-RU" i="1" dirty="0">
                <a:solidFill>
                  <a:srgbClr val="002060"/>
                </a:solidFill>
              </a:rPr>
              <a:t>- умение анализировать опасные ситуации, прогнозировать последствия и находить выход из них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br>
              <a:rPr lang="ru-RU" i="1" dirty="0" smtClean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  <a:p>
            <a:r>
              <a:rPr lang="ru-RU" i="1" dirty="0">
                <a:solidFill>
                  <a:srgbClr val="002060"/>
                </a:solidFill>
              </a:rPr>
              <a:t>- умение взаимодействовать с окружающей средой, понимать при каких условиях среда обитания (дом, улица, дорога, лес) безопасна для жизни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r>
              <a:rPr lang="ru-RU" i="1" dirty="0">
                <a:solidFill>
                  <a:srgbClr val="002060"/>
                </a:solidFill>
              </a:rPr>
              <a:t> - знание основных частей тела и внутренних органов, их расположение и роль в жизнедеятельности организма человека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 smtClean="0">
                <a:solidFill>
                  <a:srgbClr val="002060"/>
                </a:solidFill>
              </a:rPr>
              <a:t/>
            </a:r>
            <a:br>
              <a:rPr lang="ru-RU" i="1" dirty="0" smtClean="0">
                <a:solidFill>
                  <a:srgbClr val="002060"/>
                </a:solidFill>
              </a:rPr>
            </a:br>
            <a:r>
              <a:rPr lang="ru-RU" i="1" dirty="0">
                <a:solidFill>
                  <a:srgbClr val="002060"/>
                </a:solidFill>
              </a:rPr>
              <a:t>- понимание значения ЗОЖ для личного здоровья, хорошего самочувствия, успехов в учебе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endParaRPr lang="ru-RU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7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3588" y="2420888"/>
            <a:ext cx="7056784" cy="36933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002060"/>
                </a:solidFill>
              </a:rPr>
              <a:t>- умение правильно строить режим дня и выполнять его;</a:t>
            </a:r>
            <a:br>
              <a:rPr lang="ru-RU" i="1" dirty="0" smtClean="0">
                <a:solidFill>
                  <a:srgbClr val="002060"/>
                </a:solidFill>
              </a:rPr>
            </a:br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- </a:t>
            </a:r>
            <a:r>
              <a:rPr lang="ru-RU" i="1" dirty="0">
                <a:solidFill>
                  <a:srgbClr val="002060"/>
                </a:solidFill>
              </a:rPr>
              <a:t>знание основных правил рационального питания с учетом возраста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br>
              <a:rPr lang="ru-RU" i="1" dirty="0" smtClean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  <a:p>
            <a:r>
              <a:rPr lang="ru-RU" i="1" dirty="0">
                <a:solidFill>
                  <a:srgbClr val="002060"/>
                </a:solidFill>
              </a:rPr>
              <a:t>- знание основных природных факторов, укрепляющих здоровье, и правил их использования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br>
              <a:rPr lang="ru-RU" i="1" dirty="0" smtClean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  <a:p>
            <a:r>
              <a:rPr lang="ru-RU" i="1" dirty="0">
                <a:solidFill>
                  <a:srgbClr val="002060"/>
                </a:solidFill>
              </a:rPr>
              <a:t>- знание правил сохранения здоровья от простудных и некоторых других инфекционных заболеваний</a:t>
            </a:r>
            <a:r>
              <a:rPr lang="ru-RU" i="1" dirty="0" smtClean="0">
                <a:solidFill>
                  <a:srgbClr val="002060"/>
                </a:solidFill>
              </a:rPr>
              <a:t>;</a:t>
            </a:r>
            <a:br>
              <a:rPr lang="ru-RU" i="1" dirty="0" smtClean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  <a:p>
            <a:r>
              <a:rPr lang="ru-RU" i="1" dirty="0">
                <a:solidFill>
                  <a:srgbClr val="002060"/>
                </a:solidFill>
              </a:rPr>
              <a:t>- умение оказывать простейшую помощь при небольших порезах, ушибах, ожогах, обморожениях;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226369"/>
            <a:ext cx="626469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dirty="0" smtClean="0"/>
              <a:t>Семья должна привить ребенку следующие основные знания, навыки и умения: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299566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284243"/>
            <a:ext cx="691276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Критерии </a:t>
            </a:r>
            <a:r>
              <a:rPr lang="ru-RU" sz="2400" b="1" dirty="0">
                <a:solidFill>
                  <a:srgbClr val="002060"/>
                </a:solidFill>
              </a:rPr>
              <a:t>эффективности воспитания ЗОЖ: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2274838"/>
            <a:ext cx="6912768" cy="31700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</a:rPr>
              <a:t>- положительная динамика физического состояния вашего ребенка</a:t>
            </a:r>
            <a:r>
              <a:rPr lang="ru-RU" sz="2000" dirty="0" smtClean="0">
                <a:solidFill>
                  <a:srgbClr val="002060"/>
                </a:solidFill>
              </a:rPr>
              <a:t>;</a:t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- уменьшение заболеваемости</a:t>
            </a:r>
            <a:r>
              <a:rPr lang="ru-RU" sz="2000" dirty="0" smtClean="0">
                <a:solidFill>
                  <a:srgbClr val="002060"/>
                </a:solidFill>
              </a:rPr>
              <a:t>;</a:t>
            </a:r>
            <a:br>
              <a:rPr lang="ru-RU" sz="2000" dirty="0" smtClean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- формирование у ребенка умений выстраивать отношения со сверстниками, родителями и другими людьми</a:t>
            </a:r>
            <a:r>
              <a:rPr lang="ru-RU" sz="2000" dirty="0" smtClean="0">
                <a:solidFill>
                  <a:srgbClr val="002060"/>
                </a:solidFill>
              </a:rPr>
              <a:t>;</a:t>
            </a:r>
            <a:r>
              <a:rPr lang="ru-RU" sz="2000" dirty="0">
                <a:solidFill>
                  <a:srgbClr val="002060"/>
                </a:solidFill>
              </a:rPr>
              <a:t/>
            </a:r>
            <a:br>
              <a:rPr lang="ru-RU" sz="2000" dirty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- </a:t>
            </a:r>
            <a:r>
              <a:rPr lang="ru-RU" sz="2000" dirty="0">
                <a:solidFill>
                  <a:srgbClr val="002060"/>
                </a:solidFill>
              </a:rPr>
              <a:t>снижение уровня тревожности и </a:t>
            </a:r>
            <a:r>
              <a:rPr lang="ru-RU" sz="2000" dirty="0" smtClean="0">
                <a:solidFill>
                  <a:srgbClr val="002060"/>
                </a:solidFill>
              </a:rPr>
              <a:t>агрессивности;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049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980728"/>
            <a:ext cx="4572000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Что должен знать и уметь каждый родитель: 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2132856"/>
            <a:ext cx="6912768" cy="424731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– Самое главное – сохранять физическое и психическое здоровье ребенка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/>
            </a:r>
            <a:br>
              <a:rPr lang="ru-RU" b="1" i="1" dirty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>– Разговаривать со своим ребенком о необходимости беречь собственное здоровье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/>
            </a:r>
            <a:br>
              <a:rPr lang="ru-RU" b="1" i="1" dirty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>– Собственным примером демонстрировать своему ребенку уважительное отношение к собственному здоровью (самому жить без вредных привычек</a:t>
            </a:r>
            <a:r>
              <a:rPr lang="ru-RU" b="1" i="1" dirty="0" smtClean="0">
                <a:solidFill>
                  <a:srgbClr val="002060"/>
                </a:solidFill>
              </a:rPr>
              <a:t>).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/>
            </a:r>
            <a:br>
              <a:rPr lang="ru-RU" b="1" i="1" dirty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>– Не позволять ребенку выполнять режим дня от случая к случаю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>
                <a:solidFill>
                  <a:srgbClr val="002060"/>
                </a:solidFill>
              </a:rPr>
              <a:t>– </a:t>
            </a:r>
            <a:r>
              <a:rPr lang="ru-RU" b="1" i="1" dirty="0">
                <a:solidFill>
                  <a:srgbClr val="002060"/>
                </a:solidFill>
              </a:rPr>
              <a:t>Делать вместе с ребенком утреннюю гимнастику.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5047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7930" y="957464"/>
            <a:ext cx="457200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Что должен знать и уметь каждый родитель: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6768" y="1739636"/>
            <a:ext cx="7812868" cy="480131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</a:rPr>
              <a:t>– Посещать вместе с ним спортивные мероприятия и праздники, особенно детские</a:t>
            </a:r>
            <a:r>
              <a:rPr lang="ru-RU" b="1" i="1" dirty="0" smtClean="0">
                <a:solidFill>
                  <a:srgbClr val="0070C0"/>
                </a:solidFill>
              </a:rPr>
              <a:t>.</a:t>
            </a:r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/>
            </a:r>
            <a:br>
              <a:rPr lang="ru-RU" b="1" i="1" dirty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>- Записать ребенка в различные спортивные секции и проявлять интерес к успехам ребенка, в выбранном виде спорта</a:t>
            </a:r>
            <a:r>
              <a:rPr lang="ru-RU" b="1" i="1" dirty="0" smtClean="0">
                <a:solidFill>
                  <a:srgbClr val="0070C0"/>
                </a:solidFill>
              </a:rPr>
              <a:t>.</a:t>
            </a:r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/>
            </a:r>
            <a:br>
              <a:rPr lang="ru-RU" b="1" i="1" dirty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>– Бывать вместе с ним на воздухе, участвовать  в его играх и забавах</a:t>
            </a:r>
            <a:r>
              <a:rPr lang="ru-RU" b="1" i="1" dirty="0" smtClean="0">
                <a:solidFill>
                  <a:srgbClr val="0070C0"/>
                </a:solidFill>
              </a:rPr>
              <a:t>.</a:t>
            </a:r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/>
            </a:r>
            <a:br>
              <a:rPr lang="ru-RU" b="1" i="1" dirty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>– Дарить ребенку подарки, которые будут способствовать сохранению его здоровья</a:t>
            </a:r>
            <a:r>
              <a:rPr lang="ru-RU" b="1" i="1" dirty="0" smtClean="0">
                <a:solidFill>
                  <a:srgbClr val="0070C0"/>
                </a:solidFill>
              </a:rPr>
              <a:t>.</a:t>
            </a:r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/>
            </a:r>
            <a:br>
              <a:rPr lang="ru-RU" b="1" i="1" dirty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>– Не смеяться над ребенком, если он выполняет какое-то упражнение не так</a:t>
            </a:r>
            <a:r>
              <a:rPr lang="ru-RU" b="1" i="1" dirty="0" smtClean="0">
                <a:solidFill>
                  <a:srgbClr val="0070C0"/>
                </a:solidFill>
              </a:rPr>
              <a:t>.</a:t>
            </a:r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/>
            </a:r>
            <a:br>
              <a:rPr lang="ru-RU" b="1" i="1" dirty="0">
                <a:solidFill>
                  <a:srgbClr val="0070C0"/>
                </a:solidFill>
              </a:rPr>
            </a:br>
            <a:r>
              <a:rPr lang="ru-RU" b="1" i="1" dirty="0">
                <a:solidFill>
                  <a:srgbClr val="0070C0"/>
                </a:solidFill>
              </a:rPr>
              <a:t>– Приветствовать его общение со сверстниками, которые занимаются спортом.</a:t>
            </a:r>
          </a:p>
        </p:txBody>
      </p:sp>
    </p:spTree>
    <p:extLst>
      <p:ext uri="{BB962C8B-B14F-4D97-AF65-F5344CB8AC3E}">
        <p14:creationId xmlns:p14="http://schemas.microsoft.com/office/powerpoint/2010/main" val="3601949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850357"/>
            <a:ext cx="5040560" cy="293493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cxnSp>
        <p:nvCxnSpPr>
          <p:cNvPr id="4" name="Прямая со стрелкой 3"/>
          <p:cNvCxnSpPr/>
          <p:nvPr/>
        </p:nvCxnSpPr>
        <p:spPr>
          <a:xfrm flipH="1">
            <a:off x="2379078" y="3877718"/>
            <a:ext cx="345638" cy="576064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499992" y="3933056"/>
            <a:ext cx="0" cy="576000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277161" y="3877720"/>
            <a:ext cx="364070" cy="576064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2611345489"/>
              </p:ext>
            </p:extLst>
          </p:nvPr>
        </p:nvGraphicFramePr>
        <p:xfrm>
          <a:off x="611560" y="4869160"/>
          <a:ext cx="2269024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val="3609958421"/>
              </p:ext>
            </p:extLst>
          </p:nvPr>
        </p:nvGraphicFramePr>
        <p:xfrm>
          <a:off x="3203848" y="4857676"/>
          <a:ext cx="2138811" cy="515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193630085"/>
              </p:ext>
            </p:extLst>
          </p:nvPr>
        </p:nvGraphicFramePr>
        <p:xfrm>
          <a:off x="5724128" y="4871530"/>
          <a:ext cx="3148234" cy="501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8487600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71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22" y="2492896"/>
            <a:ext cx="3914498" cy="29358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6600" y="1188808"/>
            <a:ext cx="40080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Родители нашей группы </a:t>
            </a:r>
            <a:br>
              <a:rPr lang="ru-RU" dirty="0" smtClean="0"/>
            </a:br>
            <a:r>
              <a:rPr lang="ru-RU" dirty="0" smtClean="0"/>
              <a:t>получают информацию </a:t>
            </a:r>
            <a:br>
              <a:rPr lang="ru-RU" dirty="0" smtClean="0"/>
            </a:br>
            <a:r>
              <a:rPr lang="ru-RU" dirty="0" smtClean="0"/>
              <a:t>из различных консультаций по ЗОЖ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315" y="889171"/>
            <a:ext cx="3178876" cy="39799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88024" y="5157192"/>
            <a:ext cx="40320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Знакомятся с важной информацией</a:t>
            </a:r>
            <a:br>
              <a:rPr lang="ru-RU" dirty="0" smtClean="0"/>
            </a:br>
            <a:r>
              <a:rPr lang="ru-RU" dirty="0" smtClean="0"/>
              <a:t>по заболеваниям и их профилактике</a:t>
            </a:r>
            <a:br>
              <a:rPr lang="ru-RU" dirty="0" smtClean="0"/>
            </a:br>
            <a:r>
              <a:rPr lang="ru-RU" dirty="0" smtClean="0"/>
              <a:t>в уголке здоровья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1166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88315"/>
            <a:ext cx="2111602" cy="244345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39" y="1009695"/>
            <a:ext cx="2988242" cy="19913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438" y="992315"/>
            <a:ext cx="3014323" cy="20087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42882" y="3074464"/>
            <a:ext cx="5244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/>
              <a:t>Родительское собрание на тему: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/>
              <a:t>« </a:t>
            </a:r>
            <a:r>
              <a:rPr lang="ru-RU" sz="1600" b="1" dirty="0"/>
              <a:t>Красивая осанка ребёнка – залог вашего успеха»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35221" y="3988315"/>
            <a:ext cx="18297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Родительское собрание на тему: </a:t>
            </a:r>
            <a:r>
              <a:rPr lang="ru-RU" sz="1600" b="1" dirty="0"/>
              <a:t>«Формирование основ здорового образа жизни у дошкольников».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932" y="3862488"/>
            <a:ext cx="3200468" cy="240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14020"/>
            <a:ext cx="2072044" cy="267663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251556" y="814379"/>
            <a:ext cx="498816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Постоянно ведется онлайн консультирование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045" y="1484676"/>
            <a:ext cx="2181309" cy="261041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072" y="1484676"/>
            <a:ext cx="1927660" cy="2456276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25" y="4373196"/>
            <a:ext cx="1915731" cy="220144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88" y="4350748"/>
            <a:ext cx="2150666" cy="210363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869" y="2683241"/>
            <a:ext cx="2149973" cy="261005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032" y="4326312"/>
            <a:ext cx="1721700" cy="197112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90238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21" y="1044320"/>
            <a:ext cx="2362898" cy="26007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144312"/>
            <a:ext cx="2376264" cy="22817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75" y="4144312"/>
            <a:ext cx="2808199" cy="212855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31970" y="764704"/>
            <a:ext cx="3192028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400" b="1" dirty="0" smtClean="0"/>
              <a:t>Чистим зубы </a:t>
            </a:r>
            <a:br>
              <a:rPr lang="ru-RU" sz="2400" b="1" dirty="0" smtClean="0"/>
            </a:br>
            <a:r>
              <a:rPr lang="ru-RU" sz="2400" b="1" dirty="0" smtClean="0"/>
              <a:t>по утрам и вечерам!</a:t>
            </a:r>
            <a:endParaRPr lang="ru-RU" sz="24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39627"/>
            <a:ext cx="2347543" cy="222383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336" y="1002140"/>
            <a:ext cx="2113295" cy="276256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861" y="1772816"/>
            <a:ext cx="1597548" cy="219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4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164971"/>
            <a:ext cx="2643758" cy="35250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2736"/>
            <a:ext cx="1664419" cy="369302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564904"/>
            <a:ext cx="2571750" cy="3429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2661" y="1052736"/>
            <a:ext cx="437850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dirty="0" smtClean="0"/>
              <a:t>Занимаемся зарядкой!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1995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30345"/>
            <a:ext cx="2031811" cy="27090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971583"/>
            <a:ext cx="1998070" cy="27697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38663" y="862797"/>
            <a:ext cx="505157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b="1" dirty="0" smtClean="0"/>
              <a:t>Готовим и едим только здоровую пищу</a:t>
            </a:r>
            <a:endParaRPr lang="ru-RU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5" y="2780928"/>
            <a:ext cx="2023558" cy="3600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456" y="1799195"/>
            <a:ext cx="2365995" cy="315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8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20280" y="735086"/>
            <a:ext cx="5277279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/>
              <a:t>Закаляемся и приучаемся к труду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3168352" cy="3025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21924"/>
            <a:ext cx="3483304" cy="28160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572196"/>
            <a:ext cx="2059036" cy="21593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561" y="4585260"/>
            <a:ext cx="1851670" cy="216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7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1916832"/>
            <a:ext cx="2144837" cy="38130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916832"/>
            <a:ext cx="2617389" cy="46531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35696" y="905535"/>
            <a:ext cx="562557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/>
              <a:t>Мы активные и спортивные ребята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962749"/>
            <a:ext cx="2719868" cy="376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035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197" y="1540971"/>
            <a:ext cx="2471748" cy="41508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412776"/>
            <a:ext cx="2736304" cy="42790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90" y="1540971"/>
            <a:ext cx="2269651" cy="415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576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492" y="1553725"/>
            <a:ext cx="2306853" cy="41010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911964"/>
            <a:ext cx="3080886" cy="27044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2028"/>
            <a:ext cx="2526907" cy="38044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789040"/>
            <a:ext cx="2296475" cy="287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37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783208"/>
            <a:ext cx="2016224" cy="26882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78069"/>
            <a:ext cx="3305537" cy="25171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496468"/>
            <a:ext cx="2283718" cy="304495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492897"/>
            <a:ext cx="2170276" cy="386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399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59648"/>
            <a:ext cx="1944215" cy="26934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94796" y="735087"/>
            <a:ext cx="4812151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400" b="1" dirty="0" smtClean="0"/>
              <a:t>Посещаем спортивные секции</a:t>
            </a:r>
            <a:endParaRPr lang="ru-RU" sz="24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268" y="1359648"/>
            <a:ext cx="2027358" cy="27031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221088"/>
            <a:ext cx="1813857" cy="24184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294784"/>
            <a:ext cx="2117408" cy="28232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193065"/>
            <a:ext cx="1738904" cy="24217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95530"/>
            <a:ext cx="1814452" cy="241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014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5998" y="836712"/>
            <a:ext cx="704109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 smtClean="0"/>
              <a:t>Занимаемся спортом всей семьей!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9"/>
            <a:ext cx="1674186" cy="2232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820823"/>
            <a:ext cx="1584175" cy="21122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094" y="4437111"/>
            <a:ext cx="2935223" cy="22014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293096"/>
            <a:ext cx="1620180" cy="21602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537" y="1724813"/>
            <a:ext cx="1656183" cy="22082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118818"/>
            <a:ext cx="1905191" cy="25402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724813"/>
            <a:ext cx="1707654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366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836712"/>
            <a:ext cx="437068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/>
              <a:t>Стремимся к победе!</a:t>
            </a:r>
            <a:endParaRPr lang="ru-RU" sz="32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53596"/>
            <a:ext cx="2349261" cy="41764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876044"/>
            <a:ext cx="2736304" cy="41540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823864"/>
            <a:ext cx="2352258" cy="418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638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340769"/>
            <a:ext cx="7344816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/>
              <a:t>Постоянный контакт с </a:t>
            </a:r>
            <a:r>
              <a:rPr lang="ru-RU" dirty="0" smtClean="0"/>
              <a:t>семьями, </a:t>
            </a:r>
            <a:r>
              <a:rPr lang="ru-RU" dirty="0"/>
              <a:t>позволил пробудить чувство расположения и доверие родителей к детскому саду, создать атмосферу общности интересов, эмоциональной взаимоподдержки и взаимопроникновения в проблемы друг друга. Многие из родителей стали осознавать важность сотрудничества с воспитателями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Дети стали реже болеть. Повысились показатели посещаемости детей ДОУ.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4365104"/>
            <a:ext cx="6552728" cy="92333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Воспитывая детей, нынешние родители воспитывают будущую историю нашей страны, а значит и историю мира. (А.С. Макаренко)</a:t>
            </a:r>
          </a:p>
        </p:txBody>
      </p:sp>
    </p:spTree>
    <p:extLst>
      <p:ext uri="{BB962C8B-B14F-4D97-AF65-F5344CB8AC3E}">
        <p14:creationId xmlns:p14="http://schemas.microsoft.com/office/powerpoint/2010/main" val="39022610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521</TotalTime>
  <Words>253</Words>
  <Application>Microsoft Office PowerPoint</Application>
  <PresentationFormat>Экран (4:3)</PresentationFormat>
  <Paragraphs>42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26</cp:revision>
  <dcterms:created xsi:type="dcterms:W3CDTF">2020-11-23T05:56:26Z</dcterms:created>
  <dcterms:modified xsi:type="dcterms:W3CDTF">2020-12-02T20:23:02Z</dcterms:modified>
</cp:coreProperties>
</file>