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0"/>
  </p:notesMasterIdLst>
  <p:sldIdLst>
    <p:sldId id="266" r:id="rId2"/>
    <p:sldId id="285" r:id="rId3"/>
    <p:sldId id="339" r:id="rId4"/>
    <p:sldId id="326" r:id="rId5"/>
    <p:sldId id="327" r:id="rId6"/>
    <p:sldId id="328" r:id="rId7"/>
    <p:sldId id="329" r:id="rId8"/>
    <p:sldId id="324" r:id="rId9"/>
    <p:sldId id="350" r:id="rId10"/>
    <p:sldId id="300" r:id="rId11"/>
    <p:sldId id="317" r:id="rId12"/>
    <p:sldId id="301" r:id="rId13"/>
    <p:sldId id="334" r:id="rId14"/>
    <p:sldId id="308" r:id="rId15"/>
    <p:sldId id="336" r:id="rId16"/>
    <p:sldId id="337" r:id="rId17"/>
    <p:sldId id="315" r:id="rId18"/>
    <p:sldId id="316" r:id="rId19"/>
    <p:sldId id="342" r:id="rId20"/>
    <p:sldId id="311" r:id="rId21"/>
    <p:sldId id="341" r:id="rId22"/>
    <p:sldId id="353" r:id="rId23"/>
    <p:sldId id="354" r:id="rId24"/>
    <p:sldId id="351" r:id="rId25"/>
    <p:sldId id="352" r:id="rId26"/>
    <p:sldId id="292" r:id="rId27"/>
    <p:sldId id="355" r:id="rId28"/>
    <p:sldId id="357" r:id="rId2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895" autoAdjust="0"/>
    <p:restoredTop sz="89858" autoAdjust="0"/>
  </p:normalViewPr>
  <p:slideViewPr>
    <p:cSldViewPr snapToGrid="0">
      <p:cViewPr>
        <p:scale>
          <a:sx n="81" d="100"/>
          <a:sy n="81" d="100"/>
        </p:scale>
        <p:origin x="-222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&#1040;&#1052;\Desktop\&#1055;&#1088;&#1086;&#1077;&#1082;&#1090;\&#1054;&#1087;&#1088;&#1086;&#1089;-&#1076;&#1080;&#1072;&#1075;&#1088;&#1072;&#1084;&#1084;&#1099;.xlsx" TargetMode="External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4639503343941454"/>
          <c:y val="2.3095978753683452E-2"/>
          <c:w val="0.45599474383005051"/>
          <c:h val="0.75342240412440942"/>
        </c:manualLayout>
      </c:layout>
      <c:barChart>
        <c:barDir val="bar"/>
        <c:grouping val="clustered"/>
        <c:varyColors val="0"/>
        <c:ser>
          <c:idx val="0"/>
          <c:order val="0"/>
          <c:spPr>
            <a:solidFill>
              <a:srgbClr val="002060"/>
            </a:solidFill>
          </c:spPr>
          <c:invertIfNegative val="0"/>
          <c:cat>
            <c:strRef>
              <c:f>Лист1!$A$1:$A$5</c:f>
              <c:strCache>
                <c:ptCount val="5"/>
                <c:pt idx="0">
                  <c:v>Почему пещера называется «Капова»?</c:v>
                </c:pt>
                <c:pt idx="1">
                  <c:v>Что означают слова «Шульган-таш»?</c:v>
                </c:pt>
                <c:pt idx="2">
                  <c:v>Сколько лет Каповой пещере?</c:v>
                </c:pt>
                <c:pt idx="3">
                  <c:v>В каком районе Башкортостана находится пещера?</c:v>
                </c:pt>
                <c:pt idx="4">
                  <c:v>Чем знаменита пещера?</c:v>
                </c:pt>
              </c:strCache>
            </c:strRef>
          </c:cat>
          <c:val>
            <c:numRef>
              <c:f>Лист1!$B$1:$B$5</c:f>
              <c:numCache>
                <c:formatCode>0%</c:formatCode>
                <c:ptCount val="5"/>
                <c:pt idx="0">
                  <c:v>0.78</c:v>
                </c:pt>
                <c:pt idx="1">
                  <c:v>0.46</c:v>
                </c:pt>
                <c:pt idx="2">
                  <c:v>0.32</c:v>
                </c:pt>
                <c:pt idx="3">
                  <c:v>0.91</c:v>
                </c:pt>
                <c:pt idx="4">
                  <c:v>0.83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48124416"/>
        <c:axId val="142169152"/>
      </c:barChart>
      <c:catAx>
        <c:axId val="248124416"/>
        <c:scaling>
          <c:orientation val="minMax"/>
        </c:scaling>
        <c:delete val="0"/>
        <c:axPos val="l"/>
        <c:majorGridlines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rgbClr val="002060"/>
                </a:solidFill>
              </a:defRPr>
            </a:pPr>
            <a:endParaRPr lang="ru-RU"/>
          </a:p>
        </c:txPr>
        <c:crossAx val="142169152"/>
        <c:crosses val="autoZero"/>
        <c:auto val="1"/>
        <c:lblAlgn val="ctr"/>
        <c:lblOffset val="100"/>
        <c:noMultiLvlLbl val="0"/>
      </c:catAx>
      <c:valAx>
        <c:axId val="142169152"/>
        <c:scaling>
          <c:orientation val="minMax"/>
          <c:max val="1"/>
          <c:min val="0"/>
        </c:scaling>
        <c:delete val="0"/>
        <c:axPos val="b"/>
        <c:majorGridlines/>
        <c:numFmt formatCode="0%" sourceLinked="1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rgbClr val="002060"/>
                </a:solidFill>
              </a:defRPr>
            </a:pPr>
            <a:endParaRPr lang="ru-RU"/>
          </a:p>
        </c:txPr>
        <c:crossAx val="248124416"/>
        <c:crosses val="autoZero"/>
        <c:crossBetween val="between"/>
        <c:majorUnit val="0.2"/>
      </c:valAx>
    </c:plotArea>
    <c:plotVisOnly val="1"/>
    <c:dispBlanksAs val="gap"/>
    <c:showDLblsOverMax val="0"/>
  </c:chart>
  <c:txPr>
    <a:bodyPr/>
    <a:lstStyle/>
    <a:p>
      <a:pPr>
        <a:defRPr sz="1800" b="1">
          <a:solidFill>
            <a:schemeClr val="accent2">
              <a:lumMod val="10000"/>
            </a:schemeClr>
          </a:solidFill>
        </a:defRPr>
      </a:pPr>
      <a:endParaRPr lang="ru-RU"/>
    </a:p>
  </c:txPr>
  <c:externalData r:id="rId2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35486F-89B6-4B47-A55D-D3135A39194F}" type="datetimeFigureOut">
              <a:rPr lang="ru-RU" smtClean="0"/>
              <a:t>22.04.2021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6E5252-DE37-4705-BEC3-AC9A1F6729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42425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Под </a:t>
            </a:r>
            <a:r>
              <a:rPr lang="ru-RU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карстом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понимают геологический процесс и связанные с ним явления, развивающиеся в результате взаимодействия воды с растворимыми горными породами. К ним относятся зоны, в которых изменяются свойства горных пород, поверхностные и подземные карстовые формы, карстовые отложения.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2A7E7F-1303-4CE1-B5D3-0C326E89C817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7750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err="1" smtClean="0"/>
              <a:t>Рычков</a:t>
            </a:r>
            <a:r>
              <a:rPr lang="ru-RU" dirty="0" smtClean="0"/>
              <a:t> выдвинул оригинальную теорию образования полостей: он предположил искусственное происхождение пещеры, считая её оборонительным сооружением, построенным людьми. Видимо, здесь видна примета времени: </a:t>
            </a:r>
            <a:r>
              <a:rPr lang="ru-RU" dirty="0" err="1" smtClean="0"/>
              <a:t>Рычков</a:t>
            </a:r>
            <a:r>
              <a:rPr lang="ru-RU" dirty="0" smtClean="0"/>
              <a:t> посетил пещеру вскоре после одного из последних крупных восстаний в Башкирии в середине XVIII века. Во время смуты, говорят, в пещеру от правительственных войск прятались тысячи местных жителей. Люди уходили в пещеру целыми родами, вместе со скотом, и жили под землей в течение достаточно долгого времени.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2A7E7F-1303-4CE1-B5D3-0C326E89C817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11678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189AB-DA04-4A80-AE62-07BB06050C87}" type="datetimeFigureOut">
              <a:rPr lang="ru-RU" smtClean="0"/>
              <a:t>22.04.2021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04F2B-FF52-4814-8DAA-119E3B0633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52521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189AB-DA04-4A80-AE62-07BB06050C87}" type="datetimeFigureOut">
              <a:rPr lang="ru-RU" smtClean="0"/>
              <a:t>22.04.2021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04F2B-FF52-4814-8DAA-119E3B0633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77079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189AB-DA04-4A80-AE62-07BB06050C87}" type="datetimeFigureOut">
              <a:rPr lang="ru-RU" smtClean="0"/>
              <a:t>22.04.2021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04F2B-FF52-4814-8DAA-119E3B0633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17627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189AB-DA04-4A80-AE62-07BB06050C87}" type="datetimeFigureOut">
              <a:rPr lang="ru-RU" smtClean="0"/>
              <a:t>22.04.2021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04F2B-FF52-4814-8DAA-119E3B0633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51336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189AB-DA04-4A80-AE62-07BB06050C87}" type="datetimeFigureOut">
              <a:rPr lang="ru-RU" smtClean="0"/>
              <a:t>22.04.2021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04F2B-FF52-4814-8DAA-119E3B0633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50746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189AB-DA04-4A80-AE62-07BB06050C87}" type="datetimeFigureOut">
              <a:rPr lang="ru-RU" smtClean="0"/>
              <a:t>22.04.2021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04F2B-FF52-4814-8DAA-119E3B0633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18422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189AB-DA04-4A80-AE62-07BB06050C87}" type="datetimeFigureOut">
              <a:rPr lang="ru-RU" smtClean="0"/>
              <a:t>22.04.2021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04F2B-FF52-4814-8DAA-119E3B0633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38729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189AB-DA04-4A80-AE62-07BB06050C87}" type="datetimeFigureOut">
              <a:rPr lang="ru-RU" smtClean="0"/>
              <a:t>22.04.2021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04F2B-FF52-4814-8DAA-119E3B0633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8293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189AB-DA04-4A80-AE62-07BB06050C87}" type="datetimeFigureOut">
              <a:rPr lang="ru-RU" smtClean="0"/>
              <a:t>22.04.2021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04F2B-FF52-4814-8DAA-119E3B0633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11227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189AB-DA04-4A80-AE62-07BB06050C87}" type="datetimeFigureOut">
              <a:rPr lang="ru-RU" smtClean="0"/>
              <a:t>22.04.2021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04F2B-FF52-4814-8DAA-119E3B0633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64532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189AB-DA04-4A80-AE62-07BB06050C87}" type="datetimeFigureOut">
              <a:rPr lang="ru-RU" smtClean="0"/>
              <a:t>22.04.2021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04F2B-FF52-4814-8DAA-119E3B0633B7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918451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189AB-DA04-4A80-AE62-07BB06050C87}" type="datetimeFigureOut">
              <a:rPr lang="ru-RU" smtClean="0"/>
              <a:t>22.04.2021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04F2B-FF52-4814-8DAA-119E3B0633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87255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189AB-DA04-4A80-AE62-07BB06050C87}" type="datetimeFigureOut">
              <a:rPr lang="ru-RU" smtClean="0"/>
              <a:t>22.04.2021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04F2B-FF52-4814-8DAA-119E3B0633B7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939669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189AB-DA04-4A80-AE62-07BB06050C87}" type="datetimeFigureOut">
              <a:rPr lang="ru-RU" smtClean="0"/>
              <a:t>22.04.2021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04F2B-FF52-4814-8DAA-119E3B0633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99514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189AB-DA04-4A80-AE62-07BB06050C87}" type="datetimeFigureOut">
              <a:rPr lang="ru-RU" smtClean="0"/>
              <a:t>22.04.2021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04F2B-FF52-4814-8DAA-119E3B0633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88529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189AB-DA04-4A80-AE62-07BB06050C87}" type="datetimeFigureOut">
              <a:rPr lang="ru-RU" smtClean="0"/>
              <a:t>22.04.2021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04F2B-FF52-4814-8DAA-119E3B0633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6517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C189AB-DA04-4A80-AE62-07BB06050C87}" type="datetimeFigureOut">
              <a:rPr lang="ru-RU" smtClean="0"/>
              <a:t>22.04.2021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3F704F2B-FF52-4814-8DAA-119E3B0633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0989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1118" y="535102"/>
            <a:ext cx="10342358" cy="1969477"/>
          </a:xfrm>
        </p:spPr>
        <p:txBody>
          <a:bodyPr>
            <a:normAutofit fontScale="90000"/>
          </a:bodyPr>
          <a:lstStyle/>
          <a:p>
            <a:pPr algn="ctr" fontAlgn="base">
              <a:lnSpc>
                <a:spcPct val="107000"/>
              </a:lnSpc>
              <a:spcAft>
                <a:spcPts val="0"/>
              </a:spcAft>
            </a:pPr>
            <a:r>
              <a:rPr lang="ru-RU" sz="49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Исследовательская работа по </a:t>
            </a:r>
            <a:r>
              <a:rPr lang="ru-RU" sz="49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теме:</a:t>
            </a:r>
            <a:r>
              <a:rPr lang="ru-RU" sz="49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49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900" dirty="0" smtClean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Гордость Башкортостана – пещера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Шульган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аш</a:t>
            </a:r>
            <a:r>
              <a:rPr lang="ru-RU" dirty="0" smtClean="0"/>
              <a:t>.»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56738" y="2846232"/>
            <a:ext cx="6318738" cy="3613184"/>
          </a:xfrm>
        </p:spPr>
        <p:txBody>
          <a:bodyPr>
            <a:normAutofit fontScale="85000" lnSpcReduction="20000"/>
          </a:bodyPr>
          <a:lstStyle/>
          <a:p>
            <a:pPr marL="0" indent="0" fontAlgn="base">
              <a:buNone/>
            </a:pPr>
            <a:r>
              <a:rPr lang="ru-RU" b="1" dirty="0"/>
              <a:t> </a:t>
            </a:r>
            <a:endParaRPr lang="ru-RU" dirty="0"/>
          </a:p>
          <a:p>
            <a:pPr marL="0" indent="0" fontAlgn="base">
              <a:buNone/>
            </a:pPr>
            <a:endParaRPr lang="ru-RU" sz="3200" b="1" dirty="0" smtClean="0">
              <a:solidFill>
                <a:srgbClr val="00B0F0"/>
              </a:solidFill>
            </a:endParaRPr>
          </a:p>
          <a:p>
            <a:pPr marL="0" indent="0" fontAlgn="base">
              <a:buNone/>
            </a:pPr>
            <a:endParaRPr lang="ru-RU" sz="3200" b="1" dirty="0">
              <a:solidFill>
                <a:srgbClr val="00B0F0"/>
              </a:solidFill>
            </a:endParaRPr>
          </a:p>
          <a:p>
            <a:pPr marL="0" indent="0" fontAlgn="base">
              <a:lnSpc>
                <a:spcPct val="120000"/>
              </a:lnSpc>
              <a:buNone/>
            </a:pPr>
            <a:r>
              <a:rPr lang="ru-RU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Выполнил:                                        ученик 4А класса МБОУ гимназия </a:t>
            </a:r>
            <a:r>
              <a:rPr lang="ru-RU" sz="32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Зайдуллин</a:t>
            </a:r>
            <a:r>
              <a:rPr lang="ru-RU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Линар</a:t>
            </a:r>
            <a:endParaRPr lang="ru-RU" sz="3200" dirty="0">
              <a:solidFill>
                <a:schemeClr val="accent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fontAlgn="base">
              <a:lnSpc>
                <a:spcPct val="120000"/>
              </a:lnSpc>
              <a:buNone/>
            </a:pPr>
            <a:r>
              <a:rPr lang="ru-RU" sz="32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Руководитель:Гадельшина</a:t>
            </a:r>
            <a:r>
              <a:rPr lang="ru-RU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З.Т.</a:t>
            </a:r>
            <a:endParaRPr lang="ru-RU" sz="3200" dirty="0">
              <a:solidFill>
                <a:schemeClr val="accent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fontAlgn="base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1300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4758" y="2906295"/>
            <a:ext cx="11041291" cy="98625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 descr="https://sun9-26.userapi.com/RelcRQx-WdFiOlJxd2A--rfIVl_T4A_XTvZdrg/lD_VpAa-dD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758" y="-399245"/>
            <a:ext cx="9542217" cy="7396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499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01262" y="351692"/>
            <a:ext cx="9284676" cy="1488831"/>
          </a:xfrm>
        </p:spPr>
        <p:txBody>
          <a:bodyPr>
            <a:normAutofit/>
          </a:bodyPr>
          <a:lstStyle/>
          <a:p>
            <a:pPr algn="ctr"/>
            <a:r>
              <a:rPr lang="ru-RU" dirty="0">
                <a:solidFill>
                  <a:srgbClr val="0D0D0D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Моя работа посвящена уникальной  </a:t>
            </a:r>
            <a:r>
              <a:rPr lang="ru-RU" dirty="0" smtClean="0">
                <a:solidFill>
                  <a:srgbClr val="0D0D0D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карстовой пещере   </a:t>
            </a:r>
            <a:r>
              <a:rPr lang="ru-RU" dirty="0" err="1" smtClean="0">
                <a:solidFill>
                  <a:srgbClr val="0D0D0D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Шульган</a:t>
            </a:r>
            <a:r>
              <a:rPr lang="ru-RU" dirty="0" smtClean="0">
                <a:solidFill>
                  <a:srgbClr val="0D0D0D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- </a:t>
            </a:r>
            <a:r>
              <a:rPr lang="ru-RU" dirty="0" err="1">
                <a:solidFill>
                  <a:srgbClr val="0D0D0D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Таш</a:t>
            </a:r>
            <a:r>
              <a:rPr lang="ru-RU" dirty="0">
                <a:solidFill>
                  <a:srgbClr val="0D0D0D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0480" y="1576367"/>
            <a:ext cx="3627116" cy="4836155"/>
          </a:xfrm>
        </p:spPr>
      </p:pic>
    </p:spTree>
    <p:extLst>
      <p:ext uri="{BB962C8B-B14F-4D97-AF65-F5344CB8AC3E}">
        <p14:creationId xmlns:p14="http://schemas.microsoft.com/office/powerpoint/2010/main" val="937339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445" y="535103"/>
            <a:ext cx="10073089" cy="868544"/>
          </a:xfrm>
        </p:spPr>
        <p:txBody>
          <a:bodyPr>
            <a:noAutofit/>
          </a:bodyPr>
          <a:lstStyle/>
          <a:p>
            <a:pPr algn="ctr"/>
            <a:r>
              <a:rPr lang="ru-RU" sz="2800" dirty="0">
                <a:solidFill>
                  <a:srgbClr val="0D0D0D"/>
                </a:solidFill>
                <a:latin typeface="Book Antiqua" pitchFamily="18" charset="0"/>
                <a:ea typeface="Times New Roman"/>
              </a:rPr>
              <a:t>Карст - </a:t>
            </a:r>
            <a:r>
              <a:rPr lang="ru-RU" sz="2800" dirty="0" smtClean="0">
                <a:solidFill>
                  <a:srgbClr val="0D0D0D"/>
                </a:solidFill>
                <a:latin typeface="Book Antiqua" pitchFamily="18" charset="0"/>
                <a:ea typeface="Times New Roman"/>
              </a:rPr>
              <a:t>это </a:t>
            </a:r>
            <a:r>
              <a:rPr lang="ru-RU" sz="2800" dirty="0">
                <a:solidFill>
                  <a:srgbClr val="0D0D0D"/>
                </a:solidFill>
                <a:latin typeface="Book Antiqua" pitchFamily="18" charset="0"/>
                <a:ea typeface="Times New Roman"/>
              </a:rPr>
              <a:t>вымывание горных пород подземными водами и образование в результате этого пустот</a:t>
            </a:r>
            <a:endParaRPr lang="ru-RU" sz="2800" dirty="0">
              <a:latin typeface="Book Antiqua" pitchFamily="18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8989"/>
            <a:ext cx="1295467" cy="10122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1080" y="1804829"/>
            <a:ext cx="8681411" cy="4539486"/>
          </a:xfrm>
        </p:spPr>
      </p:pic>
    </p:spTree>
    <p:extLst>
      <p:ext uri="{BB962C8B-B14F-4D97-AF65-F5344CB8AC3E}">
        <p14:creationId xmlns:p14="http://schemas.microsoft.com/office/powerpoint/2010/main" val="1627636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6275" y="363415"/>
            <a:ext cx="8447017" cy="1055077"/>
          </a:xfrm>
        </p:spPr>
        <p:txBody>
          <a:bodyPr>
            <a:normAutofit fontScale="90000"/>
          </a:bodyPr>
          <a:lstStyle/>
          <a:p>
            <a:pPr fontAlgn="base"/>
            <a:r>
              <a:rPr lang="ru-RU" sz="4400" b="1" dirty="0" smtClean="0"/>
              <a:t>Актуальность </a:t>
            </a:r>
            <a:r>
              <a:rPr lang="ru-RU" sz="4400" b="1" dirty="0"/>
              <a:t>проблемы</a:t>
            </a:r>
            <a:r>
              <a:rPr lang="ru-RU" sz="3100" b="1" dirty="0"/>
              <a:t>: </a:t>
            </a: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пещера </a:t>
            </a:r>
            <a:r>
              <a:rPr lang="ru-RU" sz="31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Шульган-Таш</a:t>
            </a:r>
            <a:r>
              <a:rPr lang="ru-RU" sz="31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31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Капова</a:t>
            </a:r>
            <a:r>
              <a:rPr lang="ru-RU" sz="31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пещера) — карстовая пещера на территории </a:t>
            </a:r>
            <a:r>
              <a:rPr lang="ru-RU" sz="31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Бурзянского</a:t>
            </a:r>
            <a:r>
              <a:rPr lang="ru-RU" sz="31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района РБ. Знаменита тем, что здесь найдены наскальные рисунки эпохи палеолита, выполненные природными пигментами. Среди многочисленных изображений — мамонты, лошади и другие животные, сложные знаки и фигуры. Долгое время святилищу не уделялось должного внимания. В результате возникла угроза потери уникального культурного памятника.</a:t>
            </a:r>
            <a:r>
              <a:rPr lang="ru-RU" sz="3100" dirty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3100" dirty="0">
                <a:solidFill>
                  <a:schemeClr val="accent1">
                    <a:lumMod val="75000"/>
                  </a:schemeClr>
                </a:solidFill>
              </a:rPr>
            </a:br>
            <a:endParaRPr lang="ru-RU" sz="31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7083380"/>
            <a:ext cx="8596668" cy="321972"/>
          </a:xfrm>
        </p:spPr>
        <p:txBody>
          <a:bodyPr>
            <a:normAutofit fontScale="92500" lnSpcReduction="20000"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361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734097"/>
            <a:ext cx="8596668" cy="5307266"/>
          </a:xfrm>
        </p:spPr>
        <p:txBody>
          <a:bodyPr>
            <a:normAutofit fontScale="92500" lnSpcReduction="20000"/>
          </a:bodyPr>
          <a:lstStyle/>
          <a:p>
            <a:pPr fontAlgn="base"/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Цель 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</a:rPr>
              <a:t>исследования: изучить пещеру </a:t>
            </a:r>
            <a:r>
              <a:rPr lang="ru-RU" sz="2800" b="1" dirty="0" err="1" smtClean="0">
                <a:solidFill>
                  <a:schemeClr val="accent1">
                    <a:lumMod val="75000"/>
                  </a:schemeClr>
                </a:solidFill>
              </a:rPr>
              <a:t>Шульган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</a:rPr>
              <a:t> - </a:t>
            </a:r>
            <a:r>
              <a:rPr lang="ru-RU" sz="2800" b="1" dirty="0" err="1">
                <a:solidFill>
                  <a:schemeClr val="accent1">
                    <a:lumMod val="75000"/>
                  </a:schemeClr>
                </a:solidFill>
              </a:rPr>
              <a:t>Т</a:t>
            </a:r>
            <a:r>
              <a:rPr lang="ru-RU" sz="2800" b="1" dirty="0" err="1" smtClean="0">
                <a:solidFill>
                  <a:schemeClr val="accent1">
                    <a:lumMod val="75000"/>
                  </a:schemeClr>
                </a:solidFill>
              </a:rPr>
              <a:t>аш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 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 (</a:t>
            </a:r>
            <a:r>
              <a:rPr lang="ru-RU" sz="2800" dirty="0" err="1" smtClean="0">
                <a:solidFill>
                  <a:schemeClr val="accent1">
                    <a:lumMod val="75000"/>
                  </a:schemeClr>
                </a:solidFill>
              </a:rPr>
              <a:t>Капову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);</a:t>
            </a:r>
          </a:p>
          <a:p>
            <a:pPr fontAlgn="base"/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собрать информацию и выяснить значимость данного объекта;</a:t>
            </a:r>
          </a:p>
          <a:p>
            <a:pPr fontAlgn="base"/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р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асширить знания 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об исторических памятниках родного края, 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развивать  интерес 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и 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уважение 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к культурному наследию предков.</a:t>
            </a:r>
          </a:p>
          <a:p>
            <a:pPr fontAlgn="base"/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Объект исследования: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 пещера </a:t>
            </a:r>
            <a:r>
              <a:rPr lang="ru-RU" sz="2800" dirty="0" err="1">
                <a:solidFill>
                  <a:schemeClr val="accent1">
                    <a:lumMod val="75000"/>
                  </a:schemeClr>
                </a:solidFill>
              </a:rPr>
              <a:t>Шульган-Таш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 (</a:t>
            </a:r>
            <a:r>
              <a:rPr lang="ru-RU" sz="2800" dirty="0" err="1">
                <a:solidFill>
                  <a:schemeClr val="accent1">
                    <a:lumMod val="75000"/>
                  </a:schemeClr>
                </a:solidFill>
              </a:rPr>
              <a:t>Капова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). </a:t>
            </a:r>
            <a:endParaRPr lang="ru-RU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fontAlgn="base"/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</a:rPr>
              <a:t>Предметом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 исследования являются наскальные изображения в пещере.</a:t>
            </a:r>
          </a:p>
          <a:p>
            <a:pPr fontAlgn="base"/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Гипотеза: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 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необходимый для человека культурный объект, который необходимо охранять.</a:t>
            </a:r>
            <a:endParaRPr lang="ru-RU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325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175846"/>
            <a:ext cx="8596668" cy="1160585"/>
          </a:xfrm>
        </p:spPr>
        <p:txBody>
          <a:bodyPr>
            <a:noAutofit/>
          </a:bodyPr>
          <a:lstStyle/>
          <a:p>
            <a:r>
              <a:rPr lang="ru-RU" sz="60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Задачи:</a:t>
            </a:r>
            <a:r>
              <a:rPr lang="ru-RU" sz="60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/>
            </a:r>
            <a:br>
              <a:rPr lang="ru-RU" sz="6000" dirty="0">
                <a:solidFill>
                  <a:schemeClr val="accent4">
                    <a:lumMod val="60000"/>
                    <a:lumOff val="40000"/>
                  </a:schemeClr>
                </a:solidFill>
              </a:rPr>
            </a:br>
            <a:endParaRPr lang="ru-RU" sz="6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055077"/>
            <a:ext cx="9947736" cy="4986285"/>
          </a:xfrm>
        </p:spPr>
        <p:txBody>
          <a:bodyPr>
            <a:normAutofit fontScale="25000" lnSpcReduction="20000"/>
          </a:bodyPr>
          <a:lstStyle/>
          <a:p>
            <a:pPr fontAlgn="base"/>
            <a:r>
              <a:rPr lang="ru-RU" sz="9600" b="1" dirty="0" smtClean="0">
                <a:solidFill>
                  <a:schemeClr val="accent1">
                    <a:lumMod val="75000"/>
                  </a:schemeClr>
                </a:solidFill>
              </a:rPr>
              <a:t>рассмотреть историю освоения пещеры;</a:t>
            </a:r>
            <a:endParaRPr lang="ru-RU" sz="9600" dirty="0">
              <a:solidFill>
                <a:schemeClr val="accent1">
                  <a:lumMod val="75000"/>
                </a:schemeClr>
              </a:solidFill>
            </a:endParaRPr>
          </a:p>
          <a:p>
            <a:pPr lvl="0" fontAlgn="base"/>
            <a:r>
              <a:rPr lang="ru-RU" sz="9600" dirty="0">
                <a:solidFill>
                  <a:schemeClr val="accent1">
                    <a:lumMod val="75000"/>
                  </a:schemeClr>
                </a:solidFill>
              </a:rPr>
              <a:t>и</a:t>
            </a:r>
            <a:r>
              <a:rPr lang="ru-RU" sz="9600" dirty="0" smtClean="0">
                <a:solidFill>
                  <a:schemeClr val="accent1">
                    <a:lumMod val="75000"/>
                  </a:schemeClr>
                </a:solidFill>
              </a:rPr>
              <a:t>зучить </a:t>
            </a:r>
            <a:r>
              <a:rPr lang="ru-RU" sz="9600" dirty="0">
                <a:solidFill>
                  <a:schemeClr val="accent1">
                    <a:lumMod val="75000"/>
                  </a:schemeClr>
                </a:solidFill>
              </a:rPr>
              <a:t>наскальную живопись эпохи палеолита и степень её сохранности в пещере </a:t>
            </a:r>
            <a:r>
              <a:rPr lang="ru-RU" sz="9600" dirty="0" err="1" smtClean="0">
                <a:solidFill>
                  <a:schemeClr val="accent1">
                    <a:lumMod val="75000"/>
                  </a:schemeClr>
                </a:solidFill>
              </a:rPr>
              <a:t>Шульган-Таш</a:t>
            </a:r>
            <a:r>
              <a:rPr lang="ru-RU" sz="9600" dirty="0" smtClean="0">
                <a:solidFill>
                  <a:schemeClr val="accent1">
                    <a:lumMod val="75000"/>
                  </a:schemeClr>
                </a:solidFill>
              </a:rPr>
              <a:t>;</a:t>
            </a:r>
            <a:endParaRPr lang="ru-RU" sz="9600" dirty="0">
              <a:solidFill>
                <a:schemeClr val="accent1">
                  <a:lumMod val="75000"/>
                </a:schemeClr>
              </a:solidFill>
            </a:endParaRPr>
          </a:p>
          <a:p>
            <a:pPr lvl="0" fontAlgn="base"/>
            <a:r>
              <a:rPr lang="ru-RU" sz="9600" dirty="0" smtClean="0">
                <a:solidFill>
                  <a:schemeClr val="accent1">
                    <a:lumMod val="75000"/>
                  </a:schemeClr>
                </a:solidFill>
              </a:rPr>
              <a:t>воспитывать </a:t>
            </a:r>
            <a:r>
              <a:rPr lang="ru-RU" sz="9600" dirty="0">
                <a:solidFill>
                  <a:schemeClr val="accent1">
                    <a:lumMod val="75000"/>
                  </a:schemeClr>
                </a:solidFill>
              </a:rPr>
              <a:t>у сверстников  </a:t>
            </a:r>
            <a:r>
              <a:rPr lang="ru-RU" sz="9600" dirty="0" smtClean="0">
                <a:solidFill>
                  <a:schemeClr val="accent1">
                    <a:lumMod val="75000"/>
                  </a:schemeClr>
                </a:solidFill>
              </a:rPr>
              <a:t>интереса </a:t>
            </a:r>
            <a:r>
              <a:rPr lang="ru-RU" sz="9600" dirty="0">
                <a:solidFill>
                  <a:schemeClr val="accent1">
                    <a:lumMod val="75000"/>
                  </a:schemeClr>
                </a:solidFill>
              </a:rPr>
              <a:t>и уважения к наследию </a:t>
            </a:r>
            <a:r>
              <a:rPr lang="ru-RU" sz="9600" dirty="0" smtClean="0">
                <a:solidFill>
                  <a:schemeClr val="accent1">
                    <a:lumMod val="75000"/>
                  </a:schemeClr>
                </a:solidFill>
              </a:rPr>
              <a:t>предков</a:t>
            </a:r>
            <a:r>
              <a:rPr lang="ru-RU" sz="9600" dirty="0">
                <a:solidFill>
                  <a:schemeClr val="accent1">
                    <a:lumMod val="75000"/>
                  </a:schemeClr>
                </a:solidFill>
              </a:rPr>
              <a:t>;</a:t>
            </a:r>
            <a:endParaRPr lang="ru-RU" sz="9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 fontAlgn="base"/>
            <a:r>
              <a:rPr lang="ru-RU" sz="9600" dirty="0" smtClean="0">
                <a:solidFill>
                  <a:schemeClr val="accent1">
                    <a:lumMod val="75000"/>
                  </a:schemeClr>
                </a:solidFill>
              </a:rPr>
              <a:t>расширить </a:t>
            </a:r>
            <a:r>
              <a:rPr lang="ru-RU" sz="9600" dirty="0">
                <a:solidFill>
                  <a:schemeClr val="accent1">
                    <a:lumMod val="75000"/>
                  </a:schemeClr>
                </a:solidFill>
              </a:rPr>
              <a:t>знания учащихся о природных и культурно-исторических памятниках родного </a:t>
            </a:r>
            <a:r>
              <a:rPr lang="ru-RU" sz="9600" dirty="0" smtClean="0">
                <a:solidFill>
                  <a:schemeClr val="accent1">
                    <a:lumMod val="75000"/>
                  </a:schemeClr>
                </a:solidFill>
              </a:rPr>
              <a:t>края;</a:t>
            </a:r>
            <a:endParaRPr lang="ru-RU" sz="9600" dirty="0">
              <a:solidFill>
                <a:schemeClr val="accent1">
                  <a:lumMod val="75000"/>
                </a:schemeClr>
              </a:solidFill>
            </a:endParaRPr>
          </a:p>
          <a:p>
            <a:pPr fontAlgn="base"/>
            <a:r>
              <a:rPr lang="ru-RU" sz="9600" b="1" dirty="0">
                <a:solidFill>
                  <a:schemeClr val="accent1">
                    <a:lumMod val="75000"/>
                  </a:schemeClr>
                </a:solidFill>
              </a:rPr>
              <a:t> Методы исследования:</a:t>
            </a:r>
            <a:endParaRPr lang="ru-RU" sz="9600" dirty="0">
              <a:solidFill>
                <a:schemeClr val="accent1">
                  <a:lumMod val="75000"/>
                </a:schemeClr>
              </a:solidFill>
            </a:endParaRPr>
          </a:p>
          <a:p>
            <a:pPr lvl="0" fontAlgn="base"/>
            <a:r>
              <a:rPr lang="ru-RU" sz="9600" dirty="0">
                <a:solidFill>
                  <a:schemeClr val="accent1">
                    <a:lumMod val="75000"/>
                  </a:schemeClr>
                </a:solidFill>
              </a:rPr>
              <a:t>изучение литературы и интернет-источников, относящиеся к моей </a:t>
            </a:r>
            <a:r>
              <a:rPr lang="ru-RU" sz="9600" dirty="0" smtClean="0">
                <a:solidFill>
                  <a:schemeClr val="accent1">
                    <a:lumMod val="75000"/>
                  </a:schemeClr>
                </a:solidFill>
              </a:rPr>
              <a:t>тематике;</a:t>
            </a:r>
            <a:endParaRPr lang="ru-RU" sz="9600" dirty="0">
              <a:solidFill>
                <a:schemeClr val="accent1">
                  <a:lumMod val="75000"/>
                </a:schemeClr>
              </a:solidFill>
            </a:endParaRPr>
          </a:p>
          <a:p>
            <a:pPr lvl="0" fontAlgn="base"/>
            <a:r>
              <a:rPr lang="ru-RU" sz="9600" dirty="0">
                <a:solidFill>
                  <a:schemeClr val="accent1">
                    <a:lumMod val="75000"/>
                  </a:schemeClr>
                </a:solidFill>
              </a:rPr>
              <a:t>исследование </a:t>
            </a:r>
            <a:r>
              <a:rPr lang="ru-RU" sz="9600" dirty="0" smtClean="0">
                <a:solidFill>
                  <a:schemeClr val="accent1">
                    <a:lumMod val="75000"/>
                  </a:schemeClr>
                </a:solidFill>
              </a:rPr>
              <a:t>источников;</a:t>
            </a:r>
            <a:endParaRPr lang="ru-RU" sz="9600" dirty="0">
              <a:solidFill>
                <a:schemeClr val="accent1">
                  <a:lumMod val="75000"/>
                </a:schemeClr>
              </a:solidFill>
            </a:endParaRPr>
          </a:p>
          <a:p>
            <a:pPr lvl="0" fontAlgn="base"/>
            <a:r>
              <a:rPr lang="ru-RU" sz="9600" dirty="0">
                <a:solidFill>
                  <a:schemeClr val="accent1">
                    <a:lumMod val="75000"/>
                  </a:schemeClr>
                </a:solidFill>
              </a:rPr>
              <a:t>анкетирование </a:t>
            </a:r>
            <a:r>
              <a:rPr lang="ru-RU" sz="9600" dirty="0" smtClean="0">
                <a:solidFill>
                  <a:schemeClr val="accent1">
                    <a:lumMod val="75000"/>
                  </a:schemeClr>
                </a:solidFill>
              </a:rPr>
              <a:t>одноклассников;</a:t>
            </a:r>
            <a:endParaRPr lang="ru-RU" sz="9600" dirty="0">
              <a:solidFill>
                <a:schemeClr val="accent1">
                  <a:lumMod val="75000"/>
                </a:schemeClr>
              </a:solidFill>
            </a:endParaRPr>
          </a:p>
          <a:p>
            <a:pPr lvl="0" fontAlgn="base"/>
            <a:r>
              <a:rPr lang="ru-RU" sz="9600" dirty="0">
                <a:solidFill>
                  <a:schemeClr val="accent1">
                    <a:lumMod val="75000"/>
                  </a:schemeClr>
                </a:solidFill>
              </a:rPr>
              <a:t>проведение анализа полученных </a:t>
            </a:r>
            <a:r>
              <a:rPr lang="ru-RU" sz="9600" dirty="0" smtClean="0">
                <a:solidFill>
                  <a:schemeClr val="accent1">
                    <a:lumMod val="75000"/>
                  </a:schemeClr>
                </a:solidFill>
              </a:rPr>
              <a:t>данных;</a:t>
            </a:r>
            <a:endParaRPr lang="ru-RU" sz="9600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fontAlgn="base">
              <a:buNone/>
            </a:pPr>
            <a:r>
              <a:rPr lang="ru-RU" sz="72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 </a:t>
            </a:r>
          </a:p>
          <a:p>
            <a:pPr marL="0" indent="0" fontAlgn="base">
              <a:buNone/>
            </a:pPr>
            <a:r>
              <a:rPr lang="ru-RU" sz="5500" dirty="0"/>
              <a:t> 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81796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Введение.</a:t>
            </a:r>
            <a:endParaRPr lang="ru-RU" dirty="0">
              <a:solidFill>
                <a:schemeClr val="accent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3" y="1371600"/>
            <a:ext cx="10131344" cy="4923691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20000"/>
              </a:lnSpc>
            </a:pPr>
            <a:r>
              <a:rPr lang="ru-RU" altLang="ru-RU" b="1" dirty="0">
                <a:solidFill>
                  <a:schemeClr val="bg1"/>
                </a:solidFill>
              </a:rPr>
              <a:t>Республика Башкортостан – </a:t>
            </a:r>
            <a:br>
              <a:rPr lang="ru-RU" altLang="ru-RU" b="1" dirty="0">
                <a:solidFill>
                  <a:schemeClr val="bg1"/>
                </a:solidFill>
              </a:rPr>
            </a:br>
            <a:r>
              <a:rPr lang="ru-RU" altLang="ru-RU" sz="5100" kern="0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Республика </a:t>
            </a:r>
            <a:r>
              <a:rPr lang="ru-RU" altLang="ru-RU" sz="5100" kern="0" dirty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Башкортостан – </a:t>
            </a:r>
            <a:br>
              <a:rPr lang="ru-RU" altLang="ru-RU" sz="5100" kern="0" dirty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lang="ru-RU" altLang="ru-RU" sz="5100" kern="0" dirty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это уникальные природные ландшафты, представленные горными вершинами Южного Урала, пещерами, живописными озерами, целебными источниками, лесными насаждениями</a:t>
            </a:r>
            <a:r>
              <a:rPr lang="ru-RU" altLang="ru-RU" sz="5100" kern="0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.</a:t>
            </a:r>
            <a:r>
              <a:rPr lang="ru-RU" altLang="ru-RU" sz="5100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5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Южного </a:t>
            </a:r>
            <a:r>
              <a:rPr lang="ru-RU" altLang="ru-RU" sz="5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Урала, </a:t>
            </a:r>
            <a:r>
              <a:rPr lang="ru-RU" altLang="ru-RU" sz="5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пещерами , </a:t>
            </a:r>
            <a:r>
              <a:rPr lang="ru-RU" altLang="ru-RU" sz="5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живописны</a:t>
            </a:r>
            <a:r>
              <a:rPr lang="ru-RU" altLang="ru-RU" sz="5600" b="1" dirty="0">
                <a:solidFill>
                  <a:schemeClr val="bg1"/>
                </a:solidFill>
              </a:rPr>
              <a:t>ми </a:t>
            </a:r>
            <a:r>
              <a:rPr lang="ru-RU" altLang="ru-RU" sz="3900" b="1" dirty="0">
                <a:solidFill>
                  <a:schemeClr val="bg1"/>
                </a:solidFill>
              </a:rPr>
              <a:t>озерами, целебными источниками, лесными насаждениями.</a:t>
            </a:r>
            <a:endParaRPr lang="ru-RU" sz="3900" dirty="0"/>
          </a:p>
        </p:txBody>
      </p:sp>
    </p:spTree>
    <p:extLst>
      <p:ext uri="{BB962C8B-B14F-4D97-AF65-F5344CB8AC3E}">
        <p14:creationId xmlns:p14="http://schemas.microsoft.com/office/powerpoint/2010/main" val="4101157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://www.kp.ru/f/4/image/74/85/558574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3012831" y="644769"/>
            <a:ext cx="6037384" cy="59904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08320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turisticheskij-kompleks-u-kapovoj35273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64036" y="-47022"/>
            <a:ext cx="10362258" cy="7057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983567" y="0"/>
            <a:ext cx="8443384" cy="1125538"/>
          </a:xfrm>
        </p:spPr>
        <p:txBody>
          <a:bodyPr/>
          <a:lstStyle/>
          <a:p>
            <a:r>
              <a:rPr lang="ru-RU" altLang="ru-RU" sz="3500" dirty="0" smtClean="0">
                <a:solidFill>
                  <a:schemeClr val="accent1"/>
                </a:solidFill>
              </a:rPr>
              <a:t> </a:t>
            </a:r>
            <a:endParaRPr lang="ru-RU" altLang="ru-RU" sz="3000" dirty="0">
              <a:solidFill>
                <a:schemeClr val="accent1"/>
              </a:solidFill>
            </a:endParaRPr>
          </a:p>
        </p:txBody>
      </p:sp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6445087" y="5880711"/>
            <a:ext cx="4607984" cy="231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ru-RU" altLang="ru-RU" sz="1600" dirty="0" smtClean="0">
                <a:latin typeface="Arial" charset="0"/>
              </a:rPr>
              <a:t> </a:t>
            </a:r>
            <a:endParaRPr lang="ru-RU" altLang="ru-RU" sz="1600" dirty="0">
              <a:latin typeface="Arial" charset="0"/>
            </a:endParaRPr>
          </a:p>
        </p:txBody>
      </p:sp>
      <p:pic>
        <p:nvPicPr>
          <p:cNvPr id="5" name="Picture 2" descr="C:\Users\zemfi\OneDrive\Рабочий стол\WhatsApp Image 2021-02-08 at 22.33.09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5087" y="-58680"/>
            <a:ext cx="5629682" cy="7057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0522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3078" y="222738"/>
            <a:ext cx="5744308" cy="5931876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Культура, как известно, начинается с культа (почитания чего - или кого-либо). Первые следы культа не случайно обнаружены в пещерах, поскольку именно они оказали решающее влияние на формирование мировосприятия и логики первобытного </a:t>
            </a:r>
            <a:r>
              <a:rPr lang="ru-RU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человека</a:t>
            </a:r>
            <a:r>
              <a:rPr lang="ru-RU" dirty="0" smtClean="0">
                <a:solidFill>
                  <a:schemeClr val="accent2"/>
                </a:solidFill>
              </a:rPr>
              <a:t>.</a:t>
            </a:r>
            <a:endParaRPr lang="ru-RU" dirty="0">
              <a:solidFill>
                <a:schemeClr val="accent2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9898" y="4855335"/>
            <a:ext cx="1714103" cy="1186027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050" name="Picture 2" descr="C:\Users\zemfi\OneDrive\Рабочий стол\WhatsApp Image 2021-02-08 at 22.32.34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369" y="0"/>
            <a:ext cx="4689230" cy="6942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9031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794738" cy="6428156"/>
          </a:xfrm>
        </p:spPr>
      </p:pic>
      <p:sp>
        <p:nvSpPr>
          <p:cNvPr id="5" name="Прямоугольник 4"/>
          <p:cNvSpPr/>
          <p:nvPr/>
        </p:nvSpPr>
        <p:spPr>
          <a:xfrm>
            <a:off x="4900246" y="128955"/>
            <a:ext cx="4232031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2800" kern="0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Вход в пещеру представляет собой огромную арку около 30 метров в высоту. Слева от входа в пещеру расположено озеро, из которого вытекает речка </a:t>
            </a:r>
            <a:r>
              <a:rPr lang="ru-RU" altLang="ru-RU" sz="2800" kern="0" dirty="0" err="1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Шульган</a:t>
            </a:r>
            <a:r>
              <a:rPr lang="ru-RU" altLang="ru-RU" sz="2800" kern="0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. Озеро имеет диаметр около 3 м и глубину </a:t>
            </a:r>
            <a:r>
              <a:rPr lang="ru-RU" altLang="ru-RU" sz="2800" kern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80 м (фактически</a:t>
            </a:r>
            <a:r>
              <a:rPr lang="ru-RU" altLang="ru-RU" sz="2800" kern="0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, это не озеро, а вертикальный участок русла реки). </a:t>
            </a:r>
            <a:r>
              <a:rPr lang="ru-RU" altLang="ru-RU" sz="2800" kern="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endParaRPr lang="ru-RU" sz="2800" dirty="0">
              <a:solidFill>
                <a:schemeClr val="accent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035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58000" y="35168"/>
            <a:ext cx="4443046" cy="68228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altLang="ru-RU" sz="2800" kern="0" dirty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Название «</a:t>
            </a:r>
            <a:r>
              <a:rPr lang="ru-RU" altLang="ru-RU" sz="2800" kern="0" dirty="0" err="1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Шульган</a:t>
            </a:r>
            <a:r>
              <a:rPr lang="ru-RU" altLang="ru-RU" sz="2800" kern="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- </a:t>
            </a:r>
            <a:r>
              <a:rPr lang="ru-RU" altLang="ru-RU" sz="2800" kern="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Т</a:t>
            </a:r>
            <a:r>
              <a:rPr lang="ru-RU" altLang="ru-RU" sz="2800" kern="0" dirty="0" err="1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аш</a:t>
            </a:r>
            <a:r>
              <a:rPr lang="ru-RU" altLang="ru-RU" sz="2800" kern="0" dirty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» происходит </a:t>
            </a:r>
            <a:r>
              <a:rPr lang="ru-RU" altLang="ru-RU" sz="2800" kern="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от  </a:t>
            </a:r>
            <a:r>
              <a:rPr lang="ru-RU" altLang="ru-RU" sz="2800" kern="0" dirty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башкирского языка. «</a:t>
            </a:r>
            <a:r>
              <a:rPr lang="ru-RU" altLang="ru-RU" sz="2800" kern="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Таш</a:t>
            </a:r>
            <a:r>
              <a:rPr lang="ru-RU" altLang="ru-RU" sz="2800" kern="0" dirty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» в переводе — камень, а </a:t>
            </a:r>
            <a:r>
              <a:rPr lang="ru-RU" altLang="ru-RU" sz="2800" kern="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Шульган</a:t>
            </a:r>
            <a:r>
              <a:rPr lang="ru-RU" altLang="ru-RU" sz="2800" kern="0" dirty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— это река, впадающая в Белую рядом со входом в пещеру. Кроме того, </a:t>
            </a:r>
            <a:r>
              <a:rPr lang="ru-RU" altLang="ru-RU" sz="2800" kern="0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Шульган</a:t>
            </a:r>
            <a:r>
              <a:rPr lang="ru-RU" altLang="ru-RU" sz="2800" kern="0" dirty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— персонаж башкирского эпоса «Урал-батыр», младший брат главного героя — повелитель подземного мира</a:t>
            </a:r>
            <a:r>
              <a:rPr lang="ru-RU" altLang="ru-RU" sz="2400" kern="0" dirty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.</a:t>
            </a:r>
            <a:endParaRPr lang="ru-RU" dirty="0">
              <a:solidFill>
                <a:schemeClr val="accent4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247" y="1"/>
            <a:ext cx="6042207" cy="640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56289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650965" y="260649"/>
            <a:ext cx="4915961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32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Происхождение названия</a:t>
            </a:r>
          </a:p>
        </p:txBody>
      </p:sp>
      <p:pic>
        <p:nvPicPr>
          <p:cNvPr id="10245" name="Picture 5" descr="Пейзаж дня. Записи в рубрике Пейзаж дня. Дневник Paro-Sh : LiveInternet - Российский Сервис Онлайн-Дневников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47847" y="1184031"/>
            <a:ext cx="7092462" cy="55332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47" name="Picture 7" descr="Капова пещера в Башкирии, Капова пещера фото Хороший отдыХ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696" y="1912225"/>
            <a:ext cx="4448432" cy="36210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8258601"/>
      </p:ext>
    </p:extLst>
  </p:cSld>
  <p:clrMapOvr>
    <a:masterClrMapping/>
  </p:clrMapOvr>
  <p:transition advClick="0" advTm="15000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68" y="188640"/>
            <a:ext cx="10273141" cy="2304256"/>
          </a:xfrm>
        </p:spPr>
        <p:txBody>
          <a:bodyPr>
            <a:normAutofit/>
          </a:bodyPr>
          <a:lstStyle/>
          <a:p>
            <a:pPr marL="0" indent="457200" algn="just">
              <a:buNone/>
            </a:pPr>
            <a:r>
              <a:rPr lang="ru-RU" sz="2800" dirty="0">
                <a:solidFill>
                  <a:srgbClr val="0D0D0D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Первым исследователем пещеры </a:t>
            </a:r>
            <a:r>
              <a:rPr lang="ru-RU" sz="2800" dirty="0" err="1">
                <a:solidFill>
                  <a:srgbClr val="0D0D0D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Шульган-Таш</a:t>
            </a:r>
            <a:r>
              <a:rPr lang="ru-RU" sz="2800" dirty="0">
                <a:solidFill>
                  <a:srgbClr val="0D0D0D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является П.И. </a:t>
            </a:r>
            <a:r>
              <a:rPr lang="ru-RU" sz="2800" dirty="0" err="1" smtClean="0">
                <a:solidFill>
                  <a:srgbClr val="0D0D0D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Рычков</a:t>
            </a:r>
            <a:r>
              <a:rPr lang="ru-RU" sz="2800" dirty="0" smtClean="0">
                <a:solidFill>
                  <a:srgbClr val="0D0D0D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(ученый географ, историк). </a:t>
            </a:r>
            <a:r>
              <a:rPr lang="ru-RU" sz="2800" dirty="0">
                <a:solidFill>
                  <a:srgbClr val="0D0D0D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Его статья о «</a:t>
            </a:r>
            <a:r>
              <a:rPr lang="ru-RU" sz="2800" i="1" dirty="0" err="1">
                <a:solidFill>
                  <a:srgbClr val="0D0D0D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Шуллюгань</a:t>
            </a:r>
            <a:r>
              <a:rPr lang="ru-RU" sz="2800" i="1" dirty="0">
                <a:solidFill>
                  <a:srgbClr val="0D0D0D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solidFill>
                  <a:srgbClr val="0D0D0D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Ташы</a:t>
            </a:r>
            <a:r>
              <a:rPr lang="ru-RU" sz="2800" dirty="0">
                <a:solidFill>
                  <a:srgbClr val="0D0D0D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» в переводе «</a:t>
            </a:r>
            <a:r>
              <a:rPr lang="ru-RU" sz="2800" i="1" dirty="0">
                <a:solidFill>
                  <a:srgbClr val="0D0D0D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Каменное строение</a:t>
            </a:r>
            <a:r>
              <a:rPr lang="ru-RU" sz="2800" dirty="0">
                <a:solidFill>
                  <a:srgbClr val="0D0D0D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» является первой публикацией о </a:t>
            </a:r>
            <a:r>
              <a:rPr lang="ru-RU" sz="2800" dirty="0" smtClean="0">
                <a:solidFill>
                  <a:srgbClr val="0D0D0D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ней </a:t>
            </a:r>
            <a:r>
              <a:rPr lang="ru-RU" sz="2800" dirty="0">
                <a:solidFill>
                  <a:srgbClr val="0D0D0D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в </a:t>
            </a:r>
            <a:r>
              <a:rPr lang="ru-RU" sz="2800" dirty="0" smtClean="0">
                <a:solidFill>
                  <a:srgbClr val="0D0D0D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России (март 1760г).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2008" y="1607100"/>
            <a:ext cx="5703499" cy="28972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87" r="26405" b="3296"/>
          <a:stretch/>
        </p:blipFill>
        <p:spPr>
          <a:xfrm>
            <a:off x="154120" y="1607100"/>
            <a:ext cx="2096711" cy="25663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9882" y="1769031"/>
            <a:ext cx="3019051" cy="37826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655" y="4282334"/>
            <a:ext cx="1513639" cy="18118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05485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03445" y="188640"/>
            <a:ext cx="10657184" cy="1800200"/>
          </a:xfrm>
        </p:spPr>
        <p:txBody>
          <a:bodyPr>
            <a:normAutofit/>
          </a:bodyPr>
          <a:lstStyle/>
          <a:p>
            <a:pPr marL="0" indent="457200" algn="just">
              <a:buNone/>
            </a:pPr>
            <a:r>
              <a:rPr lang="ru-RU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Всемирную известность </a:t>
            </a:r>
            <a:r>
              <a:rPr lang="ru-RU" sz="2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Шульган-Таш</a:t>
            </a:r>
            <a:r>
              <a:rPr lang="ru-RU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получил после открытия в 1959 году биологом </a:t>
            </a:r>
            <a:r>
              <a:rPr lang="ru-RU" sz="2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А.В.Рюминым</a:t>
            </a:r>
            <a:r>
              <a:rPr lang="ru-RU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древних </a:t>
            </a:r>
            <a:r>
              <a:rPr lang="ru-RU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рисунков животных — мамонтов, носорогов, бизонов. Это были хорошо сохранившиеся рисунки эпохи палеолита</a:t>
            </a:r>
            <a:r>
              <a:rPr lang="ru-RU" sz="2200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7595" y="1844826"/>
            <a:ext cx="2675390" cy="26568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1103446" y="5061212"/>
            <a:ext cx="6013437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А. В. Рюмин известен как первооткрыватель галереи палеолитической живописи в Каповой пещере на Южном Урале, в Башкирии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3641" y="1471356"/>
            <a:ext cx="3026380" cy="43058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23351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Костяева.Сучкова-HP\Desktop\KMO_085979_01990_1_t208 (1) (2).jpg"/>
          <p:cNvPicPr>
            <a:picLocks noChangeAspect="1" noChangeArrowheads="1"/>
          </p:cNvPicPr>
          <p:nvPr/>
        </p:nvPicPr>
        <p:blipFill>
          <a:blip r:embed="rId2" cstate="print">
            <a:extLst/>
          </a:blip>
          <a:srcRect/>
          <a:stretch>
            <a:fillRect/>
          </a:stretch>
        </p:blipFill>
        <p:spPr bwMode="auto">
          <a:xfrm>
            <a:off x="815414" y="1268760"/>
            <a:ext cx="4697783" cy="216024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4" name="Picture 2" descr="C:\Users\Костяева.Сучкова-HP\Desktop\img41.jpg"/>
          <p:cNvPicPr>
            <a:picLocks noChangeAspect="1" noChangeArrowheads="1"/>
          </p:cNvPicPr>
          <p:nvPr/>
        </p:nvPicPr>
        <p:blipFill>
          <a:blip r:embed="rId3" cstate="print">
            <a:extLst/>
          </a:blip>
          <a:srcRect/>
          <a:stretch>
            <a:fillRect/>
          </a:stretch>
        </p:blipFill>
        <p:spPr bwMode="auto">
          <a:xfrm>
            <a:off x="6864085" y="1268761"/>
            <a:ext cx="4416491" cy="228143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5" name="Picture 2" descr="C:\Users\Костяева.Сучкова-HP\Desktop\f05.jpg"/>
          <p:cNvPicPr>
            <a:picLocks noChangeAspect="1" noChangeArrowheads="1"/>
          </p:cNvPicPr>
          <p:nvPr/>
        </p:nvPicPr>
        <p:blipFill>
          <a:blip r:embed="rId4" cstate="print">
            <a:extLst/>
          </a:blip>
          <a:srcRect/>
          <a:stretch>
            <a:fillRect/>
          </a:stretch>
        </p:blipFill>
        <p:spPr bwMode="auto">
          <a:xfrm>
            <a:off x="6960097" y="4005065"/>
            <a:ext cx="4267063" cy="240022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sp>
        <p:nvSpPr>
          <p:cNvPr id="7" name="Прямоугольник 6"/>
          <p:cNvSpPr/>
          <p:nvPr/>
        </p:nvSpPr>
        <p:spPr>
          <a:xfrm>
            <a:off x="2409082" y="0"/>
            <a:ext cx="7257756" cy="1077218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32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Уникальный археологический объект</a:t>
            </a:r>
          </a:p>
          <a:p>
            <a:pPr algn="ctr">
              <a:defRPr/>
            </a:pPr>
            <a:r>
              <a:rPr lang="ru-RU" sz="32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мирового значения</a:t>
            </a:r>
            <a:endParaRPr lang="ru-RU" sz="32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8" name="Рисунок 30" descr="&amp;SHcy;&amp;iecy;&amp;scy;&amp;tcy;&amp;softcy; &amp;pcy;&amp;iecy;&amp;shchcy;&amp;iecy;&amp;rcy; &amp;vcy; &amp;Bcy;&amp;acy;&amp;shcy;&amp;kcy;&amp;icy;&amp;rcy;&amp;icy;&amp;icy;, &amp;kcy;&amp;ocy;&amp;tcy;&amp;ocy;&amp;rcy;&amp;ycy;&amp;iecy; &amp;ocy;&amp;bcy;&amp;yacy;&amp;zcy;&amp;acy;&amp;tcy;&amp;iecy;&amp;lcy;&amp;softcy;&amp;ncy;&amp;ocy; &amp;scy;&amp;tcy;&amp;ocy;&amp;icy;&amp;tcy; &amp;pcy;&amp;ocy;&amp;scy;&amp;iecy;&amp;tcy;&amp;icy;&amp;tcy;&amp;softcy; // UFA.KP.RU &amp;Kcy;&amp;ocy;&amp;mcy;&amp;scy;&amp;ocy;&amp;mcy;&amp;ocy;&amp;lcy;&amp;softcy;&amp;scy;&amp;kcy;&amp;acy;&amp;yacy; &amp;pcy;&amp;rcy;&amp;acy;&amp;vcy;&amp;dcy;&amp;acy; &amp;vcy; &amp;Ucy;&amp;fcy;&amp;iecy;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15413" y="4025316"/>
            <a:ext cx="4608512" cy="247264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688044261"/>
      </p:ext>
    </p:extLst>
  </p:cSld>
  <p:clrMapOvr>
    <a:masterClrMapping/>
  </p:clrMapOvr>
  <p:transition advClick="0" advTm="15000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244699"/>
            <a:ext cx="5028007" cy="6226439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2"/>
                </a:solidFill>
              </a:rPr>
              <a:t>   Настенная </a:t>
            </a:r>
            <a:r>
              <a:rPr lang="ru-RU" dirty="0">
                <a:solidFill>
                  <a:schemeClr val="tx2"/>
                </a:solidFill>
              </a:rPr>
              <a:t>живопись </a:t>
            </a:r>
            <a:r>
              <a:rPr lang="ru-RU" dirty="0" smtClean="0">
                <a:solidFill>
                  <a:schemeClr val="tx2"/>
                </a:solidFill>
              </a:rPr>
              <a:t>        пещеры </a:t>
            </a:r>
            <a:r>
              <a:rPr lang="ru-RU" dirty="0" err="1">
                <a:solidFill>
                  <a:schemeClr val="tx2"/>
                </a:solidFill>
              </a:rPr>
              <a:t>Шульган-Таш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К настоящему времени в пещере выявлено более </a:t>
            </a:r>
            <a:r>
              <a:rPr lang="ru-RU" dirty="0" smtClean="0"/>
              <a:t>30 </a:t>
            </a:r>
            <a:r>
              <a:rPr lang="ru-RU" dirty="0"/>
              <a:t>разнотипных красочных изображений. Среди них рисунки зверей, особенно часто мамонта, различные условные знаки и расплывшиеся красные пятна.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 flipV="1">
            <a:off x="677334" y="7856112"/>
            <a:ext cx="8596668" cy="103032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11266" name="Picture 2" descr="https://bigenc.ru/media/2016/10/27/1235190847/160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9888" y="244699"/>
            <a:ext cx="8058239" cy="7237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5684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69" y="188639"/>
            <a:ext cx="10369151" cy="1452591"/>
          </a:xfrm>
        </p:spPr>
        <p:txBody>
          <a:bodyPr>
            <a:noAutofit/>
          </a:bodyPr>
          <a:lstStyle/>
          <a:p>
            <a:pPr marL="0" indent="457200" algn="just">
              <a:buNone/>
            </a:pPr>
            <a:r>
              <a:rPr lang="ru-RU" sz="2800" dirty="0">
                <a:latin typeface="Book Antiqua" pitchFamily="18" charset="0"/>
              </a:rPr>
              <a:t>Стены пещеры украшены разнообразными кальцитовыми натёками самых причудливых форм и </a:t>
            </a:r>
            <a:r>
              <a:rPr lang="ru-RU" sz="2800" dirty="0" smtClean="0">
                <a:latin typeface="Book Antiqua" pitchFamily="18" charset="0"/>
              </a:rPr>
              <a:t>узоров</a:t>
            </a:r>
          </a:p>
          <a:p>
            <a:pPr marL="0" indent="457200" algn="just">
              <a:buNone/>
            </a:pPr>
            <a:endParaRPr lang="ru-RU" sz="2800" dirty="0">
              <a:latin typeface="Book Antiqua" pitchFamily="18" charset="0"/>
            </a:endParaRPr>
          </a:p>
          <a:p>
            <a:pPr marL="0" indent="457200" algn="just">
              <a:buNone/>
            </a:pPr>
            <a:endParaRPr lang="ru-RU" sz="2800" dirty="0">
              <a:latin typeface="Book Antiqua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9" t="15000"/>
          <a:stretch/>
        </p:blipFill>
        <p:spPr>
          <a:xfrm>
            <a:off x="1295467" y="1465737"/>
            <a:ext cx="9785519" cy="47474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56647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4409821" cy="13208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6002214" y="316523"/>
            <a:ext cx="4278923" cy="621323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600" dirty="0">
                <a:solidFill>
                  <a:schemeClr val="accent2"/>
                </a:solidFill>
              </a:rPr>
              <a:t>На мой взгляд, уникальность пещеры </a:t>
            </a:r>
            <a:r>
              <a:rPr lang="ru-RU" sz="2600" dirty="0" err="1">
                <a:solidFill>
                  <a:schemeClr val="accent2"/>
                </a:solidFill>
              </a:rPr>
              <a:t>Шульган-Таш</a:t>
            </a:r>
            <a:r>
              <a:rPr lang="ru-RU" sz="2600" dirty="0">
                <a:solidFill>
                  <a:schemeClr val="accent2"/>
                </a:solidFill>
              </a:rPr>
              <a:t> заключается в трех ее основных аспектах: спелеологическом - как редком охраняемом природном объекте Урала; археологическом - как пещеры с живописью древнего человека; этнографическом - как конкретного объекта, к которому привязываются действия многих легенд, сказаний и поверий.</a:t>
            </a:r>
            <a:br>
              <a:rPr lang="ru-RU" sz="2600" dirty="0">
                <a:solidFill>
                  <a:schemeClr val="accent2"/>
                </a:solidFill>
              </a:rPr>
            </a:br>
            <a:endParaRPr lang="ru-RU" sz="2600" dirty="0">
              <a:solidFill>
                <a:schemeClr val="accent2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557" y="-187569"/>
            <a:ext cx="4834304" cy="6717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0124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69" y="332656"/>
            <a:ext cx="10369151" cy="2160240"/>
          </a:xfrm>
        </p:spPr>
        <p:txBody>
          <a:bodyPr>
            <a:normAutofit/>
          </a:bodyPr>
          <a:lstStyle/>
          <a:p>
            <a:pPr marL="0" indent="457200" algn="just">
              <a:buNone/>
            </a:pPr>
            <a:r>
              <a:rPr lang="ru-RU" sz="2200" dirty="0" smtClean="0">
                <a:latin typeface="Book Antiqua" pitchFamily="18" charset="0"/>
              </a:rPr>
              <a:t>Древний </a:t>
            </a:r>
            <a:r>
              <a:rPr lang="ru-RU" sz="2200" dirty="0">
                <a:latin typeface="Book Antiqua" pitchFamily="18" charset="0"/>
              </a:rPr>
              <a:t>человек очень мало знал об окружающем мире, </a:t>
            </a:r>
            <a:r>
              <a:rPr lang="ru-RU" sz="2200" dirty="0" smtClean="0">
                <a:latin typeface="Book Antiqua" pitchFamily="18" charset="0"/>
              </a:rPr>
              <a:t>о возникновении жизни </a:t>
            </a:r>
            <a:r>
              <a:rPr lang="ru-RU" sz="2200" dirty="0">
                <a:latin typeface="Book Antiqua" pitchFamily="18" charset="0"/>
              </a:rPr>
              <a:t>на </a:t>
            </a:r>
            <a:r>
              <a:rPr lang="ru-RU" sz="2200" dirty="0" smtClean="0">
                <a:latin typeface="Book Antiqua" pitchFamily="18" charset="0"/>
              </a:rPr>
              <a:t>Земле. Его </a:t>
            </a:r>
            <a:r>
              <a:rPr lang="ru-RU" sz="2200" dirty="0">
                <a:latin typeface="Book Antiqua" pitchFamily="18" charset="0"/>
              </a:rPr>
              <a:t>судьба полностью зависела от природы. </a:t>
            </a:r>
            <a:r>
              <a:rPr lang="ru-RU" sz="2200" dirty="0" smtClean="0">
                <a:latin typeface="Book Antiqua" pitchFamily="18" charset="0"/>
              </a:rPr>
              <a:t>Поэтому у него </a:t>
            </a:r>
            <a:r>
              <a:rPr lang="ru-RU" sz="2200" dirty="0">
                <a:latin typeface="Book Antiqua" pitchFamily="18" charset="0"/>
              </a:rPr>
              <a:t>сложились представления о том, что вся жизнь на Земле управляется </a:t>
            </a:r>
            <a:r>
              <a:rPr lang="ru-RU" sz="2200" dirty="0" smtClean="0">
                <a:latin typeface="Book Antiqua" pitchFamily="18" charset="0"/>
              </a:rPr>
              <a:t>богами. </a:t>
            </a:r>
            <a:endParaRPr lang="ru-RU" sz="2200" dirty="0">
              <a:latin typeface="Book Antiqua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4862" y="1910661"/>
            <a:ext cx="3861791" cy="40794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Объект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2553" y="1910661"/>
            <a:ext cx="3481755" cy="4079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3993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solidFill>
            <a:schemeClr val="accent6">
              <a:lumMod val="90000"/>
            </a:schemeClr>
          </a:solidFill>
          <a:ln>
            <a:noFill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altLang="ru-RU" sz="2400" b="1" dirty="0"/>
              <a:t>ОПРОС</a:t>
            </a:r>
          </a:p>
        </p:txBody>
      </p:sp>
      <p:sp>
        <p:nvSpPr>
          <p:cNvPr id="20483" name="Прямоугольник 3"/>
          <p:cNvSpPr>
            <a:spLocks noChangeArrowheads="1"/>
          </p:cNvSpPr>
          <p:nvPr/>
        </p:nvSpPr>
        <p:spPr bwMode="auto">
          <a:xfrm>
            <a:off x="0" y="620714"/>
            <a:ext cx="12192000" cy="65556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AutoNum type="arabicPeriod"/>
            </a:pPr>
            <a:r>
              <a:rPr lang="ru-RU" altLang="ru-RU" dirty="0" smtClean="0"/>
              <a:t>Чем </a:t>
            </a:r>
            <a:r>
              <a:rPr lang="ru-RU" altLang="ru-RU" dirty="0"/>
              <a:t>знаменита пещера?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AutoNum type="arabicPeriod"/>
            </a:pPr>
            <a:r>
              <a:rPr lang="ru-RU" altLang="ru-RU" dirty="0" smtClean="0"/>
              <a:t>В </a:t>
            </a:r>
            <a:r>
              <a:rPr lang="ru-RU" altLang="ru-RU" dirty="0"/>
              <a:t>каком районе Башкортостана находится пещера?</a:t>
            </a:r>
          </a:p>
          <a:p>
            <a:pPr mar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ru-RU" altLang="ru-RU" dirty="0" smtClean="0"/>
              <a:t>3. </a:t>
            </a:r>
            <a:r>
              <a:rPr lang="ru-RU" altLang="ru-RU" dirty="0"/>
              <a:t>Сколько лет Каповой пещере?</a:t>
            </a:r>
          </a:p>
          <a:p>
            <a:pPr mar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ru-RU" altLang="ru-RU" dirty="0"/>
              <a:t>4. Что означают слова «</a:t>
            </a:r>
            <a:r>
              <a:rPr lang="ru-RU" altLang="ru-RU" dirty="0" err="1"/>
              <a:t>Шульган-таш</a:t>
            </a:r>
            <a:r>
              <a:rPr lang="ru-RU" altLang="ru-RU" dirty="0" smtClean="0"/>
              <a:t>»?</a:t>
            </a:r>
          </a:p>
          <a:p>
            <a:pPr mar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ru-RU" altLang="ru-RU" dirty="0" smtClean="0"/>
              <a:t> 5.Почему </a:t>
            </a:r>
            <a:r>
              <a:rPr lang="ru-RU" altLang="ru-RU" dirty="0"/>
              <a:t>пещера называется «</a:t>
            </a:r>
            <a:r>
              <a:rPr lang="ru-RU" altLang="ru-RU" dirty="0" err="1"/>
              <a:t>Капова</a:t>
            </a:r>
            <a:r>
              <a:rPr lang="ru-RU" altLang="ru-RU" dirty="0"/>
              <a:t>»?</a:t>
            </a:r>
          </a:p>
          <a:p>
            <a:pPr mar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endParaRPr lang="ru-RU" altLang="ru-RU" sz="2400" dirty="0"/>
          </a:p>
          <a:p>
            <a:pPr mar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ru-RU" altLang="ru-RU" sz="2400" dirty="0" smtClean="0"/>
              <a:t> </a:t>
            </a:r>
            <a:endParaRPr lang="ru-RU" altLang="ru-RU" sz="2400" dirty="0"/>
          </a:p>
          <a:p>
            <a:pPr mar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ru-RU" altLang="ru-RU" sz="2400" dirty="0" smtClean="0"/>
              <a:t> </a:t>
            </a:r>
            <a:endParaRPr lang="ru-RU" altLang="ru-RU" sz="2400" dirty="0"/>
          </a:p>
          <a:p>
            <a:pPr mar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endParaRPr lang="ru-RU" altLang="ru-RU" sz="2400" dirty="0"/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AutoNum type="arabicPeriod"/>
            </a:pPr>
            <a:endParaRPr lang="ru-RU" altLang="ru-RU" sz="2400" dirty="0"/>
          </a:p>
        </p:txBody>
      </p:sp>
    </p:spTree>
    <p:extLst>
      <p:ext uri="{BB962C8B-B14F-4D97-AF65-F5344CB8AC3E}">
        <p14:creationId xmlns:p14="http://schemas.microsoft.com/office/powerpoint/2010/main" val="3716280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21167" y="0"/>
            <a:ext cx="12192000" cy="457200"/>
          </a:xfrm>
          <a:prstGeom prst="rect">
            <a:avLst/>
          </a:prstGeom>
          <a:solidFill>
            <a:schemeClr val="accent6">
              <a:lumMod val="90000"/>
            </a:schemeClr>
          </a:solidFill>
          <a:ln>
            <a:noFill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altLang="ru-RU" sz="2400" b="1" dirty="0"/>
              <a:t>ДИАГРАММЫ (ОБЩИЕ СВЕДЕНИЯ)</a:t>
            </a:r>
          </a:p>
        </p:txBody>
      </p:sp>
      <p:graphicFrame>
        <p:nvGraphicFramePr>
          <p:cNvPr id="3" name="Диаграмма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06254013"/>
              </p:ext>
            </p:extLst>
          </p:nvPr>
        </p:nvGraphicFramePr>
        <p:xfrm>
          <a:off x="117361" y="457200"/>
          <a:ext cx="11999612" cy="60486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03411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             Мы желаем вам посетить эту загадочную, удивительную, неповторимую </a:t>
            </a:r>
            <a:r>
              <a:rPr lang="ru-RU" dirty="0" err="1" smtClean="0"/>
              <a:t>Капову</a:t>
            </a:r>
            <a:r>
              <a:rPr lang="ru-RU" dirty="0" smtClean="0"/>
              <a:t> пещеру.</a:t>
            </a:r>
            <a:endParaRPr lang="ru-RU" dirty="0"/>
          </a:p>
        </p:txBody>
      </p:sp>
      <p:pic>
        <p:nvPicPr>
          <p:cNvPr id="4" name="Picture 2" descr="C:\Users\zemfi\OneDrive\Рабочий стол\WhatsApp Image 2021-02-08 at 22.33.22.jpe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4112" y="2168768"/>
            <a:ext cx="3314074" cy="4314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Объект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4985" y="2168768"/>
            <a:ext cx="3622430" cy="4314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52303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zemfi\OneDrive\Рабочий стол\WhatsApp Image 2021-02-08 at 22.32.33.jpe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1632" y="597878"/>
            <a:ext cx="4009292" cy="4911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C:\Users\zemfi\OneDrive\Рабочий стол\WhatsApp Image 2021-02-08 at 22.33.10 (2)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383" y="597878"/>
            <a:ext cx="3813500" cy="5017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01688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    </a:t>
            </a:r>
            <a:r>
              <a:rPr lang="ru-RU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Заключение</a:t>
            </a:r>
            <a:endParaRPr lang="ru-RU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9057" y="1395048"/>
            <a:ext cx="8596668" cy="364587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2800" dirty="0" smtClean="0"/>
          </a:p>
          <a:p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Пещера </a:t>
            </a:r>
            <a:r>
              <a:rPr lang="ru-RU" sz="2800" dirty="0" err="1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Шульган-таш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древний памятник каменного века и мне, как жителю Башкортостана, важно знать о таких достопримечательностях моей родины.</a:t>
            </a:r>
          </a:p>
          <a:p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 обязаны передать это наследие в первозданном виде нашему будущему поколению.</a:t>
            </a:r>
            <a:endParaRPr lang="ru-RU" sz="28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2656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3" y="175847"/>
            <a:ext cx="10998851" cy="630701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800" dirty="0" smtClean="0"/>
              <a:t>        Список </a:t>
            </a:r>
            <a:r>
              <a:rPr lang="ru-RU" sz="2800" dirty="0"/>
              <a:t>использованной литературы</a:t>
            </a:r>
          </a:p>
          <a:p>
            <a:r>
              <a:rPr lang="ru-RU" sz="2000" dirty="0" smtClean="0"/>
              <a:t>1.Археология. № 1. М., 2003. С. 150-154.</a:t>
            </a:r>
          </a:p>
          <a:p>
            <a:r>
              <a:rPr lang="ru-RU" sz="2000" dirty="0" smtClean="0"/>
              <a:t>2</a:t>
            </a:r>
            <a:r>
              <a:rPr lang="ru-RU" sz="2000" dirty="0"/>
              <a:t>. Котов В.Г. Мифология Южного Урала. Уфа: ИИЯЛ УНЦ РАН, 2002. 66 с.</a:t>
            </a:r>
          </a:p>
          <a:p>
            <a:pPr marL="0" indent="0">
              <a:buNone/>
            </a:pPr>
            <a:r>
              <a:rPr lang="ru-RU" sz="2000" dirty="0" smtClean="0"/>
              <a:t>3</a:t>
            </a:r>
            <a:r>
              <a:rPr lang="ru-RU" sz="2000" dirty="0"/>
              <a:t>. </a:t>
            </a:r>
            <a:r>
              <a:rPr lang="ru-RU" sz="2000" dirty="0" err="1"/>
              <a:t>Ляхницкий</a:t>
            </a:r>
            <a:r>
              <a:rPr lang="ru-RU" sz="2000" dirty="0"/>
              <a:t> Ю.С., Мельникова Е.П., </a:t>
            </a:r>
            <a:r>
              <a:rPr lang="ru-RU" sz="2000" dirty="0" err="1"/>
              <a:t>Шигорец</a:t>
            </a:r>
            <a:r>
              <a:rPr lang="ru-RU" sz="2000" dirty="0"/>
              <a:t> С.Б. Результаты экспертной оценки состояния палеолитической живописи пещеры </a:t>
            </a:r>
            <a:r>
              <a:rPr lang="ru-RU" sz="2000" dirty="0" err="1"/>
              <a:t>Шульган-Таш</a:t>
            </a:r>
            <a:r>
              <a:rPr lang="ru-RU" sz="2000" dirty="0"/>
              <a:t> (Каповой) и перспективы реставрационных работ // Пещерный палеолит Урала. Мат-</a:t>
            </a:r>
            <a:r>
              <a:rPr lang="ru-RU" sz="2000" dirty="0" err="1"/>
              <a:t>лы</a:t>
            </a:r>
            <a:r>
              <a:rPr lang="ru-RU" sz="2000" dirty="0"/>
              <a:t> межд. </a:t>
            </a:r>
            <a:r>
              <a:rPr lang="ru-RU" sz="2000" dirty="0" err="1"/>
              <a:t>конф</a:t>
            </a:r>
            <a:r>
              <a:rPr lang="ru-RU" sz="2000" dirty="0"/>
              <a:t>. 9 - 15 сентября 2001 г. Уфа, 2002. С. 119-121.</a:t>
            </a:r>
          </a:p>
          <a:p>
            <a:pPr marL="0" indent="0">
              <a:buNone/>
            </a:pPr>
            <a:r>
              <a:rPr lang="ru-RU" sz="2000" dirty="0" smtClean="0"/>
              <a:t>4</a:t>
            </a:r>
            <a:r>
              <a:rPr lang="ru-RU" sz="2000" dirty="0"/>
              <a:t>. Энциклопедия "БАШКОРТОСТАН". ШУЛЬГАН-ТАШ</a:t>
            </a:r>
          </a:p>
          <a:p>
            <a:pPr marL="0" indent="0">
              <a:buNone/>
            </a:pPr>
            <a:r>
              <a:rPr lang="ru-RU" sz="2000" dirty="0" smtClean="0"/>
              <a:t>Для </a:t>
            </a:r>
            <a:r>
              <a:rPr lang="ru-RU" sz="2000" dirty="0"/>
              <a:t>подготовки данной работы были использованы материалы с сайта:</a:t>
            </a:r>
          </a:p>
          <a:p>
            <a:pPr marL="0" indent="0">
              <a:buNone/>
            </a:pPr>
            <a:r>
              <a:rPr lang="ru-RU" sz="2800" dirty="0" smtClean="0"/>
              <a:t>5</a:t>
            </a:r>
            <a:r>
              <a:rPr lang="ru-RU" sz="2800" dirty="0"/>
              <a:t>. http://www.monax.ru/</a:t>
            </a:r>
          </a:p>
          <a:p>
            <a:pPr marL="0" indent="0">
              <a:buNone/>
            </a:pPr>
            <a:r>
              <a:rPr lang="ru-RU" sz="2800" dirty="0" smtClean="0"/>
              <a:t>6</a:t>
            </a:r>
            <a:r>
              <a:rPr lang="ru-RU" sz="2800" dirty="0"/>
              <a:t>. http://www.bashkortostan450.ru/photos/ural.JPG</a:t>
            </a:r>
          </a:p>
          <a:p>
            <a:pPr marL="0" indent="0">
              <a:buNone/>
            </a:pPr>
            <a:r>
              <a:rPr lang="ru-RU" sz="2800" dirty="0" smtClean="0"/>
              <a:t>7</a:t>
            </a:r>
            <a:r>
              <a:rPr lang="ru-RU" sz="2800" dirty="0"/>
              <a:t>. http://www.bashkortostan450.ru/photos/ural1.jpg</a:t>
            </a:r>
          </a:p>
          <a:p>
            <a:pPr marL="0" indent="0">
              <a:buNone/>
            </a:pPr>
            <a:r>
              <a:rPr lang="ru-RU" sz="2800" dirty="0" smtClean="0"/>
              <a:t>8</a:t>
            </a:r>
            <a:r>
              <a:rPr lang="ru-RU" sz="2800" dirty="0"/>
              <a:t>. http://www.bashinform.ru/</a:t>
            </a:r>
          </a:p>
          <a:p>
            <a:pPr marL="0" indent="0">
              <a:buNone/>
            </a:pPr>
            <a:r>
              <a:rPr lang="ru-RU" sz="2800" dirty="0" smtClean="0"/>
              <a:t>9</a:t>
            </a:r>
            <a:r>
              <a:rPr lang="ru-RU" sz="2800" dirty="0"/>
              <a:t>. http://www.bashvest.ru/</a:t>
            </a:r>
          </a:p>
          <a:p>
            <a:endParaRPr lang="ru-RU" sz="2800" dirty="0"/>
          </a:p>
          <a:p>
            <a:pPr marL="0" indent="0">
              <a:buNone/>
            </a:pP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22949024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719403" y="1628800"/>
            <a:ext cx="10753195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СПАСИБО</a:t>
            </a:r>
          </a:p>
          <a:p>
            <a:pPr algn="ctr"/>
            <a:r>
              <a:rPr lang="ru-RU" sz="4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</a:t>
            </a:r>
            <a:r>
              <a:rPr lang="ru-RU" sz="4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а   внимание!</a:t>
            </a:r>
            <a:endParaRPr lang="ru-RU" sz="44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89171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Шары 8">
    <a:dk1>
      <a:srgbClr val="006699"/>
    </a:dk1>
    <a:lt1>
      <a:srgbClr val="FFFFFF"/>
    </a:lt1>
    <a:dk2>
      <a:srgbClr val="006666"/>
    </a:dk2>
    <a:lt2>
      <a:srgbClr val="FFFFCC"/>
    </a:lt2>
    <a:accent1>
      <a:srgbClr val="EDFAD2"/>
    </a:accent1>
    <a:accent2>
      <a:srgbClr val="EBF7FF"/>
    </a:accent2>
    <a:accent3>
      <a:srgbClr val="FFFFFF"/>
    </a:accent3>
    <a:accent4>
      <a:srgbClr val="005682"/>
    </a:accent4>
    <a:accent5>
      <a:srgbClr val="F4FCE5"/>
    </a:accent5>
    <a:accent6>
      <a:srgbClr val="D5E0E7"/>
    </a:accent6>
    <a:hlink>
      <a:srgbClr val="CC99FF"/>
    </a:hlink>
    <a:folHlink>
      <a:srgbClr val="F2DFFD"/>
    </a:folHlink>
  </a:clrScheme>
  <a:fontScheme name="Шары">
    <a:majorFont>
      <a:latin typeface="Verdana"/>
      <a:ea typeface=""/>
      <a:cs typeface=""/>
    </a:majorFont>
    <a:minorFont>
      <a:latin typeface="Verdana"/>
      <a:ea typeface=""/>
      <a:cs typeface="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971</TotalTime>
  <Words>740</Words>
  <Application>Microsoft Office PowerPoint</Application>
  <PresentationFormat>Произвольный</PresentationFormat>
  <Paragraphs>77</Paragraphs>
  <Slides>28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Аспект</vt:lpstr>
      <vt:lpstr>Исследовательская работа по теме: «Гордость Башкортостана – пещера Шульган - Таш.»</vt:lpstr>
      <vt:lpstr>Презентация PowerPoint</vt:lpstr>
      <vt:lpstr>Моя работа посвящена уникальной  карстовой пещере   Шульган - Таш </vt:lpstr>
      <vt:lpstr>Карст - это вымывание горных пород подземными водами и образование в результате этого пустот</vt:lpstr>
      <vt:lpstr>Актуальность проблемы:  пещера Шульган-Таш (Капова пещера) — карстовая пещера на территории Бурзянского района РБ. Знаменита тем, что здесь найдены наскальные рисунки эпохи палеолита, выполненные природными пигментами. Среди многочисленных изображений — мамонты, лошади и другие животные, сложные знаки и фигуры. Долгое время святилищу не уделялось должного внимания. В результате возникла угроза потери уникального культурного памятника. </vt:lpstr>
      <vt:lpstr>Презентация PowerPoint</vt:lpstr>
      <vt:lpstr>Задачи: </vt:lpstr>
      <vt:lpstr>Введение.</vt:lpstr>
      <vt:lpstr>Презентация PowerPoint</vt:lpstr>
      <vt:lpstr> </vt:lpstr>
      <vt:lpstr>Культура, как известно, начинается с культа (почитания чего - или кого-либо). Первые следы культа не случайно обнаружены в пещерах, поскольку именно они оказали решающее влияние на формирование мировосприятия и логики первобытного человека.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Настенная живопись         пещеры Шульган-Таш К настоящему времени в пещере выявлено более 30 разнотипных красочных изображений. Среди них рисунки зверей, особенно часто мамонта, различные условные знаки и расплывшиеся красные пятна.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    Мы желаем вам посетить эту загадочную, удивительную, неповторимую Капову пещеру.</vt:lpstr>
      <vt:lpstr>Презентация PowerPoint</vt:lpstr>
      <vt:lpstr>                Заключение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Исследовательская работа по теме  Пещера Шульган-таш</dc:title>
  <dc:creator>Admin</dc:creator>
  <cp:lastModifiedBy>zemfira.gadelshina@outlook.com</cp:lastModifiedBy>
  <cp:revision>68</cp:revision>
  <dcterms:created xsi:type="dcterms:W3CDTF">2020-07-23T10:14:37Z</dcterms:created>
  <dcterms:modified xsi:type="dcterms:W3CDTF">2021-04-22T05:38:20Z</dcterms:modified>
</cp:coreProperties>
</file>