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handoutMasterIdLst>
    <p:handoutMasterId r:id="rId2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7" r:id="rId11"/>
    <p:sldId id="269" r:id="rId12"/>
    <p:sldId id="270" r:id="rId13"/>
    <p:sldId id="275" r:id="rId14"/>
    <p:sldId id="272" r:id="rId15"/>
    <p:sldId id="273" r:id="rId16"/>
    <p:sldId id="276" r:id="rId17"/>
    <p:sldId id="277" r:id="rId18"/>
    <p:sldId id="278" r:id="rId19"/>
    <p:sldId id="279" r:id="rId2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Русский язык, 7 класс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dLbl>
              <c:idx val="9"/>
              <c:layout>
                <c:manualLayout>
                  <c:x val="0"/>
                  <c:y val="-1.86313671108085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A9F-4434-89D8-01AE1804DA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спецификация!$C$3:$V$4</c:f>
              <c:multiLvlStrCache>
                <c:ptCount val="20"/>
                <c:lvl>
                  <c:pt idx="0">
                    <c:v>Орфоэпические нормы</c:v>
                  </c:pt>
                  <c:pt idx="1">
                    <c:v>Лексика</c:v>
                  </c:pt>
                  <c:pt idx="2">
                    <c:v>Лексика/Фразеология</c:v>
                  </c:pt>
                  <c:pt idx="3">
                    <c:v>Морфологические нормы</c:v>
                  </c:pt>
                  <c:pt idx="4">
                    <c:v>Части речи (Морфология)</c:v>
                  </c:pt>
                  <c:pt idx="5">
                    <c:v>Правописание безударных гласных в корне / Орфография</c:v>
                  </c:pt>
                  <c:pt idx="6">
                    <c:v>Правописание приставок</c:v>
                  </c:pt>
                  <c:pt idx="7">
                    <c:v>Правописание суффиксов существительных</c:v>
                  </c:pt>
                  <c:pt idx="8">
                    <c:v>Правописание суффиксов прилагательных</c:v>
                  </c:pt>
                  <c:pt idx="9">
                    <c:v>Правописание окончаний существительных</c:v>
                  </c:pt>
                  <c:pt idx="10">
                    <c:v>Правописание окончаний прилагательных</c:v>
                  </c:pt>
                  <c:pt idx="11">
                    <c:v>Слитное, раздельное и дефисное написание прилагательных</c:v>
                  </c:pt>
                  <c:pt idx="12">
                    <c:v>Правописание числительных</c:v>
                  </c:pt>
                  <c:pt idx="13">
                    <c:v>Разряды местоимений / Правописание местоимений</c:v>
                  </c:pt>
                  <c:pt idx="14">
                    <c:v>Грамматическая основа предложения</c:v>
                  </c:pt>
                  <c:pt idx="15">
                    <c:v>Синтаксические нормы (знаки препинания в предл. с обращением)</c:v>
                  </c:pt>
                  <c:pt idx="16">
                    <c:v>Разбор слова по составу (морфемный анализ)</c:v>
                  </c:pt>
                  <c:pt idx="17">
                    <c:v>Способы словообразования</c:v>
                  </c:pt>
                  <c:pt idx="18">
                    <c:v>Характеристика по типу речи</c:v>
                  </c:pt>
                  <c:pt idx="19">
                    <c:v>Синонимия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  <c:pt idx="5">
                    <c:v>6.</c:v>
                  </c:pt>
                  <c:pt idx="6">
                    <c:v>7.</c:v>
                  </c:pt>
                  <c:pt idx="7">
                    <c:v>8.</c:v>
                  </c:pt>
                  <c:pt idx="8">
                    <c:v>9.</c:v>
                  </c:pt>
                  <c:pt idx="9">
                    <c:v>10.</c:v>
                  </c:pt>
                  <c:pt idx="10">
                    <c:v>11.</c:v>
                  </c:pt>
                  <c:pt idx="11">
                    <c:v>12.</c:v>
                  </c:pt>
                  <c:pt idx="12">
                    <c:v>13.</c:v>
                  </c:pt>
                  <c:pt idx="13">
                    <c:v>14.</c:v>
                  </c:pt>
                  <c:pt idx="14">
                    <c:v>15.</c:v>
                  </c:pt>
                  <c:pt idx="15">
                    <c:v>16.</c:v>
                  </c:pt>
                  <c:pt idx="16">
                    <c:v>17.</c:v>
                  </c:pt>
                  <c:pt idx="17">
                    <c:v>18.</c:v>
                  </c:pt>
                  <c:pt idx="18">
                    <c:v>19.</c:v>
                  </c:pt>
                  <c:pt idx="19">
                    <c:v>20.</c:v>
                  </c:pt>
                </c:lvl>
              </c:multiLvlStrCache>
            </c:multiLvlStrRef>
          </c:cat>
          <c:val>
            <c:numRef>
              <c:f>спецификация!$C$5:$V$5</c:f>
              <c:numCache>
                <c:formatCode>0.00</c:formatCode>
                <c:ptCount val="20"/>
                <c:pt idx="0">
                  <c:v>25.97</c:v>
                </c:pt>
                <c:pt idx="1">
                  <c:v>56.49</c:v>
                </c:pt>
                <c:pt idx="2">
                  <c:v>44.160000000000011</c:v>
                </c:pt>
                <c:pt idx="3">
                  <c:v>25.97</c:v>
                </c:pt>
                <c:pt idx="4">
                  <c:v>40.910000000000004</c:v>
                </c:pt>
                <c:pt idx="5">
                  <c:v>30.52</c:v>
                </c:pt>
                <c:pt idx="6">
                  <c:v>48.7</c:v>
                </c:pt>
                <c:pt idx="7">
                  <c:v>71.430000000000007</c:v>
                </c:pt>
                <c:pt idx="8">
                  <c:v>58.44</c:v>
                </c:pt>
                <c:pt idx="9">
                  <c:v>83.77</c:v>
                </c:pt>
                <c:pt idx="10">
                  <c:v>71.430000000000007</c:v>
                </c:pt>
                <c:pt idx="11">
                  <c:v>81.819999999999993</c:v>
                </c:pt>
                <c:pt idx="12">
                  <c:v>43.51</c:v>
                </c:pt>
                <c:pt idx="13">
                  <c:v>77.92</c:v>
                </c:pt>
                <c:pt idx="14">
                  <c:v>56.49</c:v>
                </c:pt>
                <c:pt idx="15">
                  <c:v>35.06</c:v>
                </c:pt>
                <c:pt idx="16">
                  <c:v>29.22</c:v>
                </c:pt>
                <c:pt idx="17">
                  <c:v>26.62</c:v>
                </c:pt>
                <c:pt idx="18">
                  <c:v>37.660000000000011</c:v>
                </c:pt>
                <c:pt idx="19">
                  <c:v>53.9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A9F-4434-89D8-01AE1804DA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1477120"/>
        <c:axId val="111478656"/>
        <c:axId val="0"/>
      </c:bar3DChart>
      <c:catAx>
        <c:axId val="1114771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1478656"/>
        <c:crosses val="autoZero"/>
        <c:auto val="1"/>
        <c:lblAlgn val="ctr"/>
        <c:lblOffset val="100"/>
        <c:noMultiLvlLbl val="0"/>
      </c:catAx>
      <c:valAx>
        <c:axId val="111478656"/>
        <c:scaling>
          <c:orientation val="minMax"/>
        </c:scaling>
        <c:delete val="1"/>
        <c:axPos val="t"/>
        <c:numFmt formatCode="0.00" sourceLinked="1"/>
        <c:majorTickMark val="none"/>
        <c:minorTickMark val="none"/>
        <c:tickLblPos val="nextTo"/>
        <c:crossAx val="111477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Русский язык, 8 класс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спецификация!$C$25:$V$26</c:f>
              <c:multiLvlStrCache>
                <c:ptCount val="20"/>
                <c:lvl>
                  <c:pt idx="0">
                    <c:v>Фонетика. Орфоэпические нормы</c:v>
                  </c:pt>
                  <c:pt idx="1">
                    <c:v>Лексика и фразеология</c:v>
                  </c:pt>
                  <c:pt idx="2">
                    <c:v>Морфологические нормы</c:v>
                  </c:pt>
                  <c:pt idx="3">
                    <c:v>Морфология</c:v>
                  </c:pt>
                  <c:pt idx="4">
                    <c:v>Правописание  безударных корней </c:v>
                  </c:pt>
                  <c:pt idx="5">
                    <c:v>Правописание приставок</c:v>
                  </c:pt>
                  <c:pt idx="6">
                    <c:v>Правописание суффиксов различных частей речи</c:v>
                  </c:pt>
                  <c:pt idx="7">
                    <c:v>Правописание причастий и деепричастий</c:v>
                  </c:pt>
                  <c:pt idx="8">
                    <c:v>Слитное, дефисное и раздельное написание различных частей речи</c:v>
                  </c:pt>
                  <c:pt idx="9">
                    <c:v>Правописание наречий</c:v>
                  </c:pt>
                  <c:pt idx="10">
                    <c:v>Правописание НЕ с различными частями речи</c:v>
                  </c:pt>
                  <c:pt idx="11">
                    <c:v>Синтаксические нормы (словосочетание как основная единица синтаксиса)</c:v>
                  </c:pt>
                  <c:pt idx="12">
                    <c:v>Части речи</c:v>
                  </c:pt>
                  <c:pt idx="13">
                    <c:v>Части речи (омонимичные части речи)</c:v>
                  </c:pt>
                  <c:pt idx="14">
                    <c:v>Грамматическая основа предложения</c:v>
                  </c:pt>
                  <c:pt idx="15">
                    <c:v>Знак. преп. в предл. с однородными членами или с  деепричастными оборотами</c:v>
                  </c:pt>
                  <c:pt idx="16">
                    <c:v>Знак. преп. в предл. с однородными членами или с  деепричастными оборотами</c:v>
                  </c:pt>
                  <c:pt idx="17">
                    <c:v>Языковые средства выразительности</c:v>
                  </c:pt>
                  <c:pt idx="18">
                    <c:v>Сложная синтаксическая конструкция (знаки препинания)</c:v>
                  </c:pt>
                  <c:pt idx="19">
                    <c:v>Служебные части речи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  <c:pt idx="5">
                    <c:v>6.</c:v>
                  </c:pt>
                  <c:pt idx="6">
                    <c:v>7.</c:v>
                  </c:pt>
                  <c:pt idx="7">
                    <c:v>8.</c:v>
                  </c:pt>
                  <c:pt idx="8">
                    <c:v>9.</c:v>
                  </c:pt>
                  <c:pt idx="9">
                    <c:v>10.</c:v>
                  </c:pt>
                  <c:pt idx="10">
                    <c:v>11.</c:v>
                  </c:pt>
                  <c:pt idx="11">
                    <c:v>12.</c:v>
                  </c:pt>
                  <c:pt idx="12">
                    <c:v>13.</c:v>
                  </c:pt>
                  <c:pt idx="13">
                    <c:v>14.</c:v>
                  </c:pt>
                  <c:pt idx="14">
                    <c:v>15.</c:v>
                  </c:pt>
                  <c:pt idx="15">
                    <c:v>16.</c:v>
                  </c:pt>
                  <c:pt idx="16">
                    <c:v>17.</c:v>
                  </c:pt>
                  <c:pt idx="17">
                    <c:v>18.</c:v>
                  </c:pt>
                  <c:pt idx="18">
                    <c:v>19.</c:v>
                  </c:pt>
                  <c:pt idx="19">
                    <c:v>20.</c:v>
                  </c:pt>
                </c:lvl>
              </c:multiLvlStrCache>
            </c:multiLvlStrRef>
          </c:cat>
          <c:val>
            <c:numRef>
              <c:f>спецификация!$C$28:$V$28</c:f>
              <c:numCache>
                <c:formatCode>0.00</c:formatCode>
                <c:ptCount val="20"/>
                <c:pt idx="0">
                  <c:v>38.06</c:v>
                </c:pt>
                <c:pt idx="1">
                  <c:v>78.709999999999994</c:v>
                </c:pt>
                <c:pt idx="2">
                  <c:v>45.160000000000011</c:v>
                </c:pt>
                <c:pt idx="3">
                  <c:v>40</c:v>
                </c:pt>
                <c:pt idx="4">
                  <c:v>34.190000000000012</c:v>
                </c:pt>
                <c:pt idx="5">
                  <c:v>65.16</c:v>
                </c:pt>
                <c:pt idx="6">
                  <c:v>60</c:v>
                </c:pt>
                <c:pt idx="7">
                  <c:v>36.130000000000003</c:v>
                </c:pt>
                <c:pt idx="8">
                  <c:v>57.42</c:v>
                </c:pt>
                <c:pt idx="9">
                  <c:v>71.61</c:v>
                </c:pt>
                <c:pt idx="10">
                  <c:v>49.03</c:v>
                </c:pt>
                <c:pt idx="11">
                  <c:v>38.71</c:v>
                </c:pt>
                <c:pt idx="12">
                  <c:v>52.9</c:v>
                </c:pt>
                <c:pt idx="13">
                  <c:v>56.13</c:v>
                </c:pt>
                <c:pt idx="14">
                  <c:v>63.87</c:v>
                </c:pt>
                <c:pt idx="15">
                  <c:v>12.26</c:v>
                </c:pt>
                <c:pt idx="16">
                  <c:v>25.810000000000006</c:v>
                </c:pt>
                <c:pt idx="17">
                  <c:v>43.87</c:v>
                </c:pt>
                <c:pt idx="18">
                  <c:v>7.74</c:v>
                </c:pt>
                <c:pt idx="19">
                  <c:v>38.71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C0-477C-AF26-B7E91D6F34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11800320"/>
        <c:axId val="111801856"/>
      </c:barChart>
      <c:catAx>
        <c:axId val="1118003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1801856"/>
        <c:crosses val="autoZero"/>
        <c:auto val="1"/>
        <c:lblAlgn val="ctr"/>
        <c:lblOffset val="100"/>
        <c:noMultiLvlLbl val="0"/>
      </c:catAx>
      <c:valAx>
        <c:axId val="111801856"/>
        <c:scaling>
          <c:orientation val="minMax"/>
        </c:scaling>
        <c:delete val="1"/>
        <c:axPos val="t"/>
        <c:numFmt formatCode="0.00" sourceLinked="1"/>
        <c:majorTickMark val="none"/>
        <c:minorTickMark val="none"/>
        <c:tickLblPos val="nextTo"/>
        <c:crossAx val="111800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ysClr val="windowText" lastClr="000000"/>
          </a:solidFill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0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F3E5B-1373-44AE-9337-70FC63875E52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C9DCD-E1EE-46E2-94AE-407D686B67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3587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470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751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003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624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86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490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36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575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375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26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206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3907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892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354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06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1811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024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5B86599-B765-4F91-BD9C-67DA91E03668}" type="datetimeFigureOut">
              <a:rPr lang="ru-RU" smtClean="0"/>
              <a:t>25.01.2021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F00811D-99C1-40E4-93DF-350F7C0922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502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1492" y="2024116"/>
            <a:ext cx="8689976" cy="250921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Система диагностической деятельности в преподавании русского языка и литературы (анализ диагностической работы по русскому языку в 7-8 классах)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97280" y="4946940"/>
            <a:ext cx="10058400" cy="11430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</a:rPr>
              <a:t>Выступление учителя русского языка и литературы высшей квалификационной категории </a:t>
            </a:r>
            <a:r>
              <a:rPr lang="ru-RU" b="1" dirty="0" err="1" smtClean="0">
                <a:solidFill>
                  <a:schemeClr val="tx1"/>
                </a:solidFill>
              </a:rPr>
              <a:t>Гордюшиной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л.з</a:t>
            </a:r>
            <a:r>
              <a:rPr lang="ru-RU" b="1" dirty="0" smtClean="0">
                <a:solidFill>
                  <a:schemeClr val="tx1"/>
                </a:solidFill>
              </a:rPr>
              <a:t>. 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</a:rPr>
              <a:t>МБОУ «</a:t>
            </a:r>
            <a:r>
              <a:rPr lang="ru-RU" b="1" dirty="0" err="1" smtClean="0">
                <a:solidFill>
                  <a:schemeClr val="tx1"/>
                </a:solidFill>
              </a:rPr>
              <a:t>Джалильская</a:t>
            </a:r>
            <a:r>
              <a:rPr lang="ru-RU" b="1" dirty="0" smtClean="0">
                <a:solidFill>
                  <a:schemeClr val="tx1"/>
                </a:solidFill>
              </a:rPr>
              <a:t> СОШ №2»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69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9607" y="399071"/>
            <a:ext cx="11185705" cy="593349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совершенствования методического сопровождения образовательного процесса, оказания своевременной методической помощи муниципальным органам управления образованием и общеобразовательным организациям, в соответствии с приказом от 21.10.2020 №под-1105/20 «О проведении диагностических тестирований в рамках работы Координационного совета при Министерстве образования и науки Республики Татарстан» были проведены диагностические тестирования обучающихся 7, 8 классов общеобразовательных организаций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Сармановского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в рамках Координационного совета при Министерстве образования и науки Республики Татарстан по учебным предметам: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русский язык, математика (7, 8 классы);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биология, история (7 классы);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физика, обществознание (8 классы).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484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22956" y="756656"/>
            <a:ext cx="11169044" cy="5644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диагностического тестирования являются:</a:t>
            </a:r>
          </a:p>
          <a:p>
            <a:pPr marL="0" indent="0">
              <a:buNone/>
            </a:pP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выявление пробелов в знаниях обучающихся по изученным темам, классификация типичных ошибок;</a:t>
            </a:r>
          </a:p>
          <a:p>
            <a:pPr marL="0" indent="0">
              <a:buNone/>
            </a:pP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определение учебных возможностей обучаемого и путей его продвижения в рамках учебной единицы.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994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9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6026597"/>
              </p:ext>
            </p:extLst>
          </p:nvPr>
        </p:nvGraphicFramePr>
        <p:xfrm>
          <a:off x="945932" y="220717"/>
          <a:ext cx="10484068" cy="6400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7675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287278"/>
              </p:ext>
            </p:extLst>
          </p:nvPr>
        </p:nvGraphicFramePr>
        <p:xfrm>
          <a:off x="851338" y="126125"/>
          <a:ext cx="10247586" cy="6432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7491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369" y="855264"/>
            <a:ext cx="8639031" cy="547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pn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769659" y="0"/>
            <a:ext cx="8935357" cy="6858000"/>
          </a:xfrm>
        </p:spPr>
      </p:pic>
    </p:spTree>
    <p:extLst>
      <p:ext uri="{BB962C8B-B14F-4D97-AF65-F5344CB8AC3E}">
        <p14:creationId xmlns:p14="http://schemas.microsoft.com/office/powerpoint/2010/main" val="8838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96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1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Rectangle 27"/>
          <p:cNvSpPr>
            <a:spLocks noChangeArrowheads="1"/>
          </p:cNvSpPr>
          <p:nvPr/>
        </p:nvSpPr>
        <p:spPr bwMode="auto">
          <a:xfrm>
            <a:off x="9396312" y="5572140"/>
            <a:ext cx="1271689" cy="1000132"/>
          </a:xfrm>
          <a:prstGeom prst="rect">
            <a:avLst/>
          </a:prstGeom>
          <a:gradFill rotWithShape="0">
            <a:gsLst>
              <a:gs pos="0">
                <a:srgbClr val="C2D69B"/>
              </a:gs>
              <a:gs pos="50000">
                <a:srgbClr val="EAF1DD"/>
              </a:gs>
              <a:gs pos="100000">
                <a:srgbClr val="C2D69B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ru-RU" sz="160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>
                <a:latin typeface="Times New Roman" pitchFamily="18" charset="0"/>
              </a:rPr>
              <a:t>землепашец</a:t>
            </a:r>
            <a:endParaRPr lang="ru-RU">
              <a:latin typeface="Arial" pitchFamily="34" charset="0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8096264" y="5572140"/>
            <a:ext cx="1357322" cy="1000132"/>
          </a:xfrm>
          <a:prstGeom prst="rect">
            <a:avLst/>
          </a:prstGeom>
          <a:gradFill rotWithShape="0">
            <a:gsLst>
              <a:gs pos="0">
                <a:srgbClr val="C2D69B"/>
              </a:gs>
              <a:gs pos="50000">
                <a:srgbClr val="EAF1DD"/>
              </a:gs>
              <a:gs pos="100000">
                <a:srgbClr val="C2D69B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ru-RU" sz="160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>
                <a:latin typeface="Times New Roman" pitchFamily="18" charset="0"/>
              </a:rPr>
              <a:t>сухофрукты</a:t>
            </a:r>
            <a:endParaRPr lang="ru-RU">
              <a:latin typeface="Arial" pitchFamily="34" charset="0"/>
            </a:endParaRPr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6524628" y="5572140"/>
            <a:ext cx="1571636" cy="1000132"/>
          </a:xfrm>
          <a:prstGeom prst="rect">
            <a:avLst/>
          </a:prstGeom>
          <a:gradFill rotWithShape="0">
            <a:gsLst>
              <a:gs pos="0">
                <a:srgbClr val="C2D69B"/>
              </a:gs>
              <a:gs pos="50000">
                <a:srgbClr val="EAF1DD"/>
              </a:gs>
              <a:gs pos="100000">
                <a:srgbClr val="C2D69B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ru-RU" sz="1600" dirty="0"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latin typeface="Times New Roman" pitchFamily="18" charset="0"/>
              </a:rPr>
              <a:t>спортинвентарь</a:t>
            </a:r>
            <a:endParaRPr lang="ru-RU" dirty="0">
              <a:latin typeface="Arial" pitchFamily="34" charset="0"/>
            </a:endParaRPr>
          </a:p>
        </p:txBody>
      </p:sp>
      <p:sp>
        <p:nvSpPr>
          <p:cNvPr id="1052" name="AutoShape 28"/>
          <p:cNvSpPr>
            <a:spLocks noChangeArrowheads="1"/>
          </p:cNvSpPr>
          <p:nvPr/>
        </p:nvSpPr>
        <p:spPr bwMode="auto">
          <a:xfrm>
            <a:off x="9882215" y="5143513"/>
            <a:ext cx="485775" cy="657225"/>
          </a:xfrm>
          <a:prstGeom prst="downArrow">
            <a:avLst>
              <a:gd name="adj1" fmla="val 50000"/>
              <a:gd name="adj2" fmla="val 33824"/>
            </a:avLst>
          </a:prstGeom>
          <a:solidFill>
            <a:srgbClr val="D99594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3" name="AutoShape 29"/>
          <p:cNvSpPr>
            <a:spLocks noChangeArrowheads="1"/>
          </p:cNvSpPr>
          <p:nvPr/>
        </p:nvSpPr>
        <p:spPr bwMode="auto">
          <a:xfrm>
            <a:off x="8670891" y="5119671"/>
            <a:ext cx="485775" cy="657225"/>
          </a:xfrm>
          <a:prstGeom prst="downArrow">
            <a:avLst>
              <a:gd name="adj1" fmla="val 50000"/>
              <a:gd name="adj2" fmla="val 33824"/>
            </a:avLst>
          </a:prstGeom>
          <a:solidFill>
            <a:srgbClr val="D99594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4" name="AutoShape 30"/>
          <p:cNvSpPr>
            <a:spLocks noChangeArrowheads="1"/>
          </p:cNvSpPr>
          <p:nvPr/>
        </p:nvSpPr>
        <p:spPr bwMode="auto">
          <a:xfrm>
            <a:off x="7175466" y="5119671"/>
            <a:ext cx="485775" cy="657225"/>
          </a:xfrm>
          <a:prstGeom prst="downArrow">
            <a:avLst>
              <a:gd name="adj1" fmla="val 50000"/>
              <a:gd name="adj2" fmla="val 33824"/>
            </a:avLst>
          </a:prstGeom>
          <a:solidFill>
            <a:srgbClr val="D99594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666845" y="2071679"/>
            <a:ext cx="5286381" cy="566737"/>
          </a:xfrm>
          <a:prstGeom prst="rect">
            <a:avLst/>
          </a:prstGeom>
          <a:solidFill>
            <a:srgbClr val="E5B8B7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ru-RU" sz="2600">
                <a:latin typeface="Times New Roman" pitchFamily="18" charset="0"/>
              </a:rPr>
              <a:t>с помощью приставок и суффиксов</a:t>
            </a:r>
            <a:endParaRPr lang="ru-RU"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7167570" y="2071679"/>
            <a:ext cx="3357586" cy="566737"/>
          </a:xfrm>
          <a:prstGeom prst="rect">
            <a:avLst/>
          </a:prstGeom>
          <a:solidFill>
            <a:srgbClr val="C2D69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2600">
                <a:latin typeface="Times New Roman" pitchFamily="18" charset="0"/>
              </a:rPr>
              <a:t>сложение</a:t>
            </a:r>
            <a:endParaRPr lang="ru-RU">
              <a:latin typeface="Arial" pitchFamily="34" charset="0"/>
            </a:endParaRPr>
          </a:p>
        </p:txBody>
      </p:sp>
      <p:sp>
        <p:nvSpPr>
          <p:cNvPr id="1031" name="AutoShape 7"/>
          <p:cNvSpPr>
            <a:spLocks noChangeArrowheads="1"/>
          </p:cNvSpPr>
          <p:nvPr/>
        </p:nvSpPr>
        <p:spPr bwMode="auto">
          <a:xfrm>
            <a:off x="1952597" y="2643183"/>
            <a:ext cx="485775" cy="714380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>
            <a:off x="8596331" y="2643183"/>
            <a:ext cx="485775" cy="714380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/>
          <p:cNvSpPr>
            <a:spLocks noChangeArrowheads="1"/>
          </p:cNvSpPr>
          <p:nvPr/>
        </p:nvSpPr>
        <p:spPr bwMode="auto">
          <a:xfrm>
            <a:off x="9953653" y="2643183"/>
            <a:ext cx="485775" cy="714380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/>
          <p:cNvSpPr>
            <a:spLocks noChangeArrowheads="1"/>
          </p:cNvSpPr>
          <p:nvPr/>
        </p:nvSpPr>
        <p:spPr bwMode="auto">
          <a:xfrm>
            <a:off x="3095605" y="2643183"/>
            <a:ext cx="485775" cy="714380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5" name="AutoShape 11"/>
          <p:cNvSpPr>
            <a:spLocks noChangeArrowheads="1"/>
          </p:cNvSpPr>
          <p:nvPr/>
        </p:nvSpPr>
        <p:spPr bwMode="auto">
          <a:xfrm>
            <a:off x="4381489" y="2643183"/>
            <a:ext cx="485775" cy="714380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/>
          <p:cNvSpPr>
            <a:spLocks noChangeArrowheads="1"/>
          </p:cNvSpPr>
          <p:nvPr/>
        </p:nvSpPr>
        <p:spPr bwMode="auto">
          <a:xfrm>
            <a:off x="5738811" y="2643183"/>
            <a:ext cx="485775" cy="714380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7" name="AutoShape 13"/>
          <p:cNvSpPr>
            <a:spLocks noChangeArrowheads="1"/>
          </p:cNvSpPr>
          <p:nvPr/>
        </p:nvSpPr>
        <p:spPr bwMode="auto">
          <a:xfrm>
            <a:off x="7239009" y="2643183"/>
            <a:ext cx="485775" cy="714380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1524000" y="5572140"/>
            <a:ext cx="1214414" cy="990638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ru-RU" sz="160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>
                <a:latin typeface="Times New Roman" pitchFamily="18" charset="0"/>
              </a:rPr>
              <a:t>помолодеть</a:t>
            </a:r>
            <a:endParaRPr lang="ru-RU">
              <a:latin typeface="Arial" pitchFamily="34" charset="0"/>
            </a:endParaRPr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6881818" y="3357562"/>
            <a:ext cx="1000132" cy="2000264"/>
          </a:xfrm>
          <a:prstGeom prst="rect">
            <a:avLst/>
          </a:prstGeom>
          <a:solidFill>
            <a:srgbClr val="D99594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270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b="1" dirty="0">
                <a:latin typeface="Times New Roman" pitchFamily="18" charset="0"/>
              </a:rPr>
              <a:t>без соединительной гласной</a:t>
            </a:r>
            <a:endParaRPr lang="ru-RU" sz="1600" b="1" dirty="0">
              <a:latin typeface="Arial" pitchFamily="34" charset="0"/>
            </a:endParaRPr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8239140" y="3357562"/>
            <a:ext cx="1071570" cy="2000264"/>
          </a:xfrm>
          <a:prstGeom prst="rect">
            <a:avLst/>
          </a:prstGeom>
          <a:solidFill>
            <a:srgbClr val="D99594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270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b="1" dirty="0">
                <a:latin typeface="Times New Roman" pitchFamily="18" charset="0"/>
              </a:rPr>
              <a:t>с соединительной гласной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</a:endParaRPr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9525025" y="3357562"/>
            <a:ext cx="1000101" cy="2000264"/>
          </a:xfrm>
          <a:prstGeom prst="rect">
            <a:avLst/>
          </a:prstGeom>
          <a:solidFill>
            <a:srgbClr val="D99594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270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b="1" dirty="0">
                <a:latin typeface="Times New Roman" pitchFamily="18" charset="0"/>
              </a:rPr>
              <a:t>с одновременным присоединением суффикса</a:t>
            </a:r>
            <a:endParaRPr lang="ru-RU" sz="1600" b="1" dirty="0">
              <a:latin typeface="Arial" pitchFamily="34" charset="0"/>
            </a:endParaRPr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2809852" y="5572140"/>
            <a:ext cx="1090602" cy="1000132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ru-RU" sz="160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>
                <a:latin typeface="Times New Roman" pitchFamily="18" charset="0"/>
              </a:rPr>
              <a:t>книжка</a:t>
            </a:r>
            <a:endParaRPr lang="ru-RU">
              <a:latin typeface="Arial" pitchFamily="34" charset="0"/>
            </a:endParaRPr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3952861" y="5572140"/>
            <a:ext cx="1285885" cy="1000132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ru-RU" sz="1600" dirty="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latin typeface="Times New Roman" pitchFamily="18" charset="0"/>
              </a:rPr>
              <a:t>подбородок</a:t>
            </a:r>
            <a:endParaRPr lang="ru-RU" dirty="0">
              <a:latin typeface="Arial" pitchFamily="34" charset="0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5381620" y="5572140"/>
            <a:ext cx="1100106" cy="1000132"/>
          </a:xfrm>
          <a:prstGeom prst="rect">
            <a:avLst/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ru-RU" sz="160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>
                <a:latin typeface="Times New Roman" pitchFamily="18" charset="0"/>
              </a:rPr>
              <a:t>выход</a:t>
            </a:r>
            <a:endParaRPr lang="ru-RU">
              <a:latin typeface="Arial" pitchFamily="34" charset="0"/>
            </a:endParaRPr>
          </a:p>
        </p:txBody>
      </p:sp>
      <p:sp>
        <p:nvSpPr>
          <p:cNvPr id="1055" name="AutoShape 31"/>
          <p:cNvSpPr>
            <a:spLocks noChangeArrowheads="1"/>
          </p:cNvSpPr>
          <p:nvPr/>
        </p:nvSpPr>
        <p:spPr bwMode="auto">
          <a:xfrm>
            <a:off x="4381489" y="5143512"/>
            <a:ext cx="485775" cy="642942"/>
          </a:xfrm>
          <a:prstGeom prst="downArrow">
            <a:avLst>
              <a:gd name="adj1" fmla="val 50000"/>
              <a:gd name="adj2" fmla="val 36275"/>
            </a:avLst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6" name="AutoShape 32"/>
          <p:cNvSpPr>
            <a:spLocks noChangeArrowheads="1"/>
          </p:cNvSpPr>
          <p:nvPr/>
        </p:nvSpPr>
        <p:spPr bwMode="auto">
          <a:xfrm>
            <a:off x="3167043" y="5143512"/>
            <a:ext cx="485775" cy="642942"/>
          </a:xfrm>
          <a:prstGeom prst="downArrow">
            <a:avLst>
              <a:gd name="adj1" fmla="val 50000"/>
              <a:gd name="adj2" fmla="val 36275"/>
            </a:avLst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7" name="AutoShape 33"/>
          <p:cNvSpPr>
            <a:spLocks noChangeArrowheads="1"/>
          </p:cNvSpPr>
          <p:nvPr/>
        </p:nvSpPr>
        <p:spPr bwMode="auto">
          <a:xfrm>
            <a:off x="1952597" y="5214951"/>
            <a:ext cx="485775" cy="500066"/>
          </a:xfrm>
          <a:prstGeom prst="downArrow">
            <a:avLst>
              <a:gd name="adj1" fmla="val 50000"/>
              <a:gd name="adj2" fmla="val 33824"/>
            </a:avLst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8" name="AutoShape 34"/>
          <p:cNvSpPr>
            <a:spLocks noChangeArrowheads="1"/>
          </p:cNvSpPr>
          <p:nvPr/>
        </p:nvSpPr>
        <p:spPr bwMode="auto">
          <a:xfrm>
            <a:off x="5680041" y="5119671"/>
            <a:ext cx="485775" cy="666783"/>
          </a:xfrm>
          <a:prstGeom prst="downArrow">
            <a:avLst>
              <a:gd name="adj1" fmla="val 50000"/>
              <a:gd name="adj2" fmla="val 33824"/>
            </a:avLst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3809985" y="1571612"/>
            <a:ext cx="500066" cy="500066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8596330" y="1571612"/>
            <a:ext cx="500066" cy="571504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DBE5F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666844" y="1000108"/>
            <a:ext cx="8858312" cy="609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</a:rPr>
              <a:t>Основные способы образования слов в русском языке</a:t>
            </a:r>
            <a:endParaRPr lang="ru-RU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5381620" y="3357562"/>
            <a:ext cx="1071570" cy="2000264"/>
          </a:xfrm>
          <a:prstGeom prst="rect">
            <a:avLst/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270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ru-RU" sz="1400" dirty="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b="1" dirty="0" err="1">
                <a:latin typeface="Times New Roman" pitchFamily="18" charset="0"/>
              </a:rPr>
              <a:t>бессуффиксный</a:t>
            </a:r>
            <a:endParaRPr lang="ru-RU" sz="1600" b="1" dirty="0">
              <a:latin typeface="Arial" pitchFamily="34" charset="0"/>
            </a:endParaRP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4024298" y="3357562"/>
            <a:ext cx="1143008" cy="2000264"/>
          </a:xfrm>
          <a:prstGeom prst="rect">
            <a:avLst/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270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ru-RU" sz="1400" dirty="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b="1" dirty="0">
                <a:latin typeface="Times New Roman" pitchFamily="18" charset="0"/>
              </a:rPr>
              <a:t>приставочно-суффиксальный</a:t>
            </a:r>
            <a:endParaRPr lang="ru-RU" sz="1600" b="1" dirty="0">
              <a:latin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2881290" y="3357562"/>
            <a:ext cx="1000132" cy="2000264"/>
          </a:xfrm>
          <a:prstGeom prst="rect">
            <a:avLst/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270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ru-RU" sz="1400" dirty="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b="1" dirty="0">
                <a:latin typeface="Times New Roman" pitchFamily="18" charset="0"/>
              </a:rPr>
              <a:t>суффиксальный</a:t>
            </a:r>
            <a:endParaRPr lang="ru-RU" sz="1600" b="1" dirty="0">
              <a:latin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1666844" y="3357562"/>
            <a:ext cx="1000132" cy="2000264"/>
          </a:xfrm>
          <a:prstGeom prst="rect">
            <a:avLst/>
          </a:prstGeom>
          <a:solidFill>
            <a:srgbClr val="FABF8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vert270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ru-RU" sz="1400" dirty="0"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b="1" dirty="0">
                <a:latin typeface="Times New Roman" pitchFamily="18" charset="0"/>
              </a:rPr>
              <a:t>приставочный</a:t>
            </a:r>
            <a:endParaRPr lang="ru-RU" sz="1600" b="1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16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271462"/>
            <a:ext cx="10953750" cy="631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9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755" y="54930"/>
            <a:ext cx="7319323" cy="680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98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1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7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30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04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79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9110" y="2688608"/>
            <a:ext cx="6223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/>
              <a:t>Спасибо за внимание 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63517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100</TotalTime>
  <Words>223</Words>
  <Application>Microsoft Office PowerPoint</Application>
  <PresentationFormat>Широкоэкранный</PresentationFormat>
  <Paragraphs>42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Times New Roman</vt:lpstr>
      <vt:lpstr>Tw Cen MT</vt:lpstr>
      <vt:lpstr>Капля</vt:lpstr>
      <vt:lpstr>Система диагностической деятельности в преподавании русского языка и литературы (анализ диагностической работы по русскому языку в 7-8 классах)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диагностической деятельности в преподавании русского языка и литературы (анализ диагностической работы по русскому языку в 7-8 классах)</dc:title>
  <dc:creator>RePack by Diakov</dc:creator>
  <cp:lastModifiedBy>RePack by Diakov</cp:lastModifiedBy>
  <cp:revision>11</cp:revision>
  <cp:lastPrinted>2021-01-25T14:54:18Z</cp:lastPrinted>
  <dcterms:created xsi:type="dcterms:W3CDTF">2021-01-24T08:55:32Z</dcterms:created>
  <dcterms:modified xsi:type="dcterms:W3CDTF">2021-01-25T14:54:40Z</dcterms:modified>
</cp:coreProperties>
</file>