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28"/>
  </p:notesMasterIdLst>
  <p:sldIdLst>
    <p:sldId id="278" r:id="rId2"/>
    <p:sldId id="291" r:id="rId3"/>
    <p:sldId id="279" r:id="rId4"/>
    <p:sldId id="289" r:id="rId5"/>
    <p:sldId id="277" r:id="rId6"/>
    <p:sldId id="280" r:id="rId7"/>
    <p:sldId id="281" r:id="rId8"/>
    <p:sldId id="290" r:id="rId9"/>
    <p:sldId id="282" r:id="rId10"/>
    <p:sldId id="283" r:id="rId11"/>
    <p:sldId id="256" r:id="rId12"/>
    <p:sldId id="272" r:id="rId13"/>
    <p:sldId id="274" r:id="rId14"/>
    <p:sldId id="271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84" r:id="rId23"/>
    <p:sldId id="288" r:id="rId24"/>
    <p:sldId id="285" r:id="rId25"/>
    <p:sldId id="287" r:id="rId26"/>
    <p:sldId id="286" r:id="rId2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66FF"/>
    <a:srgbClr val="9999FF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0" autoAdjust="0"/>
    <p:restoredTop sz="92881" autoAdjust="0"/>
  </p:normalViewPr>
  <p:slideViewPr>
    <p:cSldViewPr>
      <p:cViewPr varScale="1">
        <p:scale>
          <a:sx n="70" d="100"/>
          <a:sy n="70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92496-4909-466C-81E8-74FE501B3B34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A6A0A-4866-4BDE-A88D-3FD13F3F2E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007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noProof="0" smtClean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  <p:extLst>
      <p:ext uri="{BB962C8B-B14F-4D97-AF65-F5344CB8AC3E}">
        <p14:creationId xmlns:p14="http://schemas.microsoft.com/office/powerpoint/2010/main" val="1785549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A1F01-00B0-41AA-99CC-11E1D785A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378EB-1CA1-4E68-867D-4C3FA9377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4869E-CE2C-4F34-B389-DC253DF7F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D386D-429A-40A8-AFA8-308A540D63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812B-B4F7-4F03-A5DE-5A3EB74F5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1A38-3922-46DA-A9A4-FEDA6194B0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BE290-EA2F-4D71-A185-DAF49C6E0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722C-79AC-40EA-9AD9-7FA1C6E66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9691D-5936-4051-97A6-34B8CE9A7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CDE4B-5ABB-4DB1-A8EB-856601A1D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5FAA2-6B73-4838-BAB8-D92DB8F7E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 smtClean="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73C35DDD-FD1A-4CD4-853F-E0E5493B5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4" r:id="rId2"/>
    <p:sldLayoutId id="2147483721" r:id="rId3"/>
    <p:sldLayoutId id="2147483715" r:id="rId4"/>
    <p:sldLayoutId id="2147483722" r:id="rId5"/>
    <p:sldLayoutId id="2147483716" r:id="rId6"/>
    <p:sldLayoutId id="2147483717" r:id="rId7"/>
    <p:sldLayoutId id="2147483723" r:id="rId8"/>
    <p:sldLayoutId id="2147483724" r:id="rId9"/>
    <p:sldLayoutId id="2147483718" r:id="rId10"/>
    <p:sldLayoutId id="214748371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0BD0D9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10CF9B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908720"/>
            <a:ext cx="8103376" cy="151216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исторической памяти в стихотворении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М.Ю. Лермонтова «Бородино»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050" y="2780928"/>
            <a:ext cx="8531438" cy="3862782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Franklin Gothic Heavy" pitchFamily="34" charset="0"/>
              </a:rPr>
              <a:t>В   Е  Ч  Н  О  С  Т  Ь</a:t>
            </a:r>
          </a:p>
          <a:p>
            <a:pPr algn="ctr">
              <a:buNone/>
            </a:pP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  <a:p>
            <a:pPr algn="ctr"/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  <a:p>
            <a:pPr algn="ctr"/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  <a:p>
            <a:pPr algn="ctr"/>
            <a:r>
              <a:rPr lang="ru-RU" sz="3600" dirty="0" smtClean="0">
                <a:latin typeface="Franklin Gothic Heavy" pitchFamily="34" charset="0"/>
              </a:rPr>
              <a:t>ЗАБВЕНИЕ</a:t>
            </a:r>
            <a:endParaRPr lang="ru-RU" sz="3600" dirty="0"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28688" y="620713"/>
            <a:ext cx="7358062" cy="2979737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Отечественная война 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1812 года.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Бородинское сражение.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662238" y="3860800"/>
            <a:ext cx="6481762" cy="1223963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« В этом сражении французы снискали себе славу быть победителями, а русские–  быть непобедимыми».</a:t>
            </a:r>
          </a:p>
          <a:p>
            <a:pPr marL="0" indent="0" algn="r"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Наполеон  Бонапарт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карт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25538"/>
            <a:ext cx="8713787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755650" y="476250"/>
            <a:ext cx="7632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2400"/>
          </a:p>
        </p:txBody>
      </p:sp>
      <p:sp>
        <p:nvSpPr>
          <p:cNvPr id="46088" name="WordArt 8"/>
          <p:cNvSpPr>
            <a:spLocks noChangeArrowheads="1" noChangeShapeType="1" noTextEdit="1"/>
          </p:cNvSpPr>
          <p:nvPr/>
        </p:nvSpPr>
        <p:spPr bwMode="auto">
          <a:xfrm>
            <a:off x="180975" y="188913"/>
            <a:ext cx="87820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Franklin Gothic Heavy" pitchFamily="34" charset="0"/>
                <a:cs typeface="Arial"/>
              </a:rPr>
              <a:t>Нашествие армии Наполеона на Россию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Кутуз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46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4356100" y="0"/>
            <a:ext cx="47879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i="1">
                <a:solidFill>
                  <a:srgbClr val="3366FF"/>
                </a:solidFill>
              </a:rPr>
              <a:t>Однако планы русского генерального штаба реализовать не удалось. В условиях быстрого продвижения неприятеля был избран единственно верный образ действий- любой ценой сохранить войска и, не вступая в генеральное сражение, соединить силы 1-ой и 2-ой армий. С огромным трудом удалось осуществить соединение войск. </a:t>
            </a:r>
          </a:p>
          <a:p>
            <a:pPr algn="l">
              <a:spcBef>
                <a:spcPct val="50000"/>
              </a:spcBef>
            </a:pPr>
            <a:r>
              <a:rPr lang="ru-RU" sz="2000" i="1">
                <a:solidFill>
                  <a:srgbClr val="3366FF"/>
                </a:solidFill>
              </a:rPr>
              <a:t>Но неудачи первых недель войны породили в обществе глубокое уныние. На этом фоне всё чаще раздавались призывы к назначению главнокомандующим русской армией светлейшего князя М.И. Кутузова.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7056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2000"/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95288" y="476250"/>
            <a:ext cx="720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 sz="2400"/>
          </a:p>
        </p:txBody>
      </p:sp>
      <p:pic>
        <p:nvPicPr>
          <p:cNvPr id="16388" name="Picture 12" descr="Карта-схе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5148263" y="549275"/>
            <a:ext cx="3600450" cy="54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i="1">
                <a:solidFill>
                  <a:srgbClr val="3366FF"/>
                </a:solidFill>
              </a:rPr>
              <a:t>Вступив в командование армией в августе, Кутузов объявил, что действия его предшественника были вполне верными, и отступил ещё ближе к Москве. Лишь в 110 км. от древней столицы, неподалёку от села Бородино, он решил дать генеральное сражение Наполеону.</a:t>
            </a:r>
          </a:p>
          <a:p>
            <a:pPr algn="l">
              <a:spcBef>
                <a:spcPct val="50000"/>
              </a:spcBef>
            </a:pPr>
            <a:r>
              <a:rPr lang="ru-RU" i="1">
                <a:solidFill>
                  <a:srgbClr val="3366FF"/>
                </a:solidFill>
              </a:rPr>
              <a:t>Силы сторон были примерно равны:</a:t>
            </a:r>
          </a:p>
          <a:p>
            <a:pPr algn="l">
              <a:spcBef>
                <a:spcPct val="50000"/>
              </a:spcBef>
            </a:pPr>
            <a:r>
              <a:rPr lang="ru-RU" i="1">
                <a:solidFill>
                  <a:srgbClr val="3366FF"/>
                </a:solidFill>
              </a:rPr>
              <a:t>Франция- 135 тыс. человек и 587 орудий</a:t>
            </a:r>
          </a:p>
          <a:p>
            <a:pPr algn="l">
              <a:spcBef>
                <a:spcPct val="50000"/>
              </a:spcBef>
            </a:pPr>
            <a:r>
              <a:rPr lang="ru-RU" i="1">
                <a:solidFill>
                  <a:srgbClr val="3366FF"/>
                </a:solidFill>
              </a:rPr>
              <a:t>Россия-132 тыс. человек и 640 орудий.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brdn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11"/>
          <p:cNvSpPr txBox="1">
            <a:spLocks noChangeArrowheads="1"/>
          </p:cNvSpPr>
          <p:nvPr/>
        </p:nvSpPr>
        <p:spPr bwMode="auto">
          <a:xfrm>
            <a:off x="468313" y="333375"/>
            <a:ext cx="489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250825" y="476250"/>
            <a:ext cx="46085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/>
              <a:t>И вот нашли большое поле: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Есть разгуляться где на воле!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Построили редут.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У наших ушки на макушке!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Чуть утро осветило пушки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И леса синие верхушки -  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Французы тут как тут.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brdn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0"/>
            <a:ext cx="29162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/>
              <a:t>Два дня мы были в перестрелке.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Что толку в этакой безделке?     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 Мы ждали третий день.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Повсюду стали слышны речи: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«Пора добраться до картечи!»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И вот на поле грозной сечи     </a:t>
            </a:r>
          </a:p>
          <a:p>
            <a:pPr algn="l">
              <a:spcBef>
                <a:spcPct val="50000"/>
              </a:spcBef>
            </a:pPr>
            <a:r>
              <a:rPr lang="ru-RU" sz="2000"/>
              <a:t> Ночная пала тень.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brdn0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81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435600" y="2276475"/>
            <a:ext cx="3313113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i="1">
                <a:solidFill>
                  <a:srgbClr val="3366FF"/>
                </a:solidFill>
              </a:rPr>
              <a:t>Ну ж был денёк! Сквозь дым летучий</a:t>
            </a:r>
            <a:endParaRPr lang="en-US" i="1">
              <a:solidFill>
                <a:srgbClr val="3366FF"/>
              </a:solidFill>
            </a:endParaRPr>
          </a:p>
          <a:p>
            <a:pPr algn="l"/>
            <a:r>
              <a:rPr lang="ru-RU" i="1">
                <a:solidFill>
                  <a:srgbClr val="3366FF"/>
                </a:solidFill>
              </a:rPr>
              <a:t>Французы двинулись, как тучи, </a:t>
            </a:r>
            <a:endParaRPr lang="en-US" i="1">
              <a:solidFill>
                <a:srgbClr val="3366FF"/>
              </a:solidFill>
            </a:endParaRPr>
          </a:p>
          <a:p>
            <a:pPr algn="l"/>
            <a:r>
              <a:rPr lang="ru-RU" i="1">
                <a:solidFill>
                  <a:srgbClr val="3366FF"/>
                </a:solidFill>
              </a:rPr>
              <a:t>     И всё на наш редут,</a:t>
            </a:r>
            <a:endParaRPr lang="en-US" i="1">
              <a:solidFill>
                <a:srgbClr val="3366FF"/>
              </a:solidFill>
            </a:endParaRPr>
          </a:p>
          <a:p>
            <a:pPr algn="l"/>
            <a:r>
              <a:rPr lang="ru-RU" i="1">
                <a:solidFill>
                  <a:srgbClr val="3366FF"/>
                </a:solidFill>
              </a:rPr>
              <a:t>Уланы с пёстрыми значками,</a:t>
            </a:r>
            <a:endParaRPr lang="en-US" i="1">
              <a:solidFill>
                <a:srgbClr val="3366FF"/>
              </a:solidFill>
            </a:endParaRPr>
          </a:p>
          <a:p>
            <a:pPr algn="l"/>
            <a:r>
              <a:rPr lang="ru-RU" i="1">
                <a:solidFill>
                  <a:srgbClr val="3366FF"/>
                </a:solidFill>
              </a:rPr>
              <a:t>Драгуны с конскими хвостами,</a:t>
            </a:r>
            <a:endParaRPr lang="en-US" i="1">
              <a:solidFill>
                <a:srgbClr val="3366FF"/>
              </a:solidFill>
            </a:endParaRPr>
          </a:p>
          <a:p>
            <a:pPr algn="l"/>
            <a:r>
              <a:rPr lang="ru-RU" i="1">
                <a:solidFill>
                  <a:srgbClr val="3366FF"/>
                </a:solidFill>
              </a:rPr>
              <a:t>Все промелькнули перед нам,</a:t>
            </a:r>
            <a:endParaRPr lang="en-US" i="1">
              <a:solidFill>
                <a:srgbClr val="3366FF"/>
              </a:solidFill>
            </a:endParaRPr>
          </a:p>
          <a:p>
            <a:pPr algn="l"/>
            <a:r>
              <a:rPr lang="ru-RU" i="1">
                <a:solidFill>
                  <a:srgbClr val="3366FF"/>
                </a:solidFill>
              </a:rPr>
              <a:t>      Все побывали тут.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brdn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188913"/>
            <a:ext cx="4392613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Вам не видать таких сражений!</a:t>
            </a:r>
            <a:endParaRPr lang="en-US">
              <a:solidFill>
                <a:schemeClr val="bg1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Носились знамена, как тени,     </a:t>
            </a:r>
          </a:p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 В дыму огонь блестел.</a:t>
            </a:r>
            <a:endParaRPr lang="en-US">
              <a:solidFill>
                <a:schemeClr val="bg1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Звучал булат, картечь визжала,</a:t>
            </a:r>
          </a:p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Рука бойцов колоть устала,</a:t>
            </a:r>
          </a:p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И ядрам пролетать мешала     </a:t>
            </a:r>
          </a:p>
          <a:p>
            <a:pPr algn="l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 Гора кровавых тел.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brdn0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0" y="0"/>
            <a:ext cx="4211638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000">
                <a:solidFill>
                  <a:schemeClr val="bg1"/>
                </a:solidFill>
              </a:rPr>
              <a:t>Изведал враг в тот день немало,</a:t>
            </a:r>
          </a:p>
          <a:p>
            <a:pPr algn="l"/>
            <a:r>
              <a:rPr lang="ru-RU" sz="2000">
                <a:solidFill>
                  <a:schemeClr val="bg1"/>
                </a:solidFill>
              </a:rPr>
              <a:t>Что значит русский бой удалый,     </a:t>
            </a:r>
          </a:p>
          <a:p>
            <a:pPr algn="l"/>
            <a:r>
              <a:rPr lang="ru-RU" sz="2000">
                <a:solidFill>
                  <a:schemeClr val="bg1"/>
                </a:solidFill>
              </a:rPr>
              <a:t> Наш рукопашный бой!..</a:t>
            </a:r>
          </a:p>
          <a:p>
            <a:pPr algn="l"/>
            <a:r>
              <a:rPr lang="ru-RU" sz="2000">
                <a:solidFill>
                  <a:schemeClr val="bg1"/>
                </a:solidFill>
              </a:rPr>
              <a:t>Земля тряслась - как наши груди;</a:t>
            </a:r>
          </a:p>
          <a:p>
            <a:pPr algn="l"/>
            <a:r>
              <a:rPr lang="ru-RU" sz="2000">
                <a:solidFill>
                  <a:schemeClr val="bg1"/>
                </a:solidFill>
              </a:rPr>
              <a:t>Смешались в кучу кони, люди,</a:t>
            </a:r>
          </a:p>
          <a:p>
            <a:pPr algn="l"/>
            <a:r>
              <a:rPr lang="ru-RU" sz="2000">
                <a:solidFill>
                  <a:schemeClr val="bg1"/>
                </a:solidFill>
              </a:rPr>
              <a:t>И залпы тысячи орудий     </a:t>
            </a:r>
          </a:p>
          <a:p>
            <a:pPr algn="l"/>
            <a:r>
              <a:rPr lang="ru-RU" sz="2000">
                <a:solidFill>
                  <a:schemeClr val="bg1"/>
                </a:solidFill>
              </a:rPr>
              <a:t> Слились в протяжный вой... </a:t>
            </a:r>
          </a:p>
          <a:p>
            <a:pPr algn="l"/>
            <a:endParaRPr lang="ru-RU" sz="20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5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828836"/>
            <a:ext cx="7776864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  <a:buClr>
                <a:srgbClr val="0F6FC6"/>
              </a:buClr>
              <a:buSzPct val="80000"/>
            </a:pPr>
            <a:r>
              <a:rPr lang="ru-RU" sz="3600" dirty="0" smtClean="0">
                <a:solidFill>
                  <a:srgbClr val="0F6FC6">
                    <a:lumMod val="75000"/>
                  </a:srgbClr>
                </a:solidFill>
                <a:latin typeface="Franklin Gothic Heavy" pitchFamily="34" charset="0"/>
              </a:rPr>
              <a:t>ВЕЧНОСТЬ</a:t>
            </a:r>
          </a:p>
          <a:p>
            <a:pPr lvl="0" algn="r">
              <a:spcBef>
                <a:spcPct val="20000"/>
              </a:spcBef>
              <a:buClr>
                <a:srgbClr val="0F6FC6"/>
              </a:buClr>
              <a:buSzPct val="80000"/>
            </a:pPr>
            <a:r>
              <a:rPr lang="ru-RU" sz="3600" dirty="0" smtClean="0">
                <a:solidFill>
                  <a:srgbClr val="0F6FC6">
                    <a:lumMod val="75000"/>
                  </a:srgbClr>
                </a:solidFill>
                <a:latin typeface="Franklin Gothic Heavy" pitchFamily="34" charset="0"/>
              </a:rPr>
              <a:t> и</a:t>
            </a:r>
          </a:p>
          <a:p>
            <a:pPr lvl="0" algn="r">
              <a:spcBef>
                <a:spcPct val="20000"/>
              </a:spcBef>
              <a:buClr>
                <a:srgbClr val="0F6FC6"/>
              </a:buClr>
              <a:buSzPct val="80000"/>
            </a:pPr>
            <a:r>
              <a:rPr lang="ru-RU" sz="3600" dirty="0" smtClean="0">
                <a:solidFill>
                  <a:srgbClr val="0F6FC6">
                    <a:lumMod val="75000"/>
                  </a:srgbClr>
                </a:solidFill>
                <a:latin typeface="Franklin Gothic Heavy" pitchFamily="34" charset="0"/>
              </a:rPr>
              <a:t> </a:t>
            </a:r>
            <a:r>
              <a:rPr lang="ru-RU" sz="3600" dirty="0">
                <a:solidFill>
                  <a:srgbClr val="0F6FC6">
                    <a:lumMod val="75000"/>
                  </a:srgbClr>
                </a:solidFill>
                <a:latin typeface="Franklin Gothic Heavy" pitchFamily="34" charset="0"/>
              </a:rPr>
              <a:t>ЗАБВЕНИЕ</a:t>
            </a:r>
            <a:endParaRPr lang="ru-RU" sz="3600" dirty="0">
              <a:solidFill>
                <a:srgbClr val="0F6FC6">
                  <a:lumMod val="75000"/>
                </a:srgbClr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7089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brdn0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40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 flipH="1">
            <a:off x="6229350" y="1557338"/>
            <a:ext cx="244951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000" i="1">
                <a:solidFill>
                  <a:srgbClr val="3366FF"/>
                </a:solidFill>
              </a:rPr>
              <a:t>Вот смерклось. Были все готовы,</a:t>
            </a:r>
          </a:p>
          <a:p>
            <a:pPr algn="l"/>
            <a:r>
              <a:rPr lang="ru-RU" sz="2000" i="1">
                <a:solidFill>
                  <a:srgbClr val="3366FF"/>
                </a:solidFill>
              </a:rPr>
              <a:t>С утра бой затеять новый.</a:t>
            </a:r>
          </a:p>
          <a:p>
            <a:pPr algn="l"/>
            <a:r>
              <a:rPr lang="ru-RU" sz="2000" i="1">
                <a:solidFill>
                  <a:srgbClr val="3366FF"/>
                </a:solidFill>
              </a:rPr>
              <a:t>Вот затрещали барабаны –</a:t>
            </a:r>
          </a:p>
          <a:p>
            <a:pPr algn="l"/>
            <a:r>
              <a:rPr lang="ru-RU" sz="2000" i="1">
                <a:solidFill>
                  <a:srgbClr val="3366FF"/>
                </a:solidFill>
              </a:rPr>
              <a:t>И отступили басурманы.</a:t>
            </a:r>
          </a:p>
          <a:p>
            <a:pPr algn="l"/>
            <a:r>
              <a:rPr lang="ru-RU" sz="2000" i="1">
                <a:solidFill>
                  <a:srgbClr val="3366FF"/>
                </a:solidFill>
              </a:rPr>
              <a:t>Тогда считать мы стали раны,      Товарищей считать.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brdn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225" y="0"/>
            <a:ext cx="5788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940425" y="1989138"/>
            <a:ext cx="2808288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-"/>
            </a:pPr>
            <a:r>
              <a:rPr lang="ru-RU" sz="2000" i="1">
                <a:solidFill>
                  <a:srgbClr val="3366FF"/>
                </a:solidFill>
              </a:rPr>
              <a:t>Да, были люди в наше время,</a:t>
            </a:r>
          </a:p>
          <a:p>
            <a:pPr algn="l">
              <a:buFontTx/>
              <a:buChar char="-"/>
            </a:pPr>
            <a:r>
              <a:rPr lang="ru-RU" sz="2000" i="1">
                <a:solidFill>
                  <a:srgbClr val="3366FF"/>
                </a:solidFill>
              </a:rPr>
              <a:t>Не то, что нынешнее племя:      Богатыри - не вы!</a:t>
            </a:r>
          </a:p>
          <a:p>
            <a:pPr algn="l">
              <a:buFontTx/>
              <a:buChar char="-"/>
            </a:pPr>
            <a:r>
              <a:rPr lang="ru-RU" sz="2000" i="1">
                <a:solidFill>
                  <a:srgbClr val="3366FF"/>
                </a:solidFill>
              </a:rPr>
              <a:t>Плохая им досталась доля:</a:t>
            </a:r>
          </a:p>
          <a:p>
            <a:pPr algn="l">
              <a:buFontTx/>
              <a:buChar char="-"/>
            </a:pPr>
            <a:r>
              <a:rPr lang="ru-RU" sz="2000" i="1">
                <a:solidFill>
                  <a:srgbClr val="3366FF"/>
                </a:solidFill>
              </a:rPr>
              <a:t>Немногие вернулись с поля..</a:t>
            </a:r>
          </a:p>
          <a:p>
            <a:pPr algn="l">
              <a:buFontTx/>
              <a:buChar char="-"/>
            </a:pPr>
            <a:r>
              <a:rPr lang="ru-RU" sz="2000" i="1">
                <a:solidFill>
                  <a:srgbClr val="3366FF"/>
                </a:solidFill>
              </a:rPr>
              <a:t>Не будь на то господня воля,      Не отдали б Москвы!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museum\Васнецов_Витязь на распутье, 18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644650"/>
            <a:ext cx="6350000" cy="35687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Проблема выбора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/>
          <p:nvPr/>
        </p:nvGrpSpPr>
        <p:grpSpPr>
          <a:xfrm>
            <a:off x="1779025" y="1676400"/>
            <a:ext cx="1766455" cy="3051463"/>
            <a:chOff x="1779025" y="1676400"/>
            <a:chExt cx="1766455" cy="3051463"/>
          </a:xfrm>
        </p:grpSpPr>
        <p:cxnSp>
          <p:nvCxnSpPr>
            <p:cNvPr id="43" name="Straight Connector 42"/>
            <p:cNvCxnSpPr/>
            <p:nvPr/>
          </p:nvCxnSpPr>
          <p:spPr>
            <a:xfrm rot="16200000" flipH="1">
              <a:off x="18943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1779025" y="2961408"/>
              <a:ext cx="1766455" cy="176645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isometricOffAxis1Top">
                <a:rot lat="17827249" lon="17266542" rev="4444445"/>
              </a:camera>
              <a:lightRig rig="threePt" dir="t"/>
            </a:scene3d>
            <a:sp3d extrusionH="44450">
              <a:bevelT w="69850" h="63500" prst="slope"/>
              <a:bevelB w="139700" h="635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 rot="5400000">
              <a:off x="12085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45"/>
          <p:cNvGrpSpPr/>
          <p:nvPr/>
        </p:nvGrpSpPr>
        <p:grpSpPr>
          <a:xfrm>
            <a:off x="5562600" y="1676400"/>
            <a:ext cx="1766455" cy="3051463"/>
            <a:chOff x="1779025" y="1676400"/>
            <a:chExt cx="1766455" cy="3051463"/>
          </a:xfrm>
        </p:grpSpPr>
        <p:cxnSp>
          <p:nvCxnSpPr>
            <p:cNvPr id="47" name="Straight Connector 46"/>
            <p:cNvCxnSpPr/>
            <p:nvPr/>
          </p:nvCxnSpPr>
          <p:spPr>
            <a:xfrm rot="16200000" flipH="1">
              <a:off x="18943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1779025" y="2961408"/>
              <a:ext cx="1766455" cy="176645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isometricOffAxis1Top">
                <a:rot lat="17827249" lon="17266542" rev="4444445"/>
              </a:camera>
              <a:lightRig rig="threePt" dir="t"/>
            </a:scene3d>
            <a:sp3d extrusionH="44450">
              <a:bevelT w="69850" h="63500" prst="slope"/>
              <a:bevelB w="139700" h="635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9" name="Straight Connector 48"/>
            <p:cNvCxnSpPr/>
            <p:nvPr/>
          </p:nvCxnSpPr>
          <p:spPr>
            <a:xfrm rot="5400000">
              <a:off x="1208532" y="2449068"/>
              <a:ext cx="2231136" cy="685800"/>
            </a:xfrm>
            <a:prstGeom prst="line">
              <a:avLst/>
            </a:prstGeom>
            <a:ln w="47625" cap="rnd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Oval 31"/>
          <p:cNvSpPr/>
          <p:nvPr/>
        </p:nvSpPr>
        <p:spPr>
          <a:xfrm>
            <a:off x="3576902" y="4232414"/>
            <a:ext cx="1973294" cy="19732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90500" dist="114300" dir="7200000" sx="105000" sy="105000" algn="t" rotWithShape="0">
              <a:prstClr val="black">
                <a:alpha val="40000"/>
              </a:prstClr>
            </a:outerShdw>
          </a:effectLst>
          <a:scene3d>
            <a:camera prst="isometricOffAxis1Top">
              <a:rot lat="17931907" lon="17866408" rev="3914402"/>
            </a:camera>
            <a:lightRig rig="threePt" dir="t"/>
          </a:scene3d>
          <a:sp3d extrusionH="44450">
            <a:bevelT w="69850" h="120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496764" y="1400533"/>
            <a:ext cx="162046" cy="384279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27000" h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33"/>
          <p:cNvGrpSpPr/>
          <p:nvPr/>
        </p:nvGrpSpPr>
        <p:grpSpPr>
          <a:xfrm>
            <a:off x="2583180" y="1554480"/>
            <a:ext cx="3977640" cy="292608"/>
            <a:chOff x="2583180" y="1554480"/>
            <a:chExt cx="3977640" cy="292608"/>
          </a:xfrm>
        </p:grpSpPr>
        <p:sp>
          <p:nvSpPr>
            <p:cNvPr id="30" name="Rounded Rectangle 29"/>
            <p:cNvSpPr/>
            <p:nvPr/>
          </p:nvSpPr>
          <p:spPr>
            <a:xfrm rot="16200000">
              <a:off x="4512564" y="-298704"/>
              <a:ext cx="118872" cy="3977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4425696" y="1554480"/>
              <a:ext cx="292608" cy="29260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475656" y="2961408"/>
            <a:ext cx="23762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ВЕЧНОСТЬ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50196" y="2986911"/>
            <a:ext cx="230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ЗАБВЕНИЕ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9558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4.16667E-6 -0.04468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-1.11111E-6 0.0442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4468 L 4.16667E-6 0.0439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4421 L -1.11111E-6 -0.0446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Сочинение-миниатюра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Мир вечности или мир забвения мне ближе?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Какой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жизненный путь я выбираю?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Вечность                             Забвение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Память                                Бездушие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Героизм                         Равнодушие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Духовность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Репродукция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Баталия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Герой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Диалог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Прошлое, хранящееся в памяти, есть часть настоящего.</a:t>
            </a:r>
          </a:p>
          <a:p>
            <a:pPr algn="r"/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Т.Котарбиньский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  <a:p>
            <a:pPr algn="r"/>
            <a:endParaRPr lang="ru-RU" dirty="0" smtClean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«Недаром помнит вся Россия про день Бородина!»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В.В.Верещагин «Конец Бородинского сражения»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  <p:pic>
        <p:nvPicPr>
          <p:cNvPr id="4" name="Рисунок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brdn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11"/>
          <p:cNvSpPr txBox="1">
            <a:spLocks noChangeArrowheads="1"/>
          </p:cNvSpPr>
          <p:nvPr/>
        </p:nvSpPr>
        <p:spPr bwMode="auto">
          <a:xfrm>
            <a:off x="468313" y="333375"/>
            <a:ext cx="4895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ru-RU"/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0" y="0"/>
            <a:ext cx="10429948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5000" b="1" i="1" dirty="0" smtClean="0">
                <a:solidFill>
                  <a:srgbClr val="FF0000"/>
                </a:solidFill>
              </a:rPr>
              <a:t>Бородинское сражение</a:t>
            </a:r>
            <a:endParaRPr lang="en-US" sz="5000" b="1" i="1" dirty="0" smtClean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1000108"/>
            <a:ext cx="20313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5400" b="1" i="1" dirty="0" smtClean="0">
                <a:solidFill>
                  <a:srgbClr val="FF0000"/>
                </a:solidFill>
              </a:rPr>
              <a:t>1812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6488668"/>
            <a:ext cx="3356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800" b="1" i="1" dirty="0" smtClean="0">
                <a:solidFill>
                  <a:srgbClr val="FF0000"/>
                </a:solidFill>
              </a:rPr>
              <a:t>Prezentacii.com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museum\Васнецов_Богатыри, 18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327150"/>
            <a:ext cx="6350000" cy="42037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Васнецов «Богатыри»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Васнецов «Богатырь»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  <p:pic>
        <p:nvPicPr>
          <p:cNvPr id="2050" name="Picture 2" descr="E:\museum\Васнецов_Богатырь, 187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03435" y="1600200"/>
            <a:ext cx="5775129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museum\Васнецов_Витязь на распутье, 18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644650"/>
            <a:ext cx="6350000" cy="35687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Проблема выбора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ГЕРОЙ, -я, м. 1. Человек, совершающий подвиги, необычный по своей храбрости, доблести, самоотверженности. Герои Великой Отечественной войны. Г. труда.</a:t>
            </a: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 2. Главное действующее лицо литературного произведения. Г. трагедии. </a:t>
            </a: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 3. чего. Человек, воплощающий в себе черты эпохи, среды. Г. нашего времени. </a:t>
            </a:r>
          </a:p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4.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кого-чего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. Тот, кто привлек к себе внимание (чаще о том, кто вызывает восхищение, подражание). Г. дня. * Герой Советского Союза - почетное звание, присваивавшееся за доблесть и героизм.  Город-герой - почетное звание города, население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к-рого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 проявило героизм во время Великой Отечественной воины. 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Franklin Gothic Heavy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1157</TotalTime>
  <Words>650</Words>
  <Application>Microsoft Office PowerPoint</Application>
  <PresentationFormat>Экран (4:3)</PresentationFormat>
  <Paragraphs>93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Arial Black</vt:lpstr>
      <vt:lpstr>Calibri</vt:lpstr>
      <vt:lpstr>Franklin Gothic Book</vt:lpstr>
      <vt:lpstr>Franklin Gothic Heavy</vt:lpstr>
      <vt:lpstr>Times New Roman</vt:lpstr>
      <vt:lpstr>Wingdings 2</vt:lpstr>
      <vt:lpstr>Техническая</vt:lpstr>
      <vt:lpstr>Тема исторической памяти в стихотворении  М.Ю. Лермонтова «Бородино»</vt:lpstr>
      <vt:lpstr>Презентация PowerPoint</vt:lpstr>
      <vt:lpstr>Презентация PowerPoint</vt:lpstr>
      <vt:lpstr>В.В.Верещагин «Конец Бородинского сражения»</vt:lpstr>
      <vt:lpstr>Презентация PowerPoint</vt:lpstr>
      <vt:lpstr>Васнецов «Богатыри»</vt:lpstr>
      <vt:lpstr>Васнецов «Богатырь»</vt:lpstr>
      <vt:lpstr>Проблема выбора</vt:lpstr>
      <vt:lpstr>Презентация PowerPoint</vt:lpstr>
      <vt:lpstr>Презентация PowerPoint</vt:lpstr>
      <vt:lpstr>Отечественная война  1812 года. Бородинское сражение.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Проблема выбора</vt:lpstr>
      <vt:lpstr>Презентация PowerPoint</vt:lpstr>
      <vt:lpstr>Сочинение-миниатюра</vt:lpstr>
      <vt:lpstr>Презентация PowerPoint</vt:lpstr>
      <vt:lpstr>Презентация PowerPoint</vt:lpstr>
    </vt:vector>
  </TitlesOfParts>
  <Company>BRCFIO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Отечественная война  1812 года. Бородинское сражение.</dc:title>
  <dc:creator>standard</dc:creator>
  <cp:lastModifiedBy>User Windows</cp:lastModifiedBy>
  <cp:revision>29</cp:revision>
  <dcterms:created xsi:type="dcterms:W3CDTF">2005-10-08T04:52:39Z</dcterms:created>
  <dcterms:modified xsi:type="dcterms:W3CDTF">2022-11-01T17:49:48Z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000800300f000000000001023620</vt:lpwstr>
  </property>
</Properties>
</file>