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96" r:id="rId3"/>
    <p:sldId id="297" r:id="rId4"/>
    <p:sldId id="257" r:id="rId5"/>
    <p:sldId id="277" r:id="rId6"/>
    <p:sldId id="259" r:id="rId7"/>
    <p:sldId id="279" r:id="rId8"/>
    <p:sldId id="260" r:id="rId9"/>
    <p:sldId id="280" r:id="rId10"/>
    <p:sldId id="261" r:id="rId11"/>
    <p:sldId id="295" r:id="rId12"/>
    <p:sldId id="262" r:id="rId13"/>
    <p:sldId id="281" r:id="rId14"/>
    <p:sldId id="263" r:id="rId15"/>
    <p:sldId id="282" r:id="rId16"/>
    <p:sldId id="264" r:id="rId17"/>
    <p:sldId id="285" r:id="rId18"/>
    <p:sldId id="265" r:id="rId19"/>
    <p:sldId id="286" r:id="rId20"/>
    <p:sldId id="268" r:id="rId21"/>
    <p:sldId id="287" r:id="rId22"/>
    <p:sldId id="269" r:id="rId23"/>
    <p:sldId id="288" r:id="rId24"/>
    <p:sldId id="270" r:id="rId25"/>
    <p:sldId id="289" r:id="rId26"/>
    <p:sldId id="271" r:id="rId27"/>
    <p:sldId id="290" r:id="rId28"/>
    <p:sldId id="272" r:id="rId29"/>
    <p:sldId id="291" r:id="rId30"/>
    <p:sldId id="273" r:id="rId31"/>
    <p:sldId id="293" r:id="rId32"/>
    <p:sldId id="274" r:id="rId33"/>
    <p:sldId id="292" r:id="rId34"/>
    <p:sldId id="275" r:id="rId35"/>
    <p:sldId id="294" r:id="rId36"/>
    <p:sldId id="276" r:id="rId37"/>
    <p:sldId id="283" r:id="rId38"/>
    <p:sldId id="284" r:id="rId39"/>
    <p:sldId id="298" r:id="rId40"/>
    <p:sldId id="278" r:id="rId41"/>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07" d="100"/>
          <a:sy n="107" d="100"/>
        </p:scale>
        <p:origin x="-84" y="-25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fld id="{5B106E36-FD25-4E2D-B0AA-010F637433A0}" type="datetimeFigureOut">
              <a:rPr lang="ru-RU" smtClean="0"/>
              <a:pPr/>
              <a:t>09.10.2020</a:t>
            </a:fld>
            <a:endParaRPr lang="ru-RU"/>
          </a:p>
        </p:txBody>
      </p:sp>
      <p:sp>
        <p:nvSpPr>
          <p:cNvPr id="19" name="Нижний колонтитул 18"/>
          <p:cNvSpPr>
            <a:spLocks noGrp="1"/>
          </p:cNvSpPr>
          <p:nvPr>
            <p:ph type="ftr" sz="quarter" idx="11"/>
          </p:nvPr>
        </p:nvSpPr>
        <p:spPr/>
        <p:txBody>
          <a:bodyPr/>
          <a:lstStyle/>
          <a:p>
            <a:endParaRPr lang="ru-RU"/>
          </a:p>
        </p:txBody>
      </p:sp>
      <p:sp>
        <p:nvSpPr>
          <p:cNvPr id="27" name="Номер слайда 26"/>
          <p:cNvSpPr>
            <a:spLocks noGrp="1"/>
          </p:cNvSpPr>
          <p:nvPr>
            <p:ph type="sldNum" sz="quarter" idx="12"/>
          </p:nvPr>
        </p:nvSpPr>
        <p:spPr/>
        <p:txBody>
          <a:bodyPr/>
          <a:lstStyle/>
          <a:p>
            <a:fld id="{725C68B6-61C2-468F-89AB-4B9F7531AA68}"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09.10.2020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5B106E36-FD25-4E2D-B0AA-010F637433A0}" type="datetimeFigureOut">
              <a:rPr lang="ru-RU" smtClean="0"/>
              <a:pPr/>
              <a:t>09.10.2020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5B106E36-FD25-4E2D-B0AA-010F637433A0}" type="datetimeFigureOut">
              <a:rPr lang="ru-RU" smtClean="0"/>
              <a:pPr/>
              <a:t>09.10.2020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fld id="{5B106E36-FD25-4E2D-B0AA-010F637433A0}" type="datetimeFigureOut">
              <a:rPr lang="ru-RU" smtClean="0"/>
              <a:pPr/>
              <a:t>09.10.2020</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fld id="{5B106E36-FD25-4E2D-B0AA-010F637433A0}" type="datetimeFigureOut">
              <a:rPr lang="ru-RU" smtClean="0"/>
              <a:pPr/>
              <a:t>09.10.2020</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B106E36-FD25-4E2D-B0AA-010F637433A0}" type="datetimeFigureOut">
              <a:rPr lang="ru-RU" smtClean="0"/>
              <a:pPr/>
              <a:t>09.10.2020</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5B106E36-FD25-4E2D-B0AA-010F637433A0}" type="datetimeFigureOut">
              <a:rPr lang="ru-RU" smtClean="0"/>
              <a:pPr/>
              <a:t>09.10.2020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оугольник с одним вырезанным скругленным углом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Прямоугольный треугольник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Заголовок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09.10.2020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a:xfrm>
            <a:off x="8077200" y="6356350"/>
            <a:ext cx="609600" cy="365125"/>
          </a:xfrm>
        </p:spPr>
        <p:txBody>
          <a:bodyPr/>
          <a:lstStyle/>
          <a:p>
            <a:fld id="{725C68B6-61C2-468F-89AB-4B9F7531AA68}" type="slidenum">
              <a:rPr lang="ru-RU" smtClean="0"/>
              <a:pPr/>
              <a:t>‹#›</a:t>
            </a:fld>
            <a:endParaRPr lang="ru-RU"/>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Полилиния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Полилиния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09.10.2020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09.10.2020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Полилиния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Заголовок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5B106E36-FD25-4E2D-B0AA-010F637433A0}" type="datetimeFigureOut">
              <a:rPr lang="ru-RU" smtClean="0"/>
              <a:pPr/>
              <a:t>09.10.2020</a:t>
            </a:fld>
            <a:endParaRPr lang="ru-RU"/>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725C68B6-61C2-468F-89AB-4B9F7531AA68}" type="slidenum">
              <a:rPr lang="ru-RU" smtClean="0"/>
              <a:pPr/>
              <a:t>‹#›</a:t>
            </a:fld>
            <a:endParaRPr lang="ru-RU"/>
          </a:p>
        </p:txBody>
      </p:sp>
      <p:grpSp>
        <p:nvGrpSpPr>
          <p:cNvPr id="2" name="Группа 1"/>
          <p:cNvGrpSpPr/>
          <p:nvPr/>
        </p:nvGrpSpPr>
        <p:grpSpPr>
          <a:xfrm>
            <a:off x="-19017" y="202408"/>
            <a:ext cx="9180548" cy="649224"/>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755576" y="1484784"/>
            <a:ext cx="7851648" cy="1828800"/>
          </a:xfrm>
        </p:spPr>
        <p:txBody>
          <a:bodyPr>
            <a:noAutofit/>
          </a:bodyPr>
          <a:lstStyle/>
          <a:p>
            <a:pPr algn="ctr"/>
            <a:r>
              <a:rPr lang="ru-RU" sz="7200" dirty="0" smtClean="0">
                <a:latin typeface="Times New Roman" pitchFamily="18" charset="0"/>
                <a:cs typeface="Times New Roman" pitchFamily="18" charset="0"/>
              </a:rPr>
              <a:t/>
            </a:r>
            <a:br>
              <a:rPr lang="ru-RU" sz="7200" dirty="0" smtClean="0">
                <a:latin typeface="Times New Roman" pitchFamily="18" charset="0"/>
                <a:cs typeface="Times New Roman" pitchFamily="18" charset="0"/>
              </a:rPr>
            </a:br>
            <a:r>
              <a:rPr lang="ru-RU" sz="7200" dirty="0" smtClean="0">
                <a:latin typeface="Times New Roman" pitchFamily="18" charset="0"/>
                <a:cs typeface="Times New Roman" pitchFamily="18" charset="0"/>
              </a:rPr>
              <a:t/>
            </a:r>
            <a:br>
              <a:rPr lang="ru-RU" sz="7200" dirty="0" smtClean="0">
                <a:latin typeface="Times New Roman" pitchFamily="18" charset="0"/>
                <a:cs typeface="Times New Roman" pitchFamily="18" charset="0"/>
              </a:rPr>
            </a:br>
            <a:r>
              <a:rPr lang="ru-RU" sz="7200" dirty="0" smtClean="0">
                <a:latin typeface="Times New Roman" pitchFamily="18" charset="0"/>
                <a:cs typeface="Times New Roman" pitchFamily="18" charset="0"/>
              </a:rPr>
              <a:t/>
            </a:r>
            <a:br>
              <a:rPr lang="ru-RU" sz="7200" dirty="0" smtClean="0">
                <a:latin typeface="Times New Roman" pitchFamily="18" charset="0"/>
                <a:cs typeface="Times New Roman" pitchFamily="18" charset="0"/>
              </a:rPr>
            </a:br>
            <a:r>
              <a:rPr lang="ru-RU" sz="7200" dirty="0">
                <a:latin typeface="Times New Roman" pitchFamily="18" charset="0"/>
                <a:cs typeface="Times New Roman" pitchFamily="18" charset="0"/>
              </a:rPr>
              <a:t/>
            </a:r>
            <a:br>
              <a:rPr lang="ru-RU" sz="7200" dirty="0">
                <a:latin typeface="Times New Roman" pitchFamily="18" charset="0"/>
                <a:cs typeface="Times New Roman" pitchFamily="18" charset="0"/>
              </a:rPr>
            </a:br>
            <a:r>
              <a:rPr lang="ru-RU" sz="7200" dirty="0" smtClean="0">
                <a:latin typeface="Times New Roman" pitchFamily="18" charset="0"/>
                <a:cs typeface="Times New Roman" pitchFamily="18" charset="0"/>
              </a:rPr>
              <a:t/>
            </a:r>
            <a:br>
              <a:rPr lang="ru-RU" sz="7200" dirty="0" smtClean="0">
                <a:latin typeface="Times New Roman" pitchFamily="18" charset="0"/>
                <a:cs typeface="Times New Roman" pitchFamily="18" charset="0"/>
              </a:rPr>
            </a:br>
            <a:r>
              <a:rPr lang="ru-RU" sz="7200" dirty="0">
                <a:latin typeface="Times New Roman" pitchFamily="18" charset="0"/>
                <a:cs typeface="Times New Roman" pitchFamily="18" charset="0"/>
              </a:rPr>
              <a:t/>
            </a:r>
            <a:br>
              <a:rPr lang="ru-RU" sz="7200" dirty="0">
                <a:latin typeface="Times New Roman" pitchFamily="18" charset="0"/>
                <a:cs typeface="Times New Roman" pitchFamily="18" charset="0"/>
              </a:rPr>
            </a:br>
            <a:endParaRPr lang="ru-RU" sz="6000" dirty="0">
              <a:latin typeface="Times New Roman" pitchFamily="18" charset="0"/>
              <a:cs typeface="Times New Roman" pitchFamily="18" charset="0"/>
            </a:endParaRPr>
          </a:p>
        </p:txBody>
      </p:sp>
      <p:sp>
        <p:nvSpPr>
          <p:cNvPr id="3" name="Подзаголовок 2"/>
          <p:cNvSpPr>
            <a:spLocks noGrp="1"/>
          </p:cNvSpPr>
          <p:nvPr>
            <p:ph type="subTitle" idx="1"/>
          </p:nvPr>
        </p:nvSpPr>
        <p:spPr>
          <a:xfrm>
            <a:off x="533400" y="404664"/>
            <a:ext cx="7854696" cy="4576472"/>
          </a:xfrm>
        </p:spPr>
        <p:txBody>
          <a:bodyPr>
            <a:noAutofit/>
          </a:bodyPr>
          <a:lstStyle/>
          <a:p>
            <a:pPr algn="ctr"/>
            <a:r>
              <a:rPr lang="ru-RU" sz="2800" dirty="0" smtClean="0">
                <a:solidFill>
                  <a:srgbClr val="0070C0"/>
                </a:solidFill>
              </a:rPr>
              <a:t>ГКОУ «Школа – интернат «Радуга»</a:t>
            </a:r>
          </a:p>
          <a:p>
            <a:pPr algn="ctr"/>
            <a:endParaRPr lang="ru-RU" sz="4800" dirty="0" smtClean="0">
              <a:solidFill>
                <a:srgbClr val="7030A0"/>
              </a:solidFill>
            </a:endParaRPr>
          </a:p>
          <a:p>
            <a:pPr algn="ctr"/>
            <a:r>
              <a:rPr lang="ru-RU" sz="4800" dirty="0" smtClean="0">
                <a:solidFill>
                  <a:srgbClr val="7030A0"/>
                </a:solidFill>
              </a:rPr>
              <a:t>Короли и королевы красоты : многолетние цветущие растения нашего сада</a:t>
            </a:r>
          </a:p>
          <a:p>
            <a:pPr algn="ctr"/>
            <a:endParaRPr lang="ru-RU" sz="1800" dirty="0" smtClean="0">
              <a:solidFill>
                <a:srgbClr val="7030A0"/>
              </a:solidFill>
            </a:endParaRPr>
          </a:p>
          <a:p>
            <a:pPr algn="ctr"/>
            <a:r>
              <a:rPr lang="ru-RU" sz="1800" dirty="0" smtClean="0">
                <a:solidFill>
                  <a:srgbClr val="0070C0"/>
                </a:solidFill>
              </a:rPr>
              <a:t>Выполнила: учитель ПТП «Сельскохозяйственный труд(растениеводство)» Румянцева Жанна Александровна</a:t>
            </a:r>
          </a:p>
          <a:p>
            <a:pPr algn="ctr"/>
            <a:endParaRPr lang="ru-RU" sz="1800" dirty="0" smtClean="0">
              <a:solidFill>
                <a:srgbClr val="0070C0"/>
              </a:solidFill>
            </a:endParaRPr>
          </a:p>
          <a:p>
            <a:pPr algn="ctr"/>
            <a:r>
              <a:rPr lang="ru-RU" sz="1800" dirty="0" err="1" smtClean="0">
                <a:solidFill>
                  <a:srgbClr val="0070C0"/>
                </a:solidFill>
              </a:rPr>
              <a:t>пгт.Смирных</a:t>
            </a:r>
            <a:r>
              <a:rPr lang="ru-RU" sz="1800" dirty="0" smtClean="0">
                <a:solidFill>
                  <a:srgbClr val="0070C0"/>
                </a:solidFill>
              </a:rPr>
              <a:t>, 2020</a:t>
            </a:r>
            <a:r>
              <a:rPr lang="ru-RU" sz="1800" dirty="0">
                <a:solidFill>
                  <a:srgbClr val="0070C0"/>
                </a:solidFill>
              </a:rPr>
              <a:t/>
            </a:r>
            <a:br>
              <a:rPr lang="ru-RU" sz="1800" dirty="0">
                <a:solidFill>
                  <a:srgbClr val="0070C0"/>
                </a:solidFill>
              </a:rPr>
            </a:br>
            <a:endParaRPr lang="ru-RU" sz="1800" dirty="0">
              <a:solidFill>
                <a:srgbClr val="0070C0"/>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sz="4000" dirty="0"/>
              <a:t>Многолетники обладают рядом преимуществ по сравнению с </a:t>
            </a:r>
            <a:r>
              <a:rPr lang="ru-RU" sz="4000" dirty="0" smtClean="0"/>
              <a:t>однолетниками:</a:t>
            </a:r>
            <a:endParaRPr lang="ru-RU" sz="4000" dirty="0"/>
          </a:p>
        </p:txBody>
      </p:sp>
      <p:sp>
        <p:nvSpPr>
          <p:cNvPr id="3" name="Объект 2"/>
          <p:cNvSpPr>
            <a:spLocks noGrp="1"/>
          </p:cNvSpPr>
          <p:nvPr>
            <p:ph idx="1"/>
          </p:nvPr>
        </p:nvSpPr>
        <p:spPr/>
        <p:txBody>
          <a:bodyPr>
            <a:normAutofit/>
          </a:bodyPr>
          <a:lstStyle/>
          <a:p>
            <a:pPr algn="just"/>
            <a:r>
              <a:rPr lang="ru-RU" dirty="0" smtClean="0"/>
              <a:t>Большинство </a:t>
            </a:r>
            <a:r>
              <a:rPr lang="ru-RU" dirty="0"/>
              <a:t>этих растений цветут длительное </a:t>
            </a:r>
            <a:r>
              <a:rPr lang="ru-RU" dirty="0" smtClean="0"/>
              <a:t>время. </a:t>
            </a:r>
            <a:endParaRPr lang="ru-RU" dirty="0"/>
          </a:p>
          <a:p>
            <a:pPr algn="just"/>
            <a:r>
              <a:rPr lang="ru-RU" dirty="0"/>
              <a:t>Без проблем переносят заморозки и </a:t>
            </a:r>
            <a:r>
              <a:rPr lang="ru-RU" dirty="0" smtClean="0"/>
              <a:t>зимовки. </a:t>
            </a:r>
            <a:endParaRPr lang="ru-RU" dirty="0"/>
          </a:p>
          <a:p>
            <a:pPr algn="just"/>
            <a:r>
              <a:rPr lang="ru-RU" dirty="0"/>
              <a:t>Они гораздо дешевле в </a:t>
            </a:r>
            <a:r>
              <a:rPr lang="ru-RU" dirty="0" smtClean="0"/>
              <a:t>уходе. </a:t>
            </a:r>
            <a:endParaRPr lang="ru-RU" dirty="0"/>
          </a:p>
          <a:p>
            <a:pPr algn="just"/>
            <a:r>
              <a:rPr lang="ru-RU" dirty="0"/>
              <a:t>Уже на 2-3 годы жизни они разрастаются настолько, что можно задуматься о реализации их </a:t>
            </a:r>
            <a:r>
              <a:rPr lang="ru-RU" dirty="0" smtClean="0"/>
              <a:t>потомства. </a:t>
            </a:r>
            <a:endParaRPr lang="ru-RU" dirty="0"/>
          </a:p>
          <a:p>
            <a:pPr algn="just"/>
            <a:r>
              <a:rPr lang="ru-RU" dirty="0"/>
              <a:t>Вообще, многие цветоводы рекомендуют начинающим использовать в своих первых опытах именно многолетники из-за их неприхотливости.</a:t>
            </a:r>
          </a:p>
          <a:p>
            <a:endParaRPr lang="ru-RU" dirty="0"/>
          </a:p>
        </p:txBody>
      </p:sp>
    </p:spTree>
    <p:extLst>
      <p:ext uri="{BB962C8B-B14F-4D97-AF65-F5344CB8AC3E}">
        <p14:creationId xmlns:p14="http://schemas.microsoft.com/office/powerpoint/2010/main" val="48961822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normAutofit lnSpcReduction="10000"/>
          </a:bodyPr>
          <a:lstStyle/>
          <a:p>
            <a:pPr algn="just"/>
            <a:r>
              <a:rPr lang="ru-RU" dirty="0" smtClean="0"/>
              <a:t>Многолетние </a:t>
            </a:r>
            <a:r>
              <a:rPr lang="ru-RU" dirty="0"/>
              <a:t>цветы более требовательны к регулярности полива, нежели </a:t>
            </a:r>
            <a:r>
              <a:rPr lang="ru-RU" dirty="0" smtClean="0"/>
              <a:t>однолетники. </a:t>
            </a:r>
            <a:r>
              <a:rPr lang="ru-RU" dirty="0"/>
              <a:t>Связано </a:t>
            </a:r>
            <a:r>
              <a:rPr lang="ru-RU" dirty="0" smtClean="0"/>
              <a:t>это с </a:t>
            </a:r>
            <a:r>
              <a:rPr lang="ru-RU" dirty="0"/>
              <a:t>более глубоко расположенной </a:t>
            </a:r>
            <a:r>
              <a:rPr lang="ru-RU" dirty="0" smtClean="0"/>
              <a:t> </a:t>
            </a:r>
            <a:r>
              <a:rPr lang="ru-RU" dirty="0"/>
              <a:t>корневой системой. Кроме того, многолетники, пребывая в одной и той же почве, истощают её. Поэтому настоятельно рекомендуется вносить в неё органические удобрения в начале и в конце сезона. Таких подкормок достаточно для обеспечения нормальной вегетации многолетников, однако, цветение может потребовать применения минеральных удобрений.</a:t>
            </a:r>
          </a:p>
        </p:txBody>
      </p:sp>
    </p:spTree>
    <p:extLst>
      <p:ext uri="{BB962C8B-B14F-4D97-AF65-F5344CB8AC3E}">
        <p14:creationId xmlns:p14="http://schemas.microsoft.com/office/powerpoint/2010/main" val="426606377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b="1" i="1" dirty="0" smtClean="0"/>
              <a:t>Анютины глазки </a:t>
            </a:r>
            <a:endParaRPr lang="ru-RU" b="1" i="1" dirty="0"/>
          </a:p>
        </p:txBody>
      </p:sp>
      <p:pic>
        <p:nvPicPr>
          <p:cNvPr id="1026" name="Picture 2" descr="C:\Documents and Settings\Геннадий\Рабочий стол\материалы к урокам\многолетки\анютины глазки.jpg"/>
          <p:cNvPicPr>
            <a:picLocks noGrp="1" noChangeAspect="1" noChangeArrowheads="1"/>
          </p:cNvPicPr>
          <p:nvPr>
            <p:ph idx="1"/>
          </p:nvPr>
        </p:nvPicPr>
        <p:blipFill>
          <a:blip r:embed="rId2" cstate="print"/>
          <a:srcRect/>
          <a:stretch>
            <a:fillRect/>
          </a:stretch>
        </p:blipFill>
        <p:spPr bwMode="auto">
          <a:xfrm>
            <a:off x="251520" y="1935163"/>
            <a:ext cx="8640960" cy="4662189"/>
          </a:xfrm>
          <a:prstGeom prst="rect">
            <a:avLst/>
          </a:prstGeom>
          <a:noFill/>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            Анютины </a:t>
            </a:r>
            <a:r>
              <a:rPr lang="ru-RU" dirty="0"/>
              <a:t>глазки </a:t>
            </a:r>
          </a:p>
        </p:txBody>
      </p:sp>
      <p:sp>
        <p:nvSpPr>
          <p:cNvPr id="3" name="Объект 2"/>
          <p:cNvSpPr>
            <a:spLocks noGrp="1"/>
          </p:cNvSpPr>
          <p:nvPr>
            <p:ph idx="1"/>
          </p:nvPr>
        </p:nvSpPr>
        <p:spPr/>
        <p:txBody>
          <a:bodyPr>
            <a:normAutofit fontScale="92500" lnSpcReduction="20000"/>
          </a:bodyPr>
          <a:lstStyle/>
          <a:p>
            <a:endParaRPr lang="ru-RU" dirty="0"/>
          </a:p>
          <a:p>
            <a:pPr algn="just"/>
            <a:r>
              <a:rPr lang="ru-RU" dirty="0"/>
              <a:t>Другое название растения – </a:t>
            </a:r>
            <a:r>
              <a:rPr lang="ru-RU" dirty="0" smtClean="0"/>
              <a:t>виола. Различают </a:t>
            </a:r>
            <a:r>
              <a:rPr lang="ru-RU" dirty="0"/>
              <a:t>две категории этих цветов: крупно- и мелкоцветковые (до 10 и до 6 см). Время цветения длительное, с конца весны на протяжении всего лета. </a:t>
            </a:r>
            <a:r>
              <a:rPr lang="ru-RU" dirty="0" smtClean="0"/>
              <a:t>Посадка рассады производится так, </a:t>
            </a:r>
            <a:r>
              <a:rPr lang="ru-RU" dirty="0"/>
              <a:t>чтобы кустики располагались с шагом 20 см. В конце осени и начале весны производят подкормку растений суперфосфатом или нитратом аммония (20-40 г на кв. м). </a:t>
            </a:r>
          </a:p>
          <a:p>
            <a:pPr algn="just"/>
            <a:r>
              <a:rPr lang="ru-RU" dirty="0"/>
              <a:t>ПЛЮСЫ: при правильном уходе цветут всё лето и половину </a:t>
            </a:r>
            <a:r>
              <a:rPr lang="ru-RU" dirty="0" smtClean="0"/>
              <a:t>осени,  </a:t>
            </a:r>
            <a:r>
              <a:rPr lang="ru-RU" dirty="0"/>
              <a:t>разнообразие расцветок и форм </a:t>
            </a:r>
            <a:r>
              <a:rPr lang="ru-RU" dirty="0" smtClean="0"/>
              <a:t>цветка,  </a:t>
            </a:r>
            <a:r>
              <a:rPr lang="ru-RU" dirty="0"/>
              <a:t>взрослые растения </a:t>
            </a:r>
            <a:r>
              <a:rPr lang="ru-RU" dirty="0" smtClean="0"/>
              <a:t>неприхотливы. </a:t>
            </a:r>
            <a:endParaRPr lang="ru-RU" dirty="0"/>
          </a:p>
          <a:p>
            <a:pPr algn="just"/>
            <a:r>
              <a:rPr lang="ru-RU" dirty="0"/>
              <a:t>МИНУСЫ: требовательны к условиям </a:t>
            </a:r>
            <a:r>
              <a:rPr lang="ru-RU" dirty="0" smtClean="0"/>
              <a:t>зимовки.</a:t>
            </a:r>
            <a:endParaRPr lang="ru-RU" dirty="0"/>
          </a:p>
        </p:txBody>
      </p:sp>
    </p:spTree>
    <p:extLst>
      <p:ext uri="{BB962C8B-B14F-4D97-AF65-F5344CB8AC3E}">
        <p14:creationId xmlns:p14="http://schemas.microsoft.com/office/powerpoint/2010/main" val="313924147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b="1" i="1" dirty="0" err="1" smtClean="0"/>
              <a:t>Астильба</a:t>
            </a:r>
            <a:r>
              <a:rPr lang="ru-RU" i="1" dirty="0" smtClean="0"/>
              <a:t> </a:t>
            </a:r>
            <a:endParaRPr lang="ru-RU" i="1" dirty="0"/>
          </a:p>
        </p:txBody>
      </p:sp>
      <p:pic>
        <p:nvPicPr>
          <p:cNvPr id="3074" name="Picture 2" descr="C:\Documents and Settings\Геннадий\Рабочий стол\материалы к урокам\многолетки\астильба.png"/>
          <p:cNvPicPr>
            <a:picLocks noGrp="1" noChangeAspect="1" noChangeArrowheads="1"/>
          </p:cNvPicPr>
          <p:nvPr>
            <p:ph idx="1"/>
          </p:nvPr>
        </p:nvPicPr>
        <p:blipFill>
          <a:blip r:embed="rId2" cstate="print"/>
          <a:srcRect/>
          <a:stretch>
            <a:fillRect/>
          </a:stretch>
        </p:blipFill>
        <p:spPr bwMode="auto">
          <a:xfrm>
            <a:off x="251520" y="1916832"/>
            <a:ext cx="8650293" cy="4752528"/>
          </a:xfrm>
          <a:prstGeom prst="rect">
            <a:avLst/>
          </a:prstGeom>
          <a:noFill/>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11560" y="548680"/>
            <a:ext cx="8229600" cy="1143000"/>
          </a:xfrm>
        </p:spPr>
        <p:txBody>
          <a:bodyPr/>
          <a:lstStyle/>
          <a:p>
            <a:r>
              <a:rPr lang="ru-RU" dirty="0" smtClean="0"/>
              <a:t>                  </a:t>
            </a:r>
            <a:r>
              <a:rPr lang="ru-RU" dirty="0" err="1" smtClean="0"/>
              <a:t>Астильбы</a:t>
            </a:r>
            <a:r>
              <a:rPr lang="ru-RU" dirty="0" smtClean="0"/>
              <a:t> </a:t>
            </a:r>
            <a:endParaRPr lang="ru-RU" dirty="0"/>
          </a:p>
        </p:txBody>
      </p:sp>
      <p:sp>
        <p:nvSpPr>
          <p:cNvPr id="3" name="Объект 2"/>
          <p:cNvSpPr>
            <a:spLocks noGrp="1"/>
          </p:cNvSpPr>
          <p:nvPr>
            <p:ph idx="1"/>
          </p:nvPr>
        </p:nvSpPr>
        <p:spPr/>
        <p:txBody>
          <a:bodyPr>
            <a:normAutofit fontScale="70000" lnSpcReduction="20000"/>
          </a:bodyPr>
          <a:lstStyle/>
          <a:p>
            <a:endParaRPr lang="ru-RU" dirty="0"/>
          </a:p>
          <a:p>
            <a:pPr algn="just"/>
            <a:r>
              <a:rPr lang="ru-RU" dirty="0"/>
              <a:t>Большие, раскидистые кусты с листьями причудливой формы, обладающие отличным внешним видом в течение всего сезона. Растения с красными, бардовыми и фиолетовыми цветками лучше всего чувствуют себя в полутени. Те же, которые имеют белые и розовые цветы предпочитают солнечные участки. Цветут примерно месяц, в зависимости от сорта время цветения может быть от июня до сентября. Состав почвы и её плодородность для </a:t>
            </a:r>
            <a:r>
              <a:rPr lang="ru-RU" dirty="0" err="1"/>
              <a:t>астильб</a:t>
            </a:r>
            <a:r>
              <a:rPr lang="ru-RU" dirty="0"/>
              <a:t> не имеет особого значения. Поверхность грунта необходимо обязательно мульчировать, а сам грунт регулярно удобрять калийными и фосфатными удобрениями. Полив обязателен! Долгие засухи растение не переносит! Размножается делением куста, черенками или семенами; первый тип наиболее предпочтителен. </a:t>
            </a:r>
          </a:p>
          <a:p>
            <a:pPr algn="just"/>
            <a:r>
              <a:rPr lang="ru-RU" dirty="0"/>
              <a:t>ПЛЮСЫ: высокорослые многолетники, обладающие эффектным внешним видом не только во время </a:t>
            </a:r>
            <a:r>
              <a:rPr lang="ru-RU" dirty="0" smtClean="0"/>
              <a:t>цветения, </a:t>
            </a:r>
            <a:r>
              <a:rPr lang="ru-RU" dirty="0"/>
              <a:t>растут на любых почвах</a:t>
            </a:r>
          </a:p>
          <a:p>
            <a:pPr algn="just"/>
            <a:r>
              <a:rPr lang="ru-RU" dirty="0"/>
              <a:t> МИНУСЫ: требуют регулярного полива и </a:t>
            </a:r>
            <a:r>
              <a:rPr lang="ru-RU" dirty="0" err="1" smtClean="0"/>
              <a:t>подкармливания</a:t>
            </a:r>
            <a:r>
              <a:rPr lang="ru-RU" dirty="0" smtClean="0"/>
              <a:t>, </a:t>
            </a:r>
            <a:r>
              <a:rPr lang="ru-RU" dirty="0"/>
              <a:t>уязвимы к болезням, особенно в межсезонье</a:t>
            </a:r>
          </a:p>
        </p:txBody>
      </p:sp>
    </p:spTree>
    <p:extLst>
      <p:ext uri="{BB962C8B-B14F-4D97-AF65-F5344CB8AC3E}">
        <p14:creationId xmlns:p14="http://schemas.microsoft.com/office/powerpoint/2010/main" val="397997861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b="1" i="1" dirty="0" smtClean="0"/>
              <a:t>Астра</a:t>
            </a:r>
            <a:r>
              <a:rPr lang="ru-RU" i="1" dirty="0" smtClean="0"/>
              <a:t> </a:t>
            </a:r>
            <a:endParaRPr lang="ru-RU" i="1" dirty="0"/>
          </a:p>
        </p:txBody>
      </p:sp>
      <p:pic>
        <p:nvPicPr>
          <p:cNvPr id="4098" name="Picture 2" descr="C:\Documents and Settings\Геннадий\Рабочий стол\материалы к урокам\многолетки\астры.jpg"/>
          <p:cNvPicPr>
            <a:picLocks noGrp="1" noChangeAspect="1" noChangeArrowheads="1"/>
          </p:cNvPicPr>
          <p:nvPr>
            <p:ph idx="1"/>
          </p:nvPr>
        </p:nvPicPr>
        <p:blipFill>
          <a:blip r:embed="rId2" cstate="print"/>
          <a:srcRect/>
          <a:stretch>
            <a:fillRect/>
          </a:stretch>
        </p:blipFill>
        <p:spPr bwMode="auto">
          <a:xfrm>
            <a:off x="179512" y="1935163"/>
            <a:ext cx="8784976" cy="4518173"/>
          </a:xfrm>
          <a:prstGeom prst="rect">
            <a:avLst/>
          </a:prstGeom>
          <a:noFill/>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                       Астры </a:t>
            </a:r>
            <a:endParaRPr lang="ru-RU" dirty="0"/>
          </a:p>
        </p:txBody>
      </p:sp>
      <p:sp>
        <p:nvSpPr>
          <p:cNvPr id="3" name="Объект 2"/>
          <p:cNvSpPr>
            <a:spLocks noGrp="1"/>
          </p:cNvSpPr>
          <p:nvPr>
            <p:ph idx="1"/>
          </p:nvPr>
        </p:nvSpPr>
        <p:spPr/>
        <p:txBody>
          <a:bodyPr>
            <a:noAutofit/>
          </a:bodyPr>
          <a:lstStyle/>
          <a:p>
            <a:pPr algn="just"/>
            <a:r>
              <a:rPr lang="ru-RU" sz="1800" dirty="0"/>
              <a:t>Р</a:t>
            </a:r>
            <a:r>
              <a:rPr lang="ru-RU" sz="1800" dirty="0" smtClean="0"/>
              <a:t>астения </a:t>
            </a:r>
            <a:r>
              <a:rPr lang="ru-RU" sz="1800" dirty="0"/>
              <a:t>имеют разные размеры и цвета, их способы размножения включают в себя все возможные варианты, от семян до черешков и деления куста. Высота астры бывает от 15 до 140 см, оттенки – все, которые только могут быть у цветов, вплоть до чёрных. Существуют в двух видах: раннецветущие (май) и позднецветущие (август-сентябрь). </a:t>
            </a:r>
            <a:r>
              <a:rPr lang="ru-RU" sz="1800" dirty="0" smtClean="0"/>
              <a:t>Чтобы </a:t>
            </a:r>
            <a:r>
              <a:rPr lang="ru-RU" sz="1800" dirty="0"/>
              <a:t>астры были очаровательны, их нужно регулярно подкармливать. </a:t>
            </a:r>
            <a:r>
              <a:rPr lang="ru-RU" sz="1800" dirty="0" smtClean="0"/>
              <a:t>Уход </a:t>
            </a:r>
            <a:r>
              <a:rPr lang="ru-RU" sz="1800" dirty="0"/>
              <a:t>за астрами прост и включает в себя умеренные поливы и прополку. </a:t>
            </a:r>
          </a:p>
          <a:p>
            <a:pPr algn="just"/>
            <a:r>
              <a:rPr lang="ru-RU" sz="1800" dirty="0"/>
              <a:t>ПЛЮСЫ: широкий выбор расцветок и размеров </a:t>
            </a:r>
            <a:r>
              <a:rPr lang="ru-RU" sz="1800" dirty="0" smtClean="0"/>
              <a:t>растения, </a:t>
            </a:r>
            <a:r>
              <a:rPr lang="ru-RU" sz="1800" dirty="0"/>
              <a:t>неприхотливость и практически полное отсутствие </a:t>
            </a:r>
            <a:r>
              <a:rPr lang="ru-RU" sz="1800" dirty="0" smtClean="0"/>
              <a:t>ухода, </a:t>
            </a:r>
            <a:r>
              <a:rPr lang="ru-RU" sz="1800" dirty="0"/>
              <a:t>хорошо переносят </a:t>
            </a:r>
            <a:r>
              <a:rPr lang="ru-RU" sz="1800" dirty="0" smtClean="0"/>
              <a:t>зиму. </a:t>
            </a:r>
            <a:endParaRPr lang="ru-RU" sz="1800" dirty="0"/>
          </a:p>
          <a:p>
            <a:pPr algn="just"/>
            <a:r>
              <a:rPr lang="ru-RU" sz="1800" dirty="0"/>
              <a:t>МИНУСЫ: при возрасте растения более 3 лет цветки значительно уменьшаются в </a:t>
            </a:r>
            <a:r>
              <a:rPr lang="ru-RU" sz="1800" dirty="0" smtClean="0"/>
              <a:t>размерах. </a:t>
            </a:r>
            <a:endParaRPr lang="ru-RU" sz="1800" dirty="0"/>
          </a:p>
        </p:txBody>
      </p:sp>
    </p:spTree>
    <p:extLst>
      <p:ext uri="{BB962C8B-B14F-4D97-AF65-F5344CB8AC3E}">
        <p14:creationId xmlns:p14="http://schemas.microsoft.com/office/powerpoint/2010/main" val="80350489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b="1" i="1" dirty="0" smtClean="0"/>
              <a:t>Георгины</a:t>
            </a:r>
            <a:r>
              <a:rPr lang="ru-RU" i="1" dirty="0" smtClean="0"/>
              <a:t> </a:t>
            </a:r>
            <a:endParaRPr lang="ru-RU" i="1" dirty="0"/>
          </a:p>
        </p:txBody>
      </p:sp>
      <p:pic>
        <p:nvPicPr>
          <p:cNvPr id="5122" name="Picture 2" descr="C:\Documents and Settings\Геннадий\Рабочий стол\материалы к урокам\многолетки\георгин.jpg"/>
          <p:cNvPicPr>
            <a:picLocks noGrp="1" noChangeAspect="1" noChangeArrowheads="1"/>
          </p:cNvPicPr>
          <p:nvPr>
            <p:ph idx="1"/>
          </p:nvPr>
        </p:nvPicPr>
        <p:blipFill>
          <a:blip r:embed="rId2" cstate="print"/>
          <a:srcRect/>
          <a:stretch>
            <a:fillRect/>
          </a:stretch>
        </p:blipFill>
        <p:spPr bwMode="auto">
          <a:xfrm>
            <a:off x="395536" y="1916832"/>
            <a:ext cx="8496944" cy="4608512"/>
          </a:xfrm>
          <a:prstGeom prst="rect">
            <a:avLst/>
          </a:prstGeom>
          <a:noFill/>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                       Георгины</a:t>
            </a:r>
            <a:endParaRPr lang="ru-RU" dirty="0"/>
          </a:p>
        </p:txBody>
      </p:sp>
      <p:sp>
        <p:nvSpPr>
          <p:cNvPr id="3" name="Объект 2"/>
          <p:cNvSpPr>
            <a:spLocks noGrp="1"/>
          </p:cNvSpPr>
          <p:nvPr>
            <p:ph idx="1"/>
          </p:nvPr>
        </p:nvSpPr>
        <p:spPr/>
        <p:txBody>
          <a:bodyPr>
            <a:noAutofit/>
          </a:bodyPr>
          <a:lstStyle/>
          <a:p>
            <a:pPr algn="just"/>
            <a:r>
              <a:rPr lang="ru-RU" sz="1400" dirty="0"/>
              <a:t>Для выращивания георгин выбирают солнечные, защищенные от холодных и сильных ветров места. </a:t>
            </a:r>
            <a:r>
              <a:rPr lang="ru-RU" sz="1400" dirty="0" smtClean="0"/>
              <a:t>Участок</a:t>
            </a:r>
            <a:r>
              <a:rPr lang="ru-RU" sz="1400" dirty="0"/>
              <a:t>, выбранный для георгин, должен освещаться солнцем минимум шесть часов в сутки.</a:t>
            </a:r>
          </a:p>
          <a:p>
            <a:pPr algn="just"/>
            <a:r>
              <a:rPr lang="ru-RU" sz="1400" dirty="0" smtClean="0"/>
              <a:t>Участок</a:t>
            </a:r>
            <a:r>
              <a:rPr lang="ru-RU" sz="1400" dirty="0"/>
              <a:t>, предназначенный под георгины, с осени вскапывают, а весной </a:t>
            </a:r>
            <a:r>
              <a:rPr lang="ru-RU" sz="1400" dirty="0" smtClean="0"/>
              <a:t>перекапывают. В </a:t>
            </a:r>
            <a:r>
              <a:rPr lang="ru-RU" sz="1400" dirty="0"/>
              <a:t>условиях средней полосы России </a:t>
            </a:r>
            <a:r>
              <a:rPr lang="ru-RU" sz="1400" dirty="0" err="1"/>
              <a:t>подрощенные</a:t>
            </a:r>
            <a:r>
              <a:rPr lang="ru-RU" sz="1400" dirty="0"/>
              <a:t> георгины высаживают в открытый грунт с 1 по 10 </a:t>
            </a:r>
            <a:r>
              <a:rPr lang="ru-RU" sz="1400" dirty="0" smtClean="0"/>
              <a:t>июня. Предварительно </a:t>
            </a:r>
            <a:r>
              <a:rPr lang="ru-RU" sz="1400" dirty="0"/>
              <a:t>на каждом клубне следует оставить не более двух почек, в дальнейшем остальные побеги выламывают, чтобы не ослабить рост главных. </a:t>
            </a:r>
            <a:r>
              <a:rPr lang="ru-RU" sz="1400" dirty="0" smtClean="0"/>
              <a:t>Растение </a:t>
            </a:r>
            <a:r>
              <a:rPr lang="ru-RU" sz="1400" dirty="0"/>
              <a:t>после посадки подвязывают к прочной опоре 1—1,3 метра </a:t>
            </a:r>
            <a:r>
              <a:rPr lang="ru-RU" sz="1400" dirty="0" smtClean="0"/>
              <a:t>высотой . Прищипка </a:t>
            </a:r>
            <a:r>
              <a:rPr lang="ru-RU" sz="1400" dirty="0"/>
              <a:t>(остановка роста) должна осуществляться после образования 4—5 пары </a:t>
            </a:r>
            <a:r>
              <a:rPr lang="ru-RU" sz="1400" dirty="0" smtClean="0"/>
              <a:t>листьев.</a:t>
            </a:r>
            <a:endParaRPr lang="ru-RU" sz="1400" dirty="0"/>
          </a:p>
          <a:p>
            <a:pPr marL="0" indent="0" algn="just">
              <a:buNone/>
            </a:pPr>
            <a:r>
              <a:rPr lang="ru-RU" sz="1400" dirty="0" smtClean="0"/>
              <a:t>        Для </a:t>
            </a:r>
            <a:r>
              <a:rPr lang="ru-RU" sz="1400" dirty="0"/>
              <a:t>более раннего цветения необходимо регулярно удалять появляющиеся пасынки — боковые побеги, отрастающие в пазухах листьев. Начиная с четвёртой пары листьев боковые побеги оставляют для формирования куста. Низкие сорта не пасынкуют. Для получения большего количества соцветий, пригодных для срезки, главных побег прищипывают над четвёртой парой листьев, образовавшиеся верхние боковые побеги — над второй. Удаляют центральный бутон, что приводит к удлинению и упрочнению цветоноса, увеличению размера соцветий. Если соцветия не были срезаны, то их удаляют, как только они начинают отцветать</a:t>
            </a:r>
            <a:r>
              <a:rPr lang="ru-RU" sz="1400" dirty="0" smtClean="0"/>
              <a:t>. Начиная </a:t>
            </a:r>
            <a:r>
              <a:rPr lang="ru-RU" sz="1400" dirty="0"/>
              <a:t>с конца сентября (можно и позже, в зависимости от климатических условий региона, где произрастают георгины), когда стебли отомрут, клубни нужно аккуратно извлечь из почвы и поместить в необходимые условия на всю зиму, чтобы с наступлением весны их снова высадить в грунт. Важно знать, что на одно и то же место георгины не стоит сажать более трех лет подряд. </a:t>
            </a:r>
          </a:p>
        </p:txBody>
      </p:sp>
    </p:spTree>
    <p:extLst>
      <p:ext uri="{BB962C8B-B14F-4D97-AF65-F5344CB8AC3E}">
        <p14:creationId xmlns:p14="http://schemas.microsoft.com/office/powerpoint/2010/main" val="36567970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b="1" i="1" dirty="0" smtClean="0"/>
              <a:t>Гиацинт </a:t>
            </a:r>
            <a:endParaRPr lang="ru-RU" b="1" i="1" dirty="0"/>
          </a:p>
        </p:txBody>
      </p:sp>
      <p:pic>
        <p:nvPicPr>
          <p:cNvPr id="6146" name="Picture 2" descr="C:\Documents and Settings\Геннадий\Рабочий стол\материалы к урокам\многолетки\гиацинты.jpg"/>
          <p:cNvPicPr>
            <a:picLocks noGrp="1" noChangeAspect="1" noChangeArrowheads="1"/>
          </p:cNvPicPr>
          <p:nvPr>
            <p:ph idx="1"/>
          </p:nvPr>
        </p:nvPicPr>
        <p:blipFill>
          <a:blip r:embed="rId2" cstate="print"/>
          <a:srcRect/>
          <a:stretch>
            <a:fillRect/>
          </a:stretch>
        </p:blipFill>
        <p:spPr bwMode="auto">
          <a:xfrm>
            <a:off x="467544" y="1935163"/>
            <a:ext cx="8280920" cy="4662189"/>
          </a:xfrm>
          <a:prstGeom prst="rect">
            <a:avLst/>
          </a:prstGeom>
          <a:noFill/>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                  Гиацинты </a:t>
            </a:r>
            <a:endParaRPr lang="ru-RU" dirty="0"/>
          </a:p>
        </p:txBody>
      </p:sp>
      <p:sp>
        <p:nvSpPr>
          <p:cNvPr id="3" name="Объект 2"/>
          <p:cNvSpPr>
            <a:spLocks noGrp="1"/>
          </p:cNvSpPr>
          <p:nvPr>
            <p:ph idx="1"/>
          </p:nvPr>
        </p:nvSpPr>
        <p:spPr/>
        <p:txBody>
          <a:bodyPr>
            <a:normAutofit fontScale="85000" lnSpcReduction="20000"/>
          </a:bodyPr>
          <a:lstStyle/>
          <a:p>
            <a:pPr algn="just"/>
            <a:r>
              <a:rPr lang="ru-RU" dirty="0" smtClean="0"/>
              <a:t>Красивые </a:t>
            </a:r>
            <a:r>
              <a:rPr lang="ru-RU" dirty="0"/>
              <a:t>раннецветущие </a:t>
            </a:r>
            <a:r>
              <a:rPr lang="ru-RU" dirty="0" smtClean="0"/>
              <a:t>растения. </a:t>
            </a:r>
            <a:r>
              <a:rPr lang="ru-RU" dirty="0"/>
              <a:t>Не переносят переувлажнения корней: если уровень грунтовых вод 50-60 см, необходимо искусственно поднимать грядки или делать дренаж. Требуют солнечного места и защиты от ветра. Не рекомендуется сажать их под деревьями или рядом с кустарниками: весной с солнцем и питательными веществами будет всё хорошо, но летом гиацинты будут страдать. Растение требовательно к уходу. Необходимо ежемесячное рыхление, регулярные поливы и подкормки. </a:t>
            </a:r>
            <a:r>
              <a:rPr lang="ru-RU" dirty="0" smtClean="0"/>
              <a:t>Раз </a:t>
            </a:r>
            <a:r>
              <a:rPr lang="ru-RU" dirty="0"/>
              <a:t>в 1-2 месяца производится прореживание растений с отбраковкой и удалением больных стеблей. </a:t>
            </a:r>
          </a:p>
          <a:p>
            <a:pPr algn="just"/>
            <a:r>
              <a:rPr lang="ru-RU" dirty="0"/>
              <a:t>ПЛЮСЫ: одно из ранних </a:t>
            </a:r>
            <a:r>
              <a:rPr lang="ru-RU" dirty="0" smtClean="0"/>
              <a:t>цветений,  </a:t>
            </a:r>
            <a:r>
              <a:rPr lang="ru-RU" dirty="0"/>
              <a:t>эффектный внешний вид, разнообразие </a:t>
            </a:r>
            <a:r>
              <a:rPr lang="ru-RU" dirty="0" smtClean="0"/>
              <a:t>цветов. </a:t>
            </a:r>
            <a:endParaRPr lang="ru-RU" dirty="0"/>
          </a:p>
          <a:p>
            <a:pPr algn="just"/>
            <a:r>
              <a:rPr lang="ru-RU" dirty="0"/>
              <a:t>МИНУСЫ: сложный </a:t>
            </a:r>
            <a:r>
              <a:rPr lang="ru-RU" dirty="0" smtClean="0"/>
              <a:t>уход, </a:t>
            </a:r>
            <a:r>
              <a:rPr lang="ru-RU" dirty="0"/>
              <a:t>слабая защищённость от внешних </a:t>
            </a:r>
            <a:r>
              <a:rPr lang="ru-RU" dirty="0" smtClean="0"/>
              <a:t>факторов. </a:t>
            </a:r>
            <a:endParaRPr lang="ru-RU" dirty="0"/>
          </a:p>
        </p:txBody>
      </p:sp>
    </p:spTree>
    <p:extLst>
      <p:ext uri="{BB962C8B-B14F-4D97-AF65-F5344CB8AC3E}">
        <p14:creationId xmlns:p14="http://schemas.microsoft.com/office/powerpoint/2010/main" val="218186140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b="1" i="1" dirty="0" smtClean="0"/>
              <a:t>Гладиолус</a:t>
            </a:r>
            <a:r>
              <a:rPr lang="ru-RU" i="1" dirty="0" smtClean="0"/>
              <a:t> </a:t>
            </a:r>
            <a:endParaRPr lang="ru-RU" i="1" dirty="0"/>
          </a:p>
        </p:txBody>
      </p:sp>
      <p:pic>
        <p:nvPicPr>
          <p:cNvPr id="7170" name="Picture 2" descr="C:\Documents and Settings\Геннадий\Рабочий стол\материалы к урокам\многолетки\гладиолусы.jpg"/>
          <p:cNvPicPr>
            <a:picLocks noGrp="1" noChangeAspect="1" noChangeArrowheads="1"/>
          </p:cNvPicPr>
          <p:nvPr>
            <p:ph idx="1"/>
          </p:nvPr>
        </p:nvPicPr>
        <p:blipFill>
          <a:blip r:embed="rId2" cstate="print"/>
          <a:srcRect/>
          <a:stretch>
            <a:fillRect/>
          </a:stretch>
        </p:blipFill>
        <p:spPr bwMode="auto">
          <a:xfrm>
            <a:off x="395537" y="1935163"/>
            <a:ext cx="8496944" cy="4662189"/>
          </a:xfrm>
          <a:prstGeom prst="rect">
            <a:avLst/>
          </a:prstGeom>
          <a:noFill/>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               Гладиолусы </a:t>
            </a:r>
            <a:endParaRPr lang="ru-RU" dirty="0"/>
          </a:p>
        </p:txBody>
      </p:sp>
      <p:sp>
        <p:nvSpPr>
          <p:cNvPr id="3" name="Объект 2"/>
          <p:cNvSpPr>
            <a:spLocks noGrp="1"/>
          </p:cNvSpPr>
          <p:nvPr>
            <p:ph idx="1"/>
          </p:nvPr>
        </p:nvSpPr>
        <p:spPr/>
        <p:txBody>
          <a:bodyPr>
            <a:normAutofit fontScale="77500" lnSpcReduction="20000"/>
          </a:bodyPr>
          <a:lstStyle/>
          <a:p>
            <a:pPr algn="just"/>
            <a:r>
              <a:rPr lang="ru-RU" dirty="0" smtClean="0"/>
              <a:t>Высокорослые </a:t>
            </a:r>
            <a:r>
              <a:rPr lang="ru-RU" dirty="0"/>
              <a:t>(до 1.5 м) растения семейства ирисовых, имеющие по 6 и более цветков на одном стебле. Предпочитают хорошо освещённые участки, защищённые от </a:t>
            </a:r>
            <a:r>
              <a:rPr lang="ru-RU" dirty="0" smtClean="0"/>
              <a:t>ветра. </a:t>
            </a:r>
            <a:r>
              <a:rPr lang="ru-RU" dirty="0"/>
              <a:t>Большое количество сортов обеспечивает самое разное время цветения – от мая до августа. Время цветения – около месяца. Уход заключается в регулярных прополках (до 4-6 за сезон) и нечастых , но обильных поливах. В среднем раз в 10 дней почву вокруг цветов необходимо разрыхлять. Раз в 2-3 года луковицы гладиолусов желательно выкапывать и пересаживать в другое место. Размножение осуществляется разделением группы луковиц, либо делением крупной луковицы. </a:t>
            </a:r>
          </a:p>
          <a:p>
            <a:pPr algn="just"/>
            <a:r>
              <a:rPr lang="ru-RU" dirty="0"/>
              <a:t>ПЛЮСЫ: разнообразие цветов и </a:t>
            </a:r>
            <a:r>
              <a:rPr lang="ru-RU" dirty="0" smtClean="0"/>
              <a:t>оттенков, </a:t>
            </a:r>
            <a:r>
              <a:rPr lang="ru-RU" dirty="0"/>
              <a:t>широкий диапазон времени </a:t>
            </a:r>
            <a:r>
              <a:rPr lang="ru-RU" dirty="0" smtClean="0"/>
              <a:t>цветения. </a:t>
            </a:r>
            <a:endParaRPr lang="ru-RU" dirty="0"/>
          </a:p>
          <a:p>
            <a:pPr algn="just"/>
            <a:r>
              <a:rPr lang="ru-RU" dirty="0"/>
              <a:t>МИНУСЫ: высокие требования к почве и </a:t>
            </a:r>
            <a:r>
              <a:rPr lang="ru-RU" dirty="0" smtClean="0"/>
              <a:t>уходу, </a:t>
            </a:r>
            <a:r>
              <a:rPr lang="ru-RU" dirty="0"/>
              <a:t>необходимость пересадки раз в несколько </a:t>
            </a:r>
            <a:r>
              <a:rPr lang="ru-RU" dirty="0" smtClean="0"/>
              <a:t>лет. </a:t>
            </a:r>
            <a:endParaRPr lang="ru-RU" dirty="0"/>
          </a:p>
        </p:txBody>
      </p:sp>
    </p:spTree>
    <p:extLst>
      <p:ext uri="{BB962C8B-B14F-4D97-AF65-F5344CB8AC3E}">
        <p14:creationId xmlns:p14="http://schemas.microsoft.com/office/powerpoint/2010/main" val="323313972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b="1" i="1" dirty="0" smtClean="0"/>
              <a:t>Дельфиниум</a:t>
            </a:r>
            <a:r>
              <a:rPr lang="ru-RU" i="1" dirty="0" smtClean="0"/>
              <a:t> </a:t>
            </a:r>
            <a:endParaRPr lang="ru-RU" i="1" dirty="0"/>
          </a:p>
        </p:txBody>
      </p:sp>
      <p:pic>
        <p:nvPicPr>
          <p:cNvPr id="8194" name="Picture 2" descr="C:\Documents and Settings\Геннадий\Рабочий стол\материалы к урокам\многолетки\дельфиниум.jpg"/>
          <p:cNvPicPr>
            <a:picLocks noGrp="1" noChangeAspect="1" noChangeArrowheads="1"/>
          </p:cNvPicPr>
          <p:nvPr>
            <p:ph idx="1"/>
          </p:nvPr>
        </p:nvPicPr>
        <p:blipFill>
          <a:blip r:embed="rId2" cstate="print"/>
          <a:srcRect/>
          <a:stretch>
            <a:fillRect/>
          </a:stretch>
        </p:blipFill>
        <p:spPr bwMode="auto">
          <a:xfrm>
            <a:off x="251520" y="1935163"/>
            <a:ext cx="8496944" cy="4662189"/>
          </a:xfrm>
          <a:prstGeom prst="rect">
            <a:avLst/>
          </a:prstGeom>
          <a:noFill/>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                 Дельфиниум</a:t>
            </a:r>
            <a:endParaRPr lang="ru-RU" dirty="0"/>
          </a:p>
        </p:txBody>
      </p:sp>
      <p:sp>
        <p:nvSpPr>
          <p:cNvPr id="3" name="Объект 2"/>
          <p:cNvSpPr>
            <a:spLocks noGrp="1"/>
          </p:cNvSpPr>
          <p:nvPr>
            <p:ph idx="1"/>
          </p:nvPr>
        </p:nvSpPr>
        <p:spPr/>
        <p:txBody>
          <a:bodyPr>
            <a:normAutofit fontScale="77500" lnSpcReduction="20000"/>
          </a:bodyPr>
          <a:lstStyle/>
          <a:p>
            <a:pPr algn="just"/>
            <a:r>
              <a:rPr lang="ru-RU" dirty="0" smtClean="0"/>
              <a:t>Высокорослое </a:t>
            </a:r>
            <a:r>
              <a:rPr lang="ru-RU" dirty="0"/>
              <a:t>растение, которое цветёт дважды в год. Первое цветение приходится на июнь и длится месяц, второе – на конец августа; его продолжительность 2-3 недели. Растение достаточно сложно в уходе. Оно требует исключительно хорошо освещённых участков без застоя воды с нейтральной почвой. Участок должен быть хорошо защищён от ветра, но этого может быть недостаточно: стебли нуждаются в подвязке к вертикальным опорам, поскольку являются чрезвычайно ломкими. Растение часто атакуют вредители, и оно подвергается атаке мучнистой росой. Все это требует его регулярного осмотра и применения инсектицидов и фунгицидов. Кроме того, на одном месте дельфиниум не может расти более 3-4 лет. </a:t>
            </a:r>
          </a:p>
          <a:p>
            <a:pPr algn="just"/>
            <a:r>
              <a:rPr lang="ru-RU" dirty="0"/>
              <a:t>ПЛЮСЫ: два цветения в сезоне способен создавать целые заросли высотой до 1.5 м. </a:t>
            </a:r>
          </a:p>
          <a:p>
            <a:pPr algn="just"/>
            <a:r>
              <a:rPr lang="ru-RU" dirty="0"/>
              <a:t>МИНУСЫ: сложен в уходе требователен к участку и условиям выращивания не может расти в одном месте более 3-4 лет </a:t>
            </a:r>
          </a:p>
          <a:p>
            <a:endParaRPr lang="ru-RU" dirty="0"/>
          </a:p>
        </p:txBody>
      </p:sp>
    </p:spTree>
    <p:extLst>
      <p:ext uri="{BB962C8B-B14F-4D97-AF65-F5344CB8AC3E}">
        <p14:creationId xmlns:p14="http://schemas.microsoft.com/office/powerpoint/2010/main" val="229487835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b="1" i="1" dirty="0" err="1" smtClean="0"/>
              <a:t>Дицентра</a:t>
            </a:r>
            <a:r>
              <a:rPr lang="ru-RU" b="1" i="1" dirty="0" smtClean="0"/>
              <a:t> </a:t>
            </a:r>
            <a:endParaRPr lang="ru-RU" b="1" i="1" dirty="0"/>
          </a:p>
        </p:txBody>
      </p:sp>
      <p:pic>
        <p:nvPicPr>
          <p:cNvPr id="9218" name="Picture 2" descr="C:\Documents and Settings\Геннадий\Рабочий стол\материалы к урокам\многолетки\дицентра.jpg"/>
          <p:cNvPicPr>
            <a:picLocks noGrp="1" noChangeAspect="1" noChangeArrowheads="1"/>
          </p:cNvPicPr>
          <p:nvPr>
            <p:ph idx="1"/>
          </p:nvPr>
        </p:nvPicPr>
        <p:blipFill>
          <a:blip r:embed="rId2" cstate="print"/>
          <a:srcRect/>
          <a:stretch>
            <a:fillRect/>
          </a:stretch>
        </p:blipFill>
        <p:spPr bwMode="auto">
          <a:xfrm>
            <a:off x="395537" y="1935163"/>
            <a:ext cx="8352928" cy="4590181"/>
          </a:xfrm>
          <a:prstGeom prst="rect">
            <a:avLst/>
          </a:prstGeom>
          <a:noFill/>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                    </a:t>
            </a:r>
            <a:r>
              <a:rPr lang="ru-RU" dirty="0" err="1" smtClean="0"/>
              <a:t>Дицентра</a:t>
            </a:r>
            <a:r>
              <a:rPr lang="ru-RU" dirty="0" smtClean="0"/>
              <a:t> </a:t>
            </a:r>
            <a:endParaRPr lang="ru-RU" dirty="0"/>
          </a:p>
        </p:txBody>
      </p:sp>
      <p:sp>
        <p:nvSpPr>
          <p:cNvPr id="3" name="Объект 2"/>
          <p:cNvSpPr>
            <a:spLocks noGrp="1"/>
          </p:cNvSpPr>
          <p:nvPr>
            <p:ph idx="1"/>
          </p:nvPr>
        </p:nvSpPr>
        <p:spPr/>
        <p:txBody>
          <a:bodyPr>
            <a:normAutofit fontScale="70000" lnSpcReduction="20000"/>
          </a:bodyPr>
          <a:lstStyle/>
          <a:p>
            <a:pPr marL="0" indent="0">
              <a:buNone/>
            </a:pPr>
            <a:endParaRPr lang="ru-RU" dirty="0"/>
          </a:p>
          <a:p>
            <a:pPr algn="just"/>
            <a:r>
              <a:rPr lang="ru-RU" dirty="0"/>
              <a:t>Растение среднего роста, до 50 см. Может расти как на освещённых участках, так и в тени. На освещённых участках цветение начинается раньше (конец мая), но время цветения несколько меньше (до 1.5 месяца). В тени зацветает в июне, но может цвести до сентября. Растёт на нейтральных или слабощелочных почвах, нуждается в мульчировании. Дренаж должен быть хороший, поскольку избытка влаги растение не любит. Чаще всего используется как бордюрное растение или как элемент альпинария. Уход за </a:t>
            </a:r>
            <a:r>
              <a:rPr lang="ru-RU" dirty="0" err="1"/>
              <a:t>дицентрой</a:t>
            </a:r>
            <a:r>
              <a:rPr lang="ru-RU" dirty="0"/>
              <a:t> несложен – умеренный полив и внесение подкормок 2-3 раза за сезон. Осенью растения полностью срезают, оставляя 5 см стебля, выступающего из земли. Размножается всеми доступными средствами – от семян до деления корневища. Пересадку растения необходимо делать раз в 6-7 лет. Все процедуры, связанные с пересадкой и размножением корневищем нужно делать ранней весной, пока растение находится в состоянии покоя. </a:t>
            </a:r>
          </a:p>
          <a:p>
            <a:pPr algn="just"/>
            <a:r>
              <a:rPr lang="ru-RU" dirty="0"/>
              <a:t>ПЛЮСЫ: растёт при любой освещённости создаёт густые заросли </a:t>
            </a:r>
          </a:p>
          <a:p>
            <a:pPr algn="just"/>
            <a:r>
              <a:rPr lang="ru-RU" dirty="0"/>
              <a:t>МИНУСЫ: не любит избытка влаги </a:t>
            </a:r>
            <a:r>
              <a:rPr lang="ru-RU" dirty="0" smtClean="0"/>
              <a:t>требует, </a:t>
            </a:r>
            <a:r>
              <a:rPr lang="ru-RU" dirty="0"/>
              <a:t>укутывания на зиму и постоянного мульчирования</a:t>
            </a:r>
          </a:p>
          <a:p>
            <a:endParaRPr lang="ru-RU" dirty="0"/>
          </a:p>
        </p:txBody>
      </p:sp>
    </p:spTree>
    <p:extLst>
      <p:ext uri="{BB962C8B-B14F-4D97-AF65-F5344CB8AC3E}">
        <p14:creationId xmlns:p14="http://schemas.microsoft.com/office/powerpoint/2010/main" val="90501363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b="1" i="1" dirty="0" smtClean="0"/>
              <a:t>Клематис </a:t>
            </a:r>
            <a:endParaRPr lang="ru-RU" b="1" i="1" dirty="0"/>
          </a:p>
        </p:txBody>
      </p:sp>
      <p:sp>
        <p:nvSpPr>
          <p:cNvPr id="3" name="Содержимое 2"/>
          <p:cNvSpPr>
            <a:spLocks noGrp="1"/>
          </p:cNvSpPr>
          <p:nvPr>
            <p:ph idx="1"/>
          </p:nvPr>
        </p:nvSpPr>
        <p:spPr/>
        <p:txBody>
          <a:bodyPr/>
          <a:lstStyle/>
          <a:p>
            <a:endParaRPr lang="ru-RU"/>
          </a:p>
        </p:txBody>
      </p:sp>
      <p:pic>
        <p:nvPicPr>
          <p:cNvPr id="12290" name="Picture 2" descr="C:\Documents and Settings\Геннадий\Рабочий стол\материалы к урокам\многолетки\клематис.jpg"/>
          <p:cNvPicPr>
            <a:picLocks noChangeAspect="1" noChangeArrowheads="1"/>
          </p:cNvPicPr>
          <p:nvPr/>
        </p:nvPicPr>
        <p:blipFill>
          <a:blip r:embed="rId2" cstate="print"/>
          <a:srcRect/>
          <a:stretch>
            <a:fillRect/>
          </a:stretch>
        </p:blipFill>
        <p:spPr bwMode="auto">
          <a:xfrm>
            <a:off x="442913" y="2132856"/>
            <a:ext cx="8258175" cy="4391768"/>
          </a:xfrm>
          <a:prstGeom prst="rect">
            <a:avLst/>
          </a:prstGeom>
          <a:noFill/>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a:t>Клематис </a:t>
            </a:r>
          </a:p>
        </p:txBody>
      </p:sp>
      <p:sp>
        <p:nvSpPr>
          <p:cNvPr id="3" name="Объект 2"/>
          <p:cNvSpPr>
            <a:spLocks noGrp="1"/>
          </p:cNvSpPr>
          <p:nvPr>
            <p:ph idx="1"/>
          </p:nvPr>
        </p:nvSpPr>
        <p:spPr/>
        <p:txBody>
          <a:bodyPr>
            <a:normAutofit fontScale="62500" lnSpcReduction="20000"/>
          </a:bodyPr>
          <a:lstStyle/>
          <a:p>
            <a:pPr marL="0" indent="0">
              <a:buNone/>
            </a:pPr>
            <a:endParaRPr lang="ru-RU" dirty="0"/>
          </a:p>
          <a:p>
            <a:pPr algn="just"/>
            <a:r>
              <a:rPr lang="ru-RU" dirty="0"/>
              <a:t>Представляет собой разновидность лианы с тёмно-голубыми или белыми цветами. Цепляясь за естественные или искусственные опоры, могут подниматься на высоту до 3.5 м. Любят солнечные участки, защищённые от ветра. Идеальным местом для клематиса является южная сторона дома или изгороди. Не требовательны к почве: уровень кислотности не имеет значения. Однако, растениям необходим хороший дренаж. Рост клематиса очень быстрый: каждые 3-4 дня необходимо подвязывать побеги к опорам, чтобы их не срывало ветром. Растение требует много влаги. Поливы должны быть обильными и регулярными: до 30 литров 2-3 раза в неделю в первые два года, и 10-20 л раз в неделю в последующие. Первые 2-3 года растение формирует корни, поэтому цветов будет немного, но уже начиная с третьего года жизни начинается активная вегетация и формирование многих сотен цветов. </a:t>
            </a:r>
          </a:p>
          <a:p>
            <a:pPr algn="just"/>
            <a:r>
              <a:rPr lang="ru-RU" dirty="0"/>
              <a:t>ПЛЮСЫ: не требовательны к почвам огромное количество побегов и цветов с третьего года жизни при хороших опорах достигают высоты более 3 метров </a:t>
            </a:r>
          </a:p>
          <a:p>
            <a:pPr algn="just"/>
            <a:r>
              <a:rPr lang="ru-RU" dirty="0"/>
              <a:t>МИНУСЫ: требуют много воды в первые годы жизни нуждаются в хорошей защите от ветра </a:t>
            </a:r>
          </a:p>
          <a:p>
            <a:endParaRPr lang="ru-RU" dirty="0"/>
          </a:p>
        </p:txBody>
      </p:sp>
    </p:spTree>
    <p:extLst>
      <p:ext uri="{BB962C8B-B14F-4D97-AF65-F5344CB8AC3E}">
        <p14:creationId xmlns:p14="http://schemas.microsoft.com/office/powerpoint/2010/main" val="295881489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b="1" i="1" dirty="0" smtClean="0"/>
              <a:t>Лилейник</a:t>
            </a:r>
            <a:r>
              <a:rPr lang="ru-RU" i="1" dirty="0" smtClean="0"/>
              <a:t> </a:t>
            </a:r>
            <a:endParaRPr lang="ru-RU" i="1" dirty="0"/>
          </a:p>
        </p:txBody>
      </p:sp>
      <p:sp>
        <p:nvSpPr>
          <p:cNvPr id="3" name="Содержимое 2"/>
          <p:cNvSpPr>
            <a:spLocks noGrp="1"/>
          </p:cNvSpPr>
          <p:nvPr>
            <p:ph idx="1"/>
          </p:nvPr>
        </p:nvSpPr>
        <p:spPr/>
        <p:txBody>
          <a:bodyPr/>
          <a:lstStyle/>
          <a:p>
            <a:endParaRPr lang="ru-RU"/>
          </a:p>
        </p:txBody>
      </p:sp>
      <p:pic>
        <p:nvPicPr>
          <p:cNvPr id="13314" name="Picture 2" descr="C:\Documents and Settings\Геннадий\Рабочий стол\материалы к урокам\многолетки\лилейники.jpg"/>
          <p:cNvPicPr>
            <a:picLocks noChangeAspect="1" noChangeArrowheads="1"/>
          </p:cNvPicPr>
          <p:nvPr/>
        </p:nvPicPr>
        <p:blipFill>
          <a:blip r:embed="rId2" cstate="print"/>
          <a:srcRect/>
          <a:stretch>
            <a:fillRect/>
          </a:stretch>
        </p:blipFill>
        <p:spPr bwMode="auto">
          <a:xfrm>
            <a:off x="323528" y="1844824"/>
            <a:ext cx="8208912" cy="4679800"/>
          </a:xfrm>
          <a:prstGeom prst="rect">
            <a:avLst/>
          </a:prstGeom>
          <a:noFill/>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                 Лилейники</a:t>
            </a:r>
            <a:endParaRPr lang="ru-RU" dirty="0"/>
          </a:p>
        </p:txBody>
      </p:sp>
      <p:sp>
        <p:nvSpPr>
          <p:cNvPr id="3" name="Объект 2"/>
          <p:cNvSpPr>
            <a:spLocks noGrp="1"/>
          </p:cNvSpPr>
          <p:nvPr>
            <p:ph idx="1"/>
          </p:nvPr>
        </p:nvSpPr>
        <p:spPr/>
        <p:txBody>
          <a:bodyPr>
            <a:normAutofit fontScale="77500" lnSpcReduction="20000"/>
          </a:bodyPr>
          <a:lstStyle/>
          <a:p>
            <a:pPr algn="just"/>
            <a:r>
              <a:rPr lang="ru-RU" dirty="0"/>
              <a:t>Красивые и неприхотливые цветы, высотой до 80 см. К ним относят более 60 тысяч видов и сортов. Растут на нейтральных или слабокислых почвах. Могут расти на одном месте до 15 лет. Выдерживают морозы до -20°С без укрытия. Уход за лилейником очень простой: поливы не чаще раза в две недели или раз в неделю при засухе. Подкормки необходимы только в случае бедных почв и производятся при помощи внесения комплексных удобрений. Для того, чтобы земля возле цветка сохраняла свою рыхлость, применяют мульчирование; при этом толщина слоя мульчи должна быть достаточно большой – около 6 см. Размножение – вегетативное, осуществляется делением куста. Лучшее время для рассадки лилейника – конец августа. </a:t>
            </a:r>
          </a:p>
          <a:p>
            <a:pPr algn="just"/>
            <a:r>
              <a:rPr lang="ru-RU" dirty="0"/>
              <a:t>ПЛЮСЫ: неприхотливые растения, практически не требующие ухода цветы могут долго сохранять свежесть после срезания </a:t>
            </a:r>
          </a:p>
          <a:p>
            <a:pPr algn="just"/>
            <a:r>
              <a:rPr lang="ru-RU" dirty="0"/>
              <a:t>МИНУСЫ: во время повышенной влажности уязвимы для грибков</a:t>
            </a:r>
          </a:p>
          <a:p>
            <a:pPr algn="just"/>
            <a:endParaRPr lang="ru-RU" dirty="0"/>
          </a:p>
        </p:txBody>
      </p:sp>
    </p:spTree>
    <p:extLst>
      <p:ext uri="{BB962C8B-B14F-4D97-AF65-F5344CB8AC3E}">
        <p14:creationId xmlns:p14="http://schemas.microsoft.com/office/powerpoint/2010/main" val="349809755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b="1" i="1" dirty="0" smtClean="0"/>
              <a:t>Люпины </a:t>
            </a:r>
            <a:endParaRPr lang="ru-RU" b="1" i="1" dirty="0"/>
          </a:p>
        </p:txBody>
      </p:sp>
      <p:pic>
        <p:nvPicPr>
          <p:cNvPr id="14338" name="Picture 2" descr="C:\Documents and Settings\Геннадий\Рабочий стол\материалы к урокам\многолетки\люпины.jpg"/>
          <p:cNvPicPr>
            <a:picLocks noGrp="1" noChangeAspect="1" noChangeArrowheads="1"/>
          </p:cNvPicPr>
          <p:nvPr>
            <p:ph idx="1"/>
          </p:nvPr>
        </p:nvPicPr>
        <p:blipFill>
          <a:blip r:embed="rId2" cstate="print"/>
          <a:srcRect/>
          <a:stretch>
            <a:fillRect/>
          </a:stretch>
        </p:blipFill>
        <p:spPr bwMode="auto">
          <a:xfrm>
            <a:off x="323528" y="1935163"/>
            <a:ext cx="8424935" cy="4590181"/>
          </a:xfrm>
          <a:prstGeom prst="rect">
            <a:avLst/>
          </a:prstGeom>
          <a:noFill/>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                  Люпины </a:t>
            </a:r>
            <a:endParaRPr lang="ru-RU" dirty="0"/>
          </a:p>
        </p:txBody>
      </p:sp>
      <p:sp>
        <p:nvSpPr>
          <p:cNvPr id="3" name="Объект 2"/>
          <p:cNvSpPr>
            <a:spLocks noGrp="1"/>
          </p:cNvSpPr>
          <p:nvPr>
            <p:ph idx="1"/>
          </p:nvPr>
        </p:nvSpPr>
        <p:spPr/>
        <p:txBody>
          <a:bodyPr>
            <a:normAutofit fontScale="77500" lnSpcReduction="20000"/>
          </a:bodyPr>
          <a:lstStyle/>
          <a:p>
            <a:pPr algn="just"/>
            <a:r>
              <a:rPr lang="ru-RU" dirty="0"/>
              <a:t>Относятся к семейству бобовых. Нетребовательны к грунту, однако, любят, когда их мульчируют торфом или смешивают с торфом верхний слой почвы. Предпочитают солнечные участки. Цветение происходит в июне, однако, если постоянно удалять отцветшие соцветия, можно продлить его до августа. На одном и том же месте растут не более 4 лет. После двух лет цветения необходимо проредить растения, удалив боковые отростки. Полив люпинам необходим умеренный. Размножение люпинов производится семенами или черенками. Посадка может осуществляться осенью или весной – в случае весенней высадки к августу успевают зацвести. Подвержены грибковым заболеваниям. Пораженные растения обрабатывают фунгицидами, с случае запущенной формы – удаляют и перекапывают почву с последующим её известкованием. </a:t>
            </a:r>
          </a:p>
          <a:p>
            <a:pPr algn="just"/>
            <a:r>
              <a:rPr lang="ru-RU" dirty="0"/>
              <a:t>ПЛЮСЫ: растёт на любых почвах цветение может длиться более 2.5 месяцев большое разнообразие оттенков и форм МИНУСЫ: подвержены поражению грибками </a:t>
            </a:r>
          </a:p>
          <a:p>
            <a:endParaRPr lang="ru-RU" dirty="0"/>
          </a:p>
        </p:txBody>
      </p:sp>
    </p:spTree>
    <p:extLst>
      <p:ext uri="{BB962C8B-B14F-4D97-AF65-F5344CB8AC3E}">
        <p14:creationId xmlns:p14="http://schemas.microsoft.com/office/powerpoint/2010/main" val="393321664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b="1" i="1" dirty="0" smtClean="0"/>
              <a:t>Нарцисс </a:t>
            </a:r>
            <a:endParaRPr lang="ru-RU" b="1" i="1" dirty="0"/>
          </a:p>
        </p:txBody>
      </p:sp>
      <p:sp>
        <p:nvSpPr>
          <p:cNvPr id="3" name="Содержимое 2"/>
          <p:cNvSpPr>
            <a:spLocks noGrp="1"/>
          </p:cNvSpPr>
          <p:nvPr>
            <p:ph idx="1"/>
          </p:nvPr>
        </p:nvSpPr>
        <p:spPr/>
        <p:txBody>
          <a:bodyPr/>
          <a:lstStyle/>
          <a:p>
            <a:endParaRPr lang="ru-RU"/>
          </a:p>
        </p:txBody>
      </p:sp>
      <p:pic>
        <p:nvPicPr>
          <p:cNvPr id="15362" name="Picture 2" descr="C:\Documents and Settings\Геннадий\Рабочий стол\материалы к урокам\многолетки\нарцисс.jpg"/>
          <p:cNvPicPr>
            <a:picLocks noChangeAspect="1" noChangeArrowheads="1"/>
          </p:cNvPicPr>
          <p:nvPr/>
        </p:nvPicPr>
        <p:blipFill>
          <a:blip r:embed="rId2" cstate="print"/>
          <a:srcRect/>
          <a:stretch>
            <a:fillRect/>
          </a:stretch>
        </p:blipFill>
        <p:spPr bwMode="auto">
          <a:xfrm>
            <a:off x="395536" y="1844824"/>
            <a:ext cx="8280920" cy="4536504"/>
          </a:xfrm>
          <a:prstGeom prst="rect">
            <a:avLst/>
          </a:prstGeom>
          <a:noFill/>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                       Нарцисс</a:t>
            </a:r>
            <a:endParaRPr lang="ru-RU" dirty="0"/>
          </a:p>
        </p:txBody>
      </p:sp>
      <p:sp>
        <p:nvSpPr>
          <p:cNvPr id="3" name="Объект 2"/>
          <p:cNvSpPr>
            <a:spLocks noGrp="1"/>
          </p:cNvSpPr>
          <p:nvPr>
            <p:ph idx="1"/>
          </p:nvPr>
        </p:nvSpPr>
        <p:spPr/>
        <p:txBody>
          <a:bodyPr>
            <a:normAutofit fontScale="77500" lnSpcReduction="20000"/>
          </a:bodyPr>
          <a:lstStyle/>
          <a:p>
            <a:pPr algn="just"/>
            <a:r>
              <a:rPr lang="ru-RU" dirty="0"/>
              <a:t>Луковичное низкорослое растение. Может расти на любых почвах. Кони распространяются на глубину до 30 см, поэтому с низким уровнем грунтовых вод дренаж обязателен. Стебли с нежными цветами имеют высоту 15-20 см. На одном месте растёт не более 6 лет. Является влаголюбивым растением, требует для полива около 20 л на 1 кв. м. Кроме того, нуждается в регулярных подкормках. Они достаточно обильны (до 50 г суперфосфата и 20 г калийных удобрений на 1 </a:t>
            </a:r>
            <a:r>
              <a:rPr lang="ru-RU" dirty="0" err="1"/>
              <a:t>кв.м</a:t>
            </a:r>
            <a:r>
              <a:rPr lang="ru-RU" dirty="0"/>
              <a:t>) и производятся до 4-5 раз за сезон. Каждая подкормка должна оканчиваться поливом и качественным рыхлением почвы. Цветёт весной, к июню уже полностью засыхает и переходит к отдыху. Размножается делением луковиц. </a:t>
            </a:r>
          </a:p>
          <a:p>
            <a:pPr algn="just"/>
            <a:r>
              <a:rPr lang="ru-RU" dirty="0"/>
              <a:t>ПЛЮСЫ: красивый внешний вид цветение в год посадки </a:t>
            </a:r>
          </a:p>
          <a:p>
            <a:pPr algn="just"/>
            <a:r>
              <a:rPr lang="ru-RU" dirty="0"/>
              <a:t>МИНУСЫ: требователен в уходе к поливу и подкормкам короткое время вегетации и цветения</a:t>
            </a:r>
          </a:p>
          <a:p>
            <a:endParaRPr lang="ru-RU" dirty="0"/>
          </a:p>
        </p:txBody>
      </p:sp>
    </p:spTree>
    <p:extLst>
      <p:ext uri="{BB962C8B-B14F-4D97-AF65-F5344CB8AC3E}">
        <p14:creationId xmlns:p14="http://schemas.microsoft.com/office/powerpoint/2010/main" val="266222760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b="1" i="1" dirty="0" smtClean="0"/>
              <a:t>Пион</a:t>
            </a:r>
            <a:r>
              <a:rPr lang="ru-RU" b="1" dirty="0" smtClean="0"/>
              <a:t> </a:t>
            </a:r>
            <a:endParaRPr lang="ru-RU" b="1" dirty="0"/>
          </a:p>
        </p:txBody>
      </p:sp>
      <p:sp>
        <p:nvSpPr>
          <p:cNvPr id="3" name="Содержимое 2"/>
          <p:cNvSpPr>
            <a:spLocks noGrp="1"/>
          </p:cNvSpPr>
          <p:nvPr>
            <p:ph idx="1"/>
          </p:nvPr>
        </p:nvSpPr>
        <p:spPr/>
        <p:txBody>
          <a:bodyPr/>
          <a:lstStyle/>
          <a:p>
            <a:endParaRPr lang="ru-RU"/>
          </a:p>
        </p:txBody>
      </p:sp>
      <p:pic>
        <p:nvPicPr>
          <p:cNvPr id="16386" name="Picture 2" descr="C:\Documents and Settings\Геннадий\Рабочий стол\материалы к урокам\многолетки\пионы.jpg"/>
          <p:cNvPicPr>
            <a:picLocks noChangeAspect="1" noChangeArrowheads="1"/>
          </p:cNvPicPr>
          <p:nvPr/>
        </p:nvPicPr>
        <p:blipFill>
          <a:blip r:embed="rId2" cstate="print"/>
          <a:srcRect/>
          <a:stretch>
            <a:fillRect/>
          </a:stretch>
        </p:blipFill>
        <p:spPr bwMode="auto">
          <a:xfrm>
            <a:off x="395536" y="1988840"/>
            <a:ext cx="8352928" cy="4535784"/>
          </a:xfrm>
          <a:prstGeom prst="rect">
            <a:avLst/>
          </a:prstGeom>
          <a:noFill/>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                       Пионы</a:t>
            </a:r>
            <a:endParaRPr lang="ru-RU" dirty="0"/>
          </a:p>
        </p:txBody>
      </p:sp>
      <p:sp>
        <p:nvSpPr>
          <p:cNvPr id="3" name="Объект 2"/>
          <p:cNvSpPr>
            <a:spLocks noGrp="1"/>
          </p:cNvSpPr>
          <p:nvPr>
            <p:ph idx="1"/>
          </p:nvPr>
        </p:nvSpPr>
        <p:spPr/>
        <p:txBody>
          <a:bodyPr>
            <a:normAutofit fontScale="62500" lnSpcReduction="20000"/>
          </a:bodyPr>
          <a:lstStyle/>
          <a:p>
            <a:pPr algn="just"/>
            <a:r>
              <a:rPr lang="ru-RU" dirty="0"/>
              <a:t>Эти многолетники по экстерьеру и аромату уступают только розам. Длительность их цветения не очень велика, однако, у разных сортов наступает с июня по сентябрь. При правильном уходе могут расти на одном и том же месте до 20 лет. Может расти на любой почве, однако лучше всего чувствует себя на суглинках. Требует хорошо дренированной почвы, в случае застоя влаги, погибает достаточно быстро. Имеет разветвлённую и глубоко проникающую корневую систему, поэтому если уровень грунтовых вод выше 70 см, требует специальных грядок для предотвращения её загнивания. Благодаря усилиям селекционеров обладает разноцветными окрасами и самыми разнообразными размерами. Предпочитает солнечные места, но может расти и в полутени. Должен располагаться отдельно от других растений и кустарников. Размножается вегетативно путём деления корневища. Более того, процедуру его прореживания необходимо выполнить достаточно регулярно. При этом вовсе не обязательно выкапывать куст пиона из земли целиком. Полив должен быть обильным, до 30-40 литров вода на куст в неделю. Рыхления производятся после каждого полива растения. Производятся три подкормки в сезоне: ранней весной, во время </a:t>
            </a:r>
            <a:r>
              <a:rPr lang="ru-RU" dirty="0" err="1"/>
              <a:t>бутонизации</a:t>
            </a:r>
            <a:r>
              <a:rPr lang="ru-RU" dirty="0"/>
              <a:t> и сразу после цветения. Во всех случаях применяются комплексные удобрения. </a:t>
            </a:r>
          </a:p>
          <a:p>
            <a:pPr algn="just"/>
            <a:r>
              <a:rPr lang="ru-RU" dirty="0"/>
              <a:t>ПЛЮСЫ: отличный внешний вид относительно неприхотлив </a:t>
            </a:r>
          </a:p>
          <a:p>
            <a:pPr algn="just"/>
            <a:r>
              <a:rPr lang="ru-RU" dirty="0"/>
              <a:t>МИНУСЫ: требует регулярного ухода занимает много места в саду</a:t>
            </a:r>
          </a:p>
        </p:txBody>
      </p:sp>
    </p:spTree>
    <p:extLst>
      <p:ext uri="{BB962C8B-B14F-4D97-AF65-F5344CB8AC3E}">
        <p14:creationId xmlns:p14="http://schemas.microsoft.com/office/powerpoint/2010/main" val="2211087273"/>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b="1" i="1" dirty="0" smtClean="0"/>
              <a:t>Рудбекия </a:t>
            </a:r>
            <a:endParaRPr lang="ru-RU" b="1" i="1" dirty="0"/>
          </a:p>
        </p:txBody>
      </p:sp>
      <p:sp>
        <p:nvSpPr>
          <p:cNvPr id="3" name="Содержимое 2"/>
          <p:cNvSpPr>
            <a:spLocks noGrp="1"/>
          </p:cNvSpPr>
          <p:nvPr>
            <p:ph idx="1"/>
          </p:nvPr>
        </p:nvSpPr>
        <p:spPr/>
        <p:txBody>
          <a:bodyPr/>
          <a:lstStyle/>
          <a:p>
            <a:endParaRPr lang="ru-RU"/>
          </a:p>
        </p:txBody>
      </p:sp>
      <p:pic>
        <p:nvPicPr>
          <p:cNvPr id="17410" name="Picture 2" descr="C:\Documents and Settings\Геннадий\Рабочий стол\материалы к урокам\многолетки\рудбекия.jpg"/>
          <p:cNvPicPr>
            <a:picLocks noChangeAspect="1" noChangeArrowheads="1"/>
          </p:cNvPicPr>
          <p:nvPr/>
        </p:nvPicPr>
        <p:blipFill>
          <a:blip r:embed="rId2" cstate="print"/>
          <a:srcRect/>
          <a:stretch>
            <a:fillRect/>
          </a:stretch>
        </p:blipFill>
        <p:spPr bwMode="auto">
          <a:xfrm>
            <a:off x="442913" y="1988840"/>
            <a:ext cx="8258175" cy="4535784"/>
          </a:xfrm>
          <a:prstGeom prst="rect">
            <a:avLst/>
          </a:prstGeom>
          <a:noFill/>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                  Рудбекия </a:t>
            </a:r>
            <a:endParaRPr lang="ru-RU" dirty="0"/>
          </a:p>
        </p:txBody>
      </p:sp>
      <p:sp>
        <p:nvSpPr>
          <p:cNvPr id="3" name="Объект 2"/>
          <p:cNvSpPr>
            <a:spLocks noGrp="1"/>
          </p:cNvSpPr>
          <p:nvPr>
            <p:ph idx="1"/>
          </p:nvPr>
        </p:nvSpPr>
        <p:spPr/>
        <p:txBody>
          <a:bodyPr>
            <a:normAutofit fontScale="70000" lnSpcReduction="20000"/>
          </a:bodyPr>
          <a:lstStyle/>
          <a:p>
            <a:pPr marL="0" indent="0">
              <a:buNone/>
            </a:pPr>
            <a:endParaRPr lang="ru-RU" dirty="0"/>
          </a:p>
          <a:p>
            <a:pPr algn="just"/>
            <a:r>
              <a:rPr lang="ru-RU" dirty="0"/>
              <a:t>Типичный представитель астровых. Существует около 15 видов многолетней рудбекии, способной украсить участок. Характерной чертой всех растений является тёмная средняя часть цветка и 10-15 ярких относительно длинных лепестков. Растение высокое: длина стеблей составляет от 50 до 300 см. Листья крупные, до 25 см. Роскошные соцветия имеют диаметр до 15 см. Окраска краевых лепестков – жёлтая, янтарная или оранжевая. В содержании не требовательна: при отсутствии ухода растений пышно цветёт и вырастает до 1.5 м в высоту. Если требуется получить обильное цветение и </a:t>
            </a:r>
            <a:r>
              <a:rPr lang="ru-RU" dirty="0" err="1"/>
              <a:t>стеблеобразование</a:t>
            </a:r>
            <a:r>
              <a:rPr lang="ru-RU" dirty="0"/>
              <a:t>, поможет удобрение кустиков дважды за сезон смесью нитрофоски и сульфата калия. Размножается делением куста и семенами. </a:t>
            </a:r>
          </a:p>
          <a:p>
            <a:pPr algn="just"/>
            <a:r>
              <a:rPr lang="ru-RU" dirty="0"/>
              <a:t>ПЛЮСЫ: высокая декоративность, большое количество ярких соцветий неприхотливость простой уход эффективное размножение </a:t>
            </a:r>
          </a:p>
          <a:p>
            <a:pPr algn="just"/>
            <a:r>
              <a:rPr lang="ru-RU" dirty="0"/>
              <a:t>МИНУСЫ: относительно короткое время цветения в конце лета не слишком богатый выбор расцветок </a:t>
            </a:r>
          </a:p>
        </p:txBody>
      </p:sp>
    </p:spTree>
    <p:extLst>
      <p:ext uri="{BB962C8B-B14F-4D97-AF65-F5344CB8AC3E}">
        <p14:creationId xmlns:p14="http://schemas.microsoft.com/office/powerpoint/2010/main" val="3842590712"/>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b="1" i="1" dirty="0" smtClean="0"/>
              <a:t>Флокс</a:t>
            </a:r>
            <a:r>
              <a:rPr lang="ru-RU" i="1" dirty="0" smtClean="0"/>
              <a:t> </a:t>
            </a:r>
            <a:endParaRPr lang="ru-RU" i="1" dirty="0"/>
          </a:p>
        </p:txBody>
      </p:sp>
      <p:pic>
        <p:nvPicPr>
          <p:cNvPr id="18434" name="Picture 2" descr="C:\Documents and Settings\Геннадий\Рабочий стол\материалы к урокам\многолетки\флоксы.jpg"/>
          <p:cNvPicPr>
            <a:picLocks noGrp="1" noChangeAspect="1" noChangeArrowheads="1"/>
          </p:cNvPicPr>
          <p:nvPr>
            <p:ph idx="1"/>
          </p:nvPr>
        </p:nvPicPr>
        <p:blipFill>
          <a:blip r:embed="rId2" cstate="print"/>
          <a:srcRect/>
          <a:stretch>
            <a:fillRect/>
          </a:stretch>
        </p:blipFill>
        <p:spPr bwMode="auto">
          <a:xfrm>
            <a:off x="251520" y="1935163"/>
            <a:ext cx="8640959" cy="4662189"/>
          </a:xfrm>
          <a:prstGeom prst="rect">
            <a:avLst/>
          </a:prstGeom>
          <a:noFill/>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                      Флоксы </a:t>
            </a:r>
            <a:endParaRPr lang="ru-RU" dirty="0"/>
          </a:p>
        </p:txBody>
      </p:sp>
      <p:sp>
        <p:nvSpPr>
          <p:cNvPr id="3" name="Объект 2"/>
          <p:cNvSpPr>
            <a:spLocks noGrp="1"/>
          </p:cNvSpPr>
          <p:nvPr>
            <p:ph idx="1"/>
          </p:nvPr>
        </p:nvSpPr>
        <p:spPr/>
        <p:txBody>
          <a:bodyPr>
            <a:normAutofit fontScale="85000" lnSpcReduction="20000"/>
          </a:bodyPr>
          <a:lstStyle/>
          <a:p>
            <a:pPr marL="0" indent="0" algn="just">
              <a:buNone/>
            </a:pPr>
            <a:r>
              <a:rPr lang="ru-RU" dirty="0" smtClean="0"/>
              <a:t>В </a:t>
            </a:r>
            <a:r>
              <a:rPr lang="ru-RU" dirty="0"/>
              <a:t>основном, представляют собой низкорослые растения, ростом от 5 до 25 см, однако среди флоксов встречаются и прямостоящие древовидные кустарники, высотой до 1.5 м. Сложные соцветия состоят из сотни цветков и имеют диаметр несколько сантиметров. Предпочитают лёгкие рыхлые почвы, не любят застоя воды. Уровень кислотности нейтральный или щелочной. Кислые почвы требуют известкования. Полив умеренный. Подкормки – регулярные, до 3 раз в сезон. Предпочитают органические удобрения. Размножаются отводками и черенками. </a:t>
            </a:r>
          </a:p>
          <a:p>
            <a:pPr algn="just"/>
            <a:r>
              <a:rPr lang="ru-RU" dirty="0"/>
              <a:t>ПЛЮСЫ: многообразие расцветок относительно простой уход размножение возможно в любое время </a:t>
            </a:r>
          </a:p>
          <a:p>
            <a:pPr algn="just"/>
            <a:r>
              <a:rPr lang="ru-RU" dirty="0"/>
              <a:t>МИНУСЫ: уязвимость от болезней и вредителей, особенно слизней</a:t>
            </a:r>
          </a:p>
          <a:p>
            <a:pPr algn="just"/>
            <a:endParaRPr lang="ru-RU" dirty="0"/>
          </a:p>
        </p:txBody>
      </p:sp>
    </p:spTree>
    <p:extLst>
      <p:ext uri="{BB962C8B-B14F-4D97-AF65-F5344CB8AC3E}">
        <p14:creationId xmlns:p14="http://schemas.microsoft.com/office/powerpoint/2010/main" val="3225525612"/>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b="1" i="1" dirty="0" smtClean="0"/>
              <a:t>Хоста </a:t>
            </a:r>
            <a:endParaRPr lang="ru-RU" b="1" i="1" dirty="0"/>
          </a:p>
        </p:txBody>
      </p:sp>
      <p:sp>
        <p:nvSpPr>
          <p:cNvPr id="3" name="Содержимое 2"/>
          <p:cNvSpPr>
            <a:spLocks noGrp="1"/>
          </p:cNvSpPr>
          <p:nvPr>
            <p:ph idx="1"/>
          </p:nvPr>
        </p:nvSpPr>
        <p:spPr/>
        <p:txBody>
          <a:bodyPr/>
          <a:lstStyle/>
          <a:p>
            <a:endParaRPr lang="ru-RU"/>
          </a:p>
        </p:txBody>
      </p:sp>
      <p:pic>
        <p:nvPicPr>
          <p:cNvPr id="19458" name="Picture 2" descr="C:\Documents and Settings\Геннадий\Рабочий стол\материалы к урокам\многолетки\хоста.jpg"/>
          <p:cNvPicPr>
            <a:picLocks noChangeAspect="1" noChangeArrowheads="1"/>
          </p:cNvPicPr>
          <p:nvPr/>
        </p:nvPicPr>
        <p:blipFill>
          <a:blip r:embed="rId2" cstate="print"/>
          <a:srcRect/>
          <a:stretch>
            <a:fillRect/>
          </a:stretch>
        </p:blipFill>
        <p:spPr bwMode="auto">
          <a:xfrm>
            <a:off x="481013" y="1772816"/>
            <a:ext cx="8181975" cy="4751808"/>
          </a:xfrm>
          <a:prstGeom prst="rect">
            <a:avLst/>
          </a:prstGeom>
          <a:noFill/>
        </p:spPr>
      </p:pic>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                    Хоста </a:t>
            </a:r>
            <a:endParaRPr lang="ru-RU" dirty="0"/>
          </a:p>
        </p:txBody>
      </p:sp>
      <p:sp>
        <p:nvSpPr>
          <p:cNvPr id="3" name="Объект 2"/>
          <p:cNvSpPr>
            <a:spLocks noGrp="1"/>
          </p:cNvSpPr>
          <p:nvPr>
            <p:ph idx="1"/>
          </p:nvPr>
        </p:nvSpPr>
        <p:spPr/>
        <p:txBody>
          <a:bodyPr>
            <a:normAutofit fontScale="77500" lnSpcReduction="20000"/>
          </a:bodyPr>
          <a:lstStyle/>
          <a:p>
            <a:pPr algn="just"/>
            <a:r>
              <a:rPr lang="ru-RU" dirty="0"/>
              <a:t>Один из самых долгоживущих травяных многолетников, способный без пересадки существовать от 20 до 30 лет на одном месте без потери декоративности. Существует около десятка декоративных видов, использующихся в дизайне. Вегетативная часть представляет собой зелёную полусферу диаметром до 60 см. Цветёт преимущественно во второй половине лета (начало июль-август, продолжительность – около 2 месяцев), образуя крупные метельчатые соцветия. Цвет – от белого до фиолетового. В уходе практически не нуждается (кроме одного – поддержания влажности грунта), является морозостойким. Предпочитает держаться подальше от солнечных лучей. Размножается делением куста и отводками. </a:t>
            </a:r>
          </a:p>
          <a:p>
            <a:pPr algn="just"/>
            <a:r>
              <a:rPr lang="ru-RU" dirty="0"/>
              <a:t>ПЛЮСЫ: высокая декоративность простота выращивания и размножения (делить корневище можно в любое время теплого сезона) </a:t>
            </a:r>
          </a:p>
          <a:p>
            <a:pPr algn="just"/>
            <a:r>
              <a:rPr lang="ru-RU" dirty="0"/>
              <a:t>МИНУСЫ: необходимы влажные грунты </a:t>
            </a:r>
          </a:p>
        </p:txBody>
      </p:sp>
    </p:spTree>
    <p:extLst>
      <p:ext uri="{BB962C8B-B14F-4D97-AF65-F5344CB8AC3E}">
        <p14:creationId xmlns:p14="http://schemas.microsoft.com/office/powerpoint/2010/main" val="2730566101"/>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564672"/>
          </a:xfrm>
        </p:spPr>
        <p:txBody>
          <a:bodyPr>
            <a:normAutofit/>
          </a:bodyPr>
          <a:lstStyle/>
          <a:p>
            <a:pPr algn="ctr"/>
            <a:r>
              <a:rPr lang="ru-RU" sz="2800" b="1" dirty="0" smtClean="0"/>
              <a:t>Правильное зонирование многолетников </a:t>
            </a:r>
            <a:endParaRPr lang="ru-RU" sz="2800" b="1" dirty="0"/>
          </a:p>
        </p:txBody>
      </p:sp>
      <p:sp>
        <p:nvSpPr>
          <p:cNvPr id="3" name="Объект 2"/>
          <p:cNvSpPr>
            <a:spLocks noGrp="1"/>
          </p:cNvSpPr>
          <p:nvPr>
            <p:ph idx="1"/>
          </p:nvPr>
        </p:nvSpPr>
        <p:spPr/>
        <p:txBody>
          <a:bodyPr/>
          <a:lstStyle/>
          <a:p>
            <a:endParaRPr lang="ru-RU"/>
          </a:p>
        </p:txBody>
      </p:sp>
      <p:pic>
        <p:nvPicPr>
          <p:cNvPr id="1026" name="Picture 2" descr="C:\Users\selhoztrud\Desktop\Правильное зонирование многолетников.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5750" y="1340768"/>
            <a:ext cx="8572500" cy="48017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95340619"/>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a:t>Организация непрерывного цветения </a:t>
            </a:r>
          </a:p>
        </p:txBody>
      </p:sp>
      <p:sp>
        <p:nvSpPr>
          <p:cNvPr id="3" name="Объект 2"/>
          <p:cNvSpPr>
            <a:spLocks noGrp="1"/>
          </p:cNvSpPr>
          <p:nvPr>
            <p:ph idx="1"/>
          </p:nvPr>
        </p:nvSpPr>
        <p:spPr/>
        <p:txBody>
          <a:bodyPr/>
          <a:lstStyle/>
          <a:p>
            <a:pPr algn="just"/>
            <a:r>
              <a:rPr lang="ru-RU" dirty="0"/>
              <a:t>При формировании цветочной клумбы из многолетников важно грамотно сочетать не только их цветовые качества, но и геометрические размеры. Высокие цветы помещают в центр или на задний план, а низкие – по периметру или на переднем плане</a:t>
            </a:r>
            <a:r>
              <a:rPr lang="ru-RU" dirty="0" smtClean="0"/>
              <a:t>.</a:t>
            </a:r>
          </a:p>
          <a:p>
            <a:pPr algn="just"/>
            <a:r>
              <a:rPr lang="ru-RU" dirty="0"/>
              <a:t>Если необходимо создать клумбу непрерывного цветения, следует не только знать время цветения тех или иных видов </a:t>
            </a:r>
            <a:r>
              <a:rPr lang="ru-RU" dirty="0" smtClean="0"/>
              <a:t>цветов.</a:t>
            </a:r>
            <a:endParaRPr lang="ru-RU" dirty="0"/>
          </a:p>
        </p:txBody>
      </p:sp>
    </p:spTree>
    <p:extLst>
      <p:ext uri="{BB962C8B-B14F-4D97-AF65-F5344CB8AC3E}">
        <p14:creationId xmlns:p14="http://schemas.microsoft.com/office/powerpoint/2010/main" val="4063129084"/>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a:t>Время цветения некоторых растений по месяцам: </a:t>
            </a:r>
          </a:p>
        </p:txBody>
      </p:sp>
      <p:sp>
        <p:nvSpPr>
          <p:cNvPr id="3" name="Объект 2"/>
          <p:cNvSpPr>
            <a:spLocks noGrp="1"/>
          </p:cNvSpPr>
          <p:nvPr>
            <p:ph idx="1"/>
          </p:nvPr>
        </p:nvSpPr>
        <p:spPr/>
        <p:txBody>
          <a:bodyPr>
            <a:normAutofit fontScale="85000" lnSpcReduction="10000"/>
          </a:bodyPr>
          <a:lstStyle/>
          <a:p>
            <a:pPr algn="just"/>
            <a:r>
              <a:rPr lang="ru-RU" dirty="0" smtClean="0"/>
              <a:t>Март</a:t>
            </a:r>
            <a:r>
              <a:rPr lang="ru-RU" dirty="0"/>
              <a:t>: в начале подснежники, </a:t>
            </a:r>
            <a:r>
              <a:rPr lang="ru-RU" dirty="0" err="1"/>
              <a:t>пролиски</a:t>
            </a:r>
            <a:r>
              <a:rPr lang="ru-RU" dirty="0"/>
              <a:t> или морозники; в середине – крокусы и примулы; в конце – анютины глазки </a:t>
            </a:r>
            <a:endParaRPr lang="ru-RU" dirty="0" smtClean="0"/>
          </a:p>
          <a:p>
            <a:pPr algn="just"/>
            <a:r>
              <a:rPr lang="ru-RU" dirty="0" smtClean="0"/>
              <a:t>Апрель</a:t>
            </a:r>
            <a:r>
              <a:rPr lang="ru-RU" dirty="0"/>
              <a:t>: медуница, тюльпан, нарцисс </a:t>
            </a:r>
            <a:r>
              <a:rPr lang="ru-RU" dirty="0" err="1"/>
              <a:t>цикламеновидный</a:t>
            </a:r>
            <a:r>
              <a:rPr lang="ru-RU" dirty="0"/>
              <a:t>, адонис, </a:t>
            </a:r>
            <a:r>
              <a:rPr lang="ru-RU" dirty="0" err="1"/>
              <a:t>ацидантера</a:t>
            </a:r>
            <a:r>
              <a:rPr lang="ru-RU" dirty="0"/>
              <a:t>, </a:t>
            </a:r>
            <a:r>
              <a:rPr lang="ru-RU" dirty="0" err="1" smtClean="0"/>
              <a:t>хионодоксы</a:t>
            </a:r>
            <a:r>
              <a:rPr lang="ru-RU" dirty="0" smtClean="0"/>
              <a:t>. </a:t>
            </a:r>
            <a:endParaRPr lang="ru-RU" dirty="0"/>
          </a:p>
          <a:p>
            <a:pPr algn="just"/>
            <a:r>
              <a:rPr lang="ru-RU" dirty="0"/>
              <a:t>Май :гиацинты, поздние тюльпаны и </a:t>
            </a:r>
            <a:r>
              <a:rPr lang="ru-RU" dirty="0" smtClean="0"/>
              <a:t>ландыши. </a:t>
            </a:r>
            <a:endParaRPr lang="ru-RU" dirty="0"/>
          </a:p>
          <a:p>
            <a:pPr algn="just"/>
            <a:r>
              <a:rPr lang="ru-RU" dirty="0"/>
              <a:t>Июнь: ромашки, незабудки, пионы, ирисы, петунии, розы, аквилегия, </a:t>
            </a:r>
            <a:r>
              <a:rPr lang="ru-RU" dirty="0" err="1"/>
              <a:t>гейхера</a:t>
            </a:r>
            <a:r>
              <a:rPr lang="ru-RU" dirty="0"/>
              <a:t>, энотера, кровохлебка, волжанка, </a:t>
            </a:r>
            <a:r>
              <a:rPr lang="ru-RU" dirty="0" err="1"/>
              <a:t>пенстемон</a:t>
            </a:r>
            <a:r>
              <a:rPr lang="ru-RU" dirty="0"/>
              <a:t> и так далее; в этом месяце цветут примерно 80% всех </a:t>
            </a:r>
            <a:r>
              <a:rPr lang="ru-RU" dirty="0" smtClean="0"/>
              <a:t>многолетников. </a:t>
            </a:r>
            <a:endParaRPr lang="ru-RU" dirty="0"/>
          </a:p>
          <a:p>
            <a:pPr algn="just"/>
            <a:r>
              <a:rPr lang="ru-RU" dirty="0"/>
              <a:t>Июль-август: лилии, георгины, флоксы, </a:t>
            </a:r>
            <a:r>
              <a:rPr lang="ru-RU" dirty="0" err="1"/>
              <a:t>астильбы</a:t>
            </a:r>
            <a:r>
              <a:rPr lang="ru-RU" dirty="0"/>
              <a:t>, таволга (лабазник), манжетка, </a:t>
            </a:r>
            <a:r>
              <a:rPr lang="ru-RU" dirty="0" err="1"/>
              <a:t>гелениум</a:t>
            </a:r>
            <a:r>
              <a:rPr lang="ru-RU" dirty="0"/>
              <a:t>, </a:t>
            </a:r>
            <a:r>
              <a:rPr lang="ru-RU" dirty="0" err="1" smtClean="0"/>
              <a:t>монарда</a:t>
            </a:r>
            <a:r>
              <a:rPr lang="ru-RU" dirty="0" smtClean="0"/>
              <a:t>. </a:t>
            </a:r>
            <a:endParaRPr lang="ru-RU" dirty="0"/>
          </a:p>
          <a:p>
            <a:pPr algn="just"/>
            <a:r>
              <a:rPr lang="ru-RU" dirty="0"/>
              <a:t>Сентябрь-октябрь: хризантемы, гладиолусы, астры, георгины, </a:t>
            </a:r>
            <a:r>
              <a:rPr lang="ru-RU" dirty="0" err="1"/>
              <a:t>сентябрины</a:t>
            </a:r>
            <a:r>
              <a:rPr lang="ru-RU" dirty="0"/>
              <a:t>, </a:t>
            </a:r>
            <a:r>
              <a:rPr lang="ru-RU" dirty="0" err="1"/>
              <a:t>бузульник</a:t>
            </a:r>
            <a:r>
              <a:rPr lang="ru-RU" dirty="0"/>
              <a:t>, </a:t>
            </a:r>
            <a:r>
              <a:rPr lang="ru-RU" dirty="0" smtClean="0"/>
              <a:t>горечавка.</a:t>
            </a:r>
            <a:endParaRPr lang="ru-RU" dirty="0"/>
          </a:p>
          <a:p>
            <a:endParaRPr lang="ru-RU" dirty="0"/>
          </a:p>
        </p:txBody>
      </p:sp>
    </p:spTree>
    <p:extLst>
      <p:ext uri="{BB962C8B-B14F-4D97-AF65-F5344CB8AC3E}">
        <p14:creationId xmlns:p14="http://schemas.microsoft.com/office/powerpoint/2010/main" val="1477026589"/>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     Благодарю </a:t>
            </a:r>
            <a:r>
              <a:rPr lang="ru-RU" dirty="0" smtClean="0"/>
              <a:t>за внимание!</a:t>
            </a:r>
            <a:endParaRPr lang="ru-RU" dirty="0"/>
          </a:p>
        </p:txBody>
      </p:sp>
      <p:pic>
        <p:nvPicPr>
          <p:cNvPr id="1026" name="Picture 2" descr="C:\Users\selhoztrud\Desktop\материалы к урокам\многолетки\астильба.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67544" y="1844824"/>
            <a:ext cx="7992888" cy="46805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17902519"/>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Источники: </a:t>
            </a:r>
            <a:endParaRPr lang="ru-RU" dirty="0"/>
          </a:p>
        </p:txBody>
      </p:sp>
      <p:sp>
        <p:nvSpPr>
          <p:cNvPr id="3" name="Объект 2"/>
          <p:cNvSpPr>
            <a:spLocks noGrp="1"/>
          </p:cNvSpPr>
          <p:nvPr>
            <p:ph idx="1"/>
          </p:nvPr>
        </p:nvSpPr>
        <p:spPr/>
        <p:txBody>
          <a:bodyPr>
            <a:normAutofit/>
          </a:bodyPr>
          <a:lstStyle/>
          <a:p>
            <a:pPr marL="0" indent="0">
              <a:buNone/>
            </a:pPr>
            <a:r>
              <a:rPr lang="en-US" sz="1800" dirty="0"/>
              <a:t>https://agronomu.com/bok/3245-posadka-i-uhod-za-mnogoletnimi-georginami-v-sadu.html</a:t>
            </a:r>
            <a:endParaRPr lang="ru-RU" sz="1800" dirty="0"/>
          </a:p>
        </p:txBody>
      </p:sp>
      <p:sp>
        <p:nvSpPr>
          <p:cNvPr id="4" name="Прямоугольник 3"/>
          <p:cNvSpPr/>
          <p:nvPr/>
        </p:nvSpPr>
        <p:spPr>
          <a:xfrm>
            <a:off x="539552" y="3105835"/>
            <a:ext cx="6318448" cy="369332"/>
          </a:xfrm>
          <a:prstGeom prst="rect">
            <a:avLst/>
          </a:prstGeom>
        </p:spPr>
        <p:txBody>
          <a:bodyPr wrap="square">
            <a:spAutoFit/>
          </a:bodyPr>
          <a:lstStyle/>
          <a:p>
            <a:r>
              <a:rPr lang="en-US" dirty="0" smtClean="0"/>
              <a:t>https</a:t>
            </a:r>
            <a:r>
              <a:rPr lang="en-US" dirty="0"/>
              <a:t>://krrot.net/mnogoletnie-tzvetu-foto-nazvaniya/</a:t>
            </a:r>
            <a:endParaRPr lang="ru-RU" dirty="0"/>
          </a:p>
        </p:txBody>
      </p:sp>
    </p:spTree>
    <p:extLst>
      <p:ext uri="{BB962C8B-B14F-4D97-AF65-F5344CB8AC3E}">
        <p14:creationId xmlns:p14="http://schemas.microsoft.com/office/powerpoint/2010/main" val="1646350733"/>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249</TotalTime>
  <Words>2834</Words>
  <Application>Microsoft Office PowerPoint</Application>
  <PresentationFormat>Экран (4:3)</PresentationFormat>
  <Paragraphs>114</Paragraphs>
  <Slides>40</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40</vt:i4>
      </vt:variant>
    </vt:vector>
  </HeadingPairs>
  <TitlesOfParts>
    <vt:vector size="41" baseType="lpstr">
      <vt:lpstr>Поток</vt:lpstr>
      <vt:lpstr>      </vt:lpstr>
      <vt:lpstr>Многолетники обладают рядом преимуществ по сравнению с однолетниками:</vt:lpstr>
      <vt:lpstr>Презентация PowerPoint</vt:lpstr>
      <vt:lpstr>Анютины глазки </vt:lpstr>
      <vt:lpstr>            Анютины глазки </vt:lpstr>
      <vt:lpstr>Астильба </vt:lpstr>
      <vt:lpstr>                  Астильбы </vt:lpstr>
      <vt:lpstr>Астра </vt:lpstr>
      <vt:lpstr>                       Астры </vt:lpstr>
      <vt:lpstr>Георгины </vt:lpstr>
      <vt:lpstr>                       Георгины</vt:lpstr>
      <vt:lpstr>Гиацинт </vt:lpstr>
      <vt:lpstr>                  Гиацинты </vt:lpstr>
      <vt:lpstr>Гладиолус </vt:lpstr>
      <vt:lpstr>               Гладиолусы </vt:lpstr>
      <vt:lpstr>Дельфиниум </vt:lpstr>
      <vt:lpstr>                 Дельфиниум</vt:lpstr>
      <vt:lpstr>Дицентра </vt:lpstr>
      <vt:lpstr>                    Дицентра </vt:lpstr>
      <vt:lpstr>Клематис </vt:lpstr>
      <vt:lpstr>Клематис </vt:lpstr>
      <vt:lpstr>Лилейник </vt:lpstr>
      <vt:lpstr>                 Лилейники</vt:lpstr>
      <vt:lpstr>Люпины </vt:lpstr>
      <vt:lpstr>                  Люпины </vt:lpstr>
      <vt:lpstr>Нарцисс </vt:lpstr>
      <vt:lpstr>                       Нарцисс</vt:lpstr>
      <vt:lpstr>Пион </vt:lpstr>
      <vt:lpstr>                       Пионы</vt:lpstr>
      <vt:lpstr>Рудбекия </vt:lpstr>
      <vt:lpstr>                  Рудбекия </vt:lpstr>
      <vt:lpstr>Флокс </vt:lpstr>
      <vt:lpstr>                      Флоксы </vt:lpstr>
      <vt:lpstr>Хоста </vt:lpstr>
      <vt:lpstr>                    Хоста </vt:lpstr>
      <vt:lpstr>Правильное зонирование многолетников </vt:lpstr>
      <vt:lpstr>Организация непрерывного цветения </vt:lpstr>
      <vt:lpstr>Время цветения некоторых растений по месяцам: </vt:lpstr>
      <vt:lpstr>     Благодарю за внимание!</vt:lpstr>
      <vt:lpstr>Источники: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Многолетники нашего двора  и не только...</dc:title>
  <cp:lastModifiedBy>selhoztrud</cp:lastModifiedBy>
  <cp:revision>25</cp:revision>
  <dcterms:modified xsi:type="dcterms:W3CDTF">2020-10-09T01:12:44Z</dcterms:modified>
</cp:coreProperties>
</file>