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9" r:id="rId3"/>
    <p:sldId id="260" r:id="rId4"/>
    <p:sldId id="261" r:id="rId5"/>
    <p:sldId id="273" r:id="rId6"/>
    <p:sldId id="272" r:id="rId7"/>
    <p:sldId id="263" r:id="rId8"/>
    <p:sldId id="264" r:id="rId9"/>
    <p:sldId id="265" r:id="rId10"/>
    <p:sldId id="266" r:id="rId11"/>
    <p:sldId id="274" r:id="rId12"/>
    <p:sldId id="267" r:id="rId13"/>
    <p:sldId id="268" r:id="rId14"/>
    <p:sldId id="269" r:id="rId15"/>
    <p:sldId id="270" r:id="rId16"/>
    <p:sldId id="276" r:id="rId17"/>
    <p:sldId id="277" r:id="rId18"/>
    <p:sldId id="278" r:id="rId19"/>
    <p:sldId id="271"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6" d="100"/>
          <a:sy n="56" d="100"/>
        </p:scale>
        <p:origin x="58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D4EED235-116C-4B5B-A5BE-ABB8C2F92104}" type="datetimeFigureOut">
              <a:rPr lang="ru-RU" smtClean="0"/>
              <a:pPr/>
              <a:t>01.03.2026</a:t>
            </a:fld>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C6CB5197-370F-4942-8909-131BC125206D}"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D4EED235-116C-4B5B-A5BE-ABB8C2F92104}" type="datetimeFigureOut">
              <a:rPr lang="ru-RU" smtClean="0"/>
              <a:pPr/>
              <a:t>01.03.2026</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C6CB5197-370F-4942-8909-131BC125206D}"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D4EED235-116C-4B5B-A5BE-ABB8C2F92104}" type="datetimeFigureOut">
              <a:rPr lang="ru-RU" smtClean="0"/>
              <a:pPr/>
              <a:t>01.03.2026</a:t>
            </a:fld>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fld id="{C6CB5197-370F-4942-8909-131BC125206D}"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D4EED235-116C-4B5B-A5BE-ABB8C2F92104}" type="datetimeFigureOut">
              <a:rPr lang="ru-RU" smtClean="0"/>
              <a:pPr/>
              <a:t>01.03.2026</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C6CB5197-370F-4942-8909-131BC125206D}"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D4EED235-116C-4B5B-A5BE-ABB8C2F92104}" type="datetimeFigureOut">
              <a:rPr lang="ru-RU" smtClean="0"/>
              <a:pPr/>
              <a:t>01.03.2026</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C6CB5197-370F-4942-8909-131BC125206D}"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D4EED235-116C-4B5B-A5BE-ABB8C2F92104}" type="datetimeFigureOut">
              <a:rPr lang="ru-RU" smtClean="0"/>
              <a:pPr/>
              <a:t>01.03.2026</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C6CB5197-370F-4942-8909-131BC125206D}"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D4EED235-116C-4B5B-A5BE-ABB8C2F92104}" type="datetimeFigureOut">
              <a:rPr lang="ru-RU" smtClean="0"/>
              <a:pPr/>
              <a:t>01.03.2026</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C6CB5197-370F-4942-8909-131BC125206D}"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D4EED235-116C-4B5B-A5BE-ABB8C2F92104}" type="datetimeFigureOut">
              <a:rPr lang="ru-RU" smtClean="0"/>
              <a:pPr/>
              <a:t>01.03.2026</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C6CB5197-370F-4942-8909-131BC125206D}"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D4EED235-116C-4B5B-A5BE-ABB8C2F92104}" type="datetimeFigureOut">
              <a:rPr lang="ru-RU" smtClean="0"/>
              <a:pPr/>
              <a:t>01.03.2026</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C6CB5197-370F-4942-8909-131BC125206D}" type="slidenum">
              <a:rPr lang="ru-RU" smtClean="0"/>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D4EED235-116C-4B5B-A5BE-ABB8C2F92104}" type="datetimeFigureOut">
              <a:rPr lang="ru-RU" smtClean="0"/>
              <a:pPr/>
              <a:t>01.03.2026</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C6CB5197-370F-4942-8909-131BC125206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fld id="{D4EED235-116C-4B5B-A5BE-ABB8C2F92104}" type="datetimeFigureOut">
              <a:rPr lang="ru-RU" smtClean="0"/>
              <a:pPr/>
              <a:t>01.03.2026</a:t>
            </a:fld>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C6CB5197-370F-4942-8909-131BC125206D}"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D4EED235-116C-4B5B-A5BE-ABB8C2F92104}" type="datetimeFigureOut">
              <a:rPr lang="ru-RU" smtClean="0"/>
              <a:pPr/>
              <a:t>01.03.2026</a:t>
            </a:fld>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C6CB5197-370F-4942-8909-131BC125206D}"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366868" y="533400"/>
            <a:ext cx="4661516" cy="2175520"/>
          </a:xfrm>
        </p:spPr>
        <p:txBody>
          <a:bodyPr/>
          <a:lstStyle/>
          <a:p>
            <a:r>
              <a:rPr lang="ru-RU" sz="4400" dirty="0">
                <a:latin typeface="Times New Roman" pitchFamily="18" charset="0"/>
                <a:cs typeface="Times New Roman" pitchFamily="18" charset="0"/>
              </a:rPr>
              <a:t>«Осторожно, тонкий лед!»</a:t>
            </a:r>
            <a:r>
              <a:rPr lang="ru-RU" sz="4400" dirty="0"/>
              <a:t/>
            </a:r>
            <a:br>
              <a:rPr lang="ru-RU" sz="4400" dirty="0"/>
            </a:b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p:txBody>
          <a:bodyPr>
            <a:noAutofit/>
          </a:bodyPr>
          <a:lstStyle/>
          <a:p>
            <a:endParaRPr lang="ru-RU" sz="5400" dirty="0"/>
          </a:p>
        </p:txBody>
      </p:sp>
      <p:pic>
        <p:nvPicPr>
          <p:cNvPr id="4" name="Picture 4" descr="C:\Users\1\Desktop\post130107857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4030" y="2282824"/>
            <a:ext cx="5425189" cy="3666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320040"/>
            <a:ext cx="6408712" cy="732696"/>
          </a:xfrm>
        </p:spPr>
        <p:txBody>
          <a:bodyPr>
            <a:normAutofit/>
          </a:bodyPr>
          <a:lstStyle/>
          <a:p>
            <a:r>
              <a:rPr lang="ru-RU" sz="2400" dirty="0" smtClean="0"/>
              <a:t>вопросы для безопасного поведения на льду.</a:t>
            </a:r>
            <a:endParaRPr lang="ru-RU" sz="2400" dirty="0"/>
          </a:p>
        </p:txBody>
      </p:sp>
      <p:sp>
        <p:nvSpPr>
          <p:cNvPr id="3" name="Содержимое 2"/>
          <p:cNvSpPr>
            <a:spLocks noGrp="1"/>
          </p:cNvSpPr>
          <p:nvPr>
            <p:ph idx="1"/>
          </p:nvPr>
        </p:nvSpPr>
        <p:spPr>
          <a:xfrm>
            <a:off x="457200" y="1609416"/>
            <a:ext cx="4042792" cy="4846320"/>
          </a:xfrm>
        </p:spPr>
        <p:txBody>
          <a:bodyPr>
            <a:normAutofit fontScale="92500"/>
          </a:bodyPr>
          <a:lstStyle/>
          <a:p>
            <a:r>
              <a:rPr lang="ru-RU" dirty="0" smtClean="0"/>
              <a:t>Чем опасен ранний  лёд?</a:t>
            </a:r>
          </a:p>
          <a:p>
            <a:r>
              <a:rPr lang="ru-RU" dirty="0" smtClean="0"/>
              <a:t>Каковы условия безопасного пребывания человека на льду?</a:t>
            </a:r>
          </a:p>
          <a:p>
            <a:r>
              <a:rPr lang="ru-RU" dirty="0" smtClean="0"/>
              <a:t>Каковы основные правила поведения на льду?</a:t>
            </a:r>
          </a:p>
          <a:p>
            <a:r>
              <a:rPr lang="ru-RU" dirty="0" smtClean="0"/>
              <a:t>Чем опасно попадание человека в ледяную воду и как вести себя в этой ситуации?</a:t>
            </a:r>
          </a:p>
          <a:p>
            <a:endParaRPr lang="ru-RU" dirty="0"/>
          </a:p>
        </p:txBody>
      </p:sp>
      <p:pic>
        <p:nvPicPr>
          <p:cNvPr id="4" name="Picture 7" descr="Статья по выживанию: Если вы провалились под ле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8493" y="3722687"/>
            <a:ext cx="4176712" cy="313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124663"/>
          <p:cNvPicPr>
            <a:picLocks noChangeAspect="1" noChangeArrowheads="1"/>
          </p:cNvPicPr>
          <p:nvPr/>
        </p:nvPicPr>
        <p:blipFill>
          <a:blip r:embed="rId3">
            <a:extLst>
              <a:ext uri="{28A0092B-C50C-407E-A947-70E740481C1C}">
                <a14:useLocalDpi xmlns:a14="http://schemas.microsoft.com/office/drawing/2010/main" val="0"/>
              </a:ext>
            </a:extLst>
          </a:blip>
          <a:srcRect l="3876" r="3435" b="5241"/>
          <a:stretch>
            <a:fillRect/>
          </a:stretch>
        </p:blipFill>
        <p:spPr bwMode="auto">
          <a:xfrm>
            <a:off x="4948493" y="1111249"/>
            <a:ext cx="4164725" cy="261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39000" cy="366559"/>
          </a:xfrm>
        </p:spPr>
        <p:txBody>
          <a:bodyPr>
            <a:normAutofit fontScale="90000"/>
          </a:bodyPr>
          <a:lstStyle/>
          <a:p>
            <a:r>
              <a:rPr lang="ru-RU" dirty="0" smtClean="0"/>
              <a:t>Чем опасен ранний  лёд?</a:t>
            </a:r>
            <a:endParaRPr lang="ru-RU" dirty="0"/>
          </a:p>
        </p:txBody>
      </p:sp>
      <p:sp>
        <p:nvSpPr>
          <p:cNvPr id="3" name="Содержимое 2"/>
          <p:cNvSpPr>
            <a:spLocks noGrp="1"/>
          </p:cNvSpPr>
          <p:nvPr>
            <p:ph idx="1"/>
          </p:nvPr>
        </p:nvSpPr>
        <p:spPr>
          <a:xfrm>
            <a:off x="107504" y="1088863"/>
            <a:ext cx="5147882" cy="5769137"/>
          </a:xfrm>
        </p:spPr>
        <p:txBody>
          <a:bodyPr>
            <a:normAutofit fontScale="77500" lnSpcReduction="20000"/>
          </a:bodyPr>
          <a:lstStyle/>
          <a:p>
            <a:r>
              <a:rPr lang="ru-RU" dirty="0" smtClean="0"/>
              <a:t>Тем, что надежный ледяной покров льда  уже подвержен таянию. Наиболее опасные участки находятся в местах быстрых течений и стока теплых вод, в местах расположения ключей, впадения притоков в основное русло.</a:t>
            </a:r>
          </a:p>
          <a:p>
            <a:r>
              <a:rPr lang="ru-RU" dirty="0" smtClean="0"/>
              <a:t>Несоблюдение правил безопасности на водных объектах в весенне-зимний период часто становится причиной гибели и травматизма людей. Весенний лед в период с марта по апрель, то есть до прихода теплых дней, непрочен. Скрепленный вечерним или ночным холодом, он еще способен выдерживать небольшую нагрузку, но днем, быстро нагреваясь от просачивающейся через него талой воды, становится пористым и очень слабым, хотя сохраняет достаточную толщину.</a:t>
            </a:r>
          </a:p>
          <a:p>
            <a:endParaRPr lang="ru-RU" dirty="0"/>
          </a:p>
        </p:txBody>
      </p:sp>
      <p:pic>
        <p:nvPicPr>
          <p:cNvPr id="4" name="Picture 5" descr="Фотографии вне альбомов :: sSer :: Галерея альбомов фотографий Foto.ru, частные фото"/>
          <p:cNvPicPr>
            <a:picLocks noChangeAspect="1" noChangeArrowheads="1"/>
          </p:cNvPicPr>
          <p:nvPr/>
        </p:nvPicPr>
        <p:blipFill>
          <a:blip r:embed="rId2">
            <a:extLst>
              <a:ext uri="{28A0092B-C50C-407E-A947-70E740481C1C}">
                <a14:useLocalDpi xmlns:a14="http://schemas.microsoft.com/office/drawing/2010/main" val="0"/>
              </a:ext>
            </a:extLst>
          </a:blip>
          <a:srcRect l="8257" r="1569"/>
          <a:stretch>
            <a:fillRect/>
          </a:stretch>
        </p:blipFill>
        <p:spPr bwMode="auto">
          <a:xfrm>
            <a:off x="5123663" y="3865563"/>
            <a:ext cx="4044950" cy="299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неизвестное фото 0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6051" y="1088863"/>
            <a:ext cx="3992562" cy="270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39000" cy="444664"/>
          </a:xfrm>
        </p:spPr>
        <p:txBody>
          <a:bodyPr>
            <a:noAutofit/>
          </a:bodyPr>
          <a:lstStyle/>
          <a:p>
            <a:r>
              <a:rPr lang="ru-RU" sz="4000" dirty="0" smtClean="0">
                <a:latin typeface="Times New Roman" pitchFamily="18" charset="0"/>
                <a:cs typeface="Times New Roman" pitchFamily="18" charset="0"/>
              </a:rPr>
              <a:t>  </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    Становление льда:</a:t>
            </a:r>
            <a:endParaRPr lang="ru-RU" sz="40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908720"/>
            <a:ext cx="5266928" cy="5547016"/>
          </a:xfrm>
        </p:spPr>
        <p:txBody>
          <a:bodyPr>
            <a:normAutofit fontScale="85000" lnSpcReduction="20000"/>
          </a:bodyPr>
          <a:lstStyle/>
          <a:p>
            <a:r>
              <a:rPr lang="ru-RU" dirty="0" smtClean="0"/>
              <a:t> • Как правило, водоемы замерзают неравномерно, по частям: сначала у берега, на мелководье, в защищенных от ветра заливах, а затем уже на середине.</a:t>
            </a:r>
          </a:p>
          <a:p>
            <a:r>
              <a:rPr lang="ru-RU" dirty="0" smtClean="0"/>
              <a:t> • На озерах, прудах,  (на всех водоемах со стоячей водой, особенно на тех, куда не впадает ни один ручеек, в которых нет русла придонной реки, подводных ключей) лед появляется раньше, чем на речках, где течение задерживает льдообразование.</a:t>
            </a:r>
          </a:p>
          <a:p>
            <a:r>
              <a:rPr lang="ru-RU" dirty="0" smtClean="0"/>
              <a:t> • На одном и том же водоеме можно встретить чередование льдов, которые при    одинаковой    толщине    обладают    различной    прочностью    и грузоподъемностью.</a:t>
            </a:r>
          </a:p>
          <a:p>
            <a:endParaRPr lang="ru-RU" dirty="0"/>
          </a:p>
        </p:txBody>
      </p:sp>
      <p:pic>
        <p:nvPicPr>
          <p:cNvPr id="4" name="Picture 2" descr="C:\Documents and Settings\Admin\Рабочий стол\для презент. тонкий лед\i_03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789040"/>
            <a:ext cx="3271317" cy="3068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Прочность льда можно определить визуально: лёд голубого цвета – прочный; белого – прочность его в 2 раза меньше; серый, матово-белый или с желтоватым оттенком – лёд ненадёжен.  "/>
          <p:cNvPicPr/>
          <p:nvPr/>
        </p:nvPicPr>
        <p:blipFill>
          <a:blip r:embed="rId2">
            <a:extLst>
              <a:ext uri="{28A0092B-C50C-407E-A947-70E740481C1C}">
                <a14:useLocalDpi xmlns:a14="http://schemas.microsoft.com/office/drawing/2010/main" val="0"/>
              </a:ext>
            </a:extLst>
          </a:blip>
          <a:srcRect/>
          <a:stretch>
            <a:fillRect/>
          </a:stretch>
        </p:blipFill>
        <p:spPr bwMode="auto">
          <a:xfrm>
            <a:off x="179512" y="0"/>
            <a:ext cx="7992887" cy="6741368"/>
          </a:xfrm>
          <a:prstGeom prst="rect">
            <a:avLst/>
          </a:prstGeom>
          <a:noFill/>
          <a:ln>
            <a:noFill/>
          </a:ln>
        </p:spPr>
      </p:pic>
    </p:spTree>
    <p:extLst>
      <p:ext uri="{BB962C8B-B14F-4D97-AF65-F5344CB8AC3E}">
        <p14:creationId xmlns:p14="http://schemas.microsoft.com/office/powerpoint/2010/main" val="13532460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fsd.multiurok.ru/html/2017/02/11/s_589e486c58dbb/img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7968208" cy="6525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7440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2060848"/>
            <a:ext cx="3786214" cy="4536504"/>
          </a:xfrm>
        </p:spPr>
        <p:txBody>
          <a:bodyPr>
            <a:normAutofit fontScale="90000"/>
          </a:bodyPr>
          <a:lstStyle/>
          <a:p>
            <a:pPr algn="l"/>
            <a:r>
              <a:rPr lang="ru-RU" sz="4000"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    безопасная толщина льда для одного человека не менее 7 см;</a:t>
            </a:r>
            <a:br>
              <a:rPr lang="ru-RU" sz="2200" dirty="0" smtClean="0">
                <a:latin typeface="Times New Roman" pitchFamily="18" charset="0"/>
                <a:cs typeface="Times New Roman" pitchFamily="18" charset="0"/>
              </a:rPr>
            </a:br>
            <a:r>
              <a:rPr lang="ru-RU" sz="2200" dirty="0" smtClean="0">
                <a:latin typeface="Times New Roman" pitchFamily="18" charset="0"/>
                <a:cs typeface="Times New Roman" pitchFamily="18" charset="0"/>
              </a:rPr>
              <a:t> -   безопасная толщина льда для совершения пешей переправы 15 см и более;</a:t>
            </a:r>
            <a:br>
              <a:rPr lang="ru-RU" sz="2200" dirty="0" smtClean="0">
                <a:latin typeface="Times New Roman" pitchFamily="18" charset="0"/>
                <a:cs typeface="Times New Roman" pitchFamily="18" charset="0"/>
              </a:rPr>
            </a:br>
            <a:r>
              <a:rPr lang="ru-RU" sz="2200" dirty="0" smtClean="0">
                <a:latin typeface="Times New Roman" pitchFamily="18" charset="0"/>
                <a:cs typeface="Times New Roman" pitchFamily="18" charset="0"/>
              </a:rPr>
              <a:t> -    безопасная толщина льда для проезда автомобилей не менее 30 см</a:t>
            </a:r>
            <a:r>
              <a:rPr lang="ru-RU" sz="4000" dirty="0" smtClean="0">
                <a:latin typeface="Times New Roman" pitchFamily="18" charset="0"/>
                <a:cs typeface="Times New Roman" pitchFamily="18" charset="0"/>
              </a:rPr>
              <a:t>.</a:t>
            </a:r>
            <a:br>
              <a:rPr lang="ru-RU" sz="4000" dirty="0" smtClean="0">
                <a:latin typeface="Times New Roman" pitchFamily="18" charset="0"/>
                <a:cs typeface="Times New Roman" pitchFamily="18" charset="0"/>
              </a:rPr>
            </a:br>
            <a:endParaRPr lang="ru-RU" dirty="0">
              <a:latin typeface="Times New Roman" pitchFamily="18" charset="0"/>
              <a:cs typeface="Times New Roman" pitchFamily="18" charset="0"/>
            </a:endParaRPr>
          </a:p>
        </p:txBody>
      </p:sp>
      <p:sp>
        <p:nvSpPr>
          <p:cNvPr id="3" name="Текст 2"/>
          <p:cNvSpPr>
            <a:spLocks noGrp="1"/>
          </p:cNvSpPr>
          <p:nvPr>
            <p:ph type="body" idx="1"/>
          </p:nvPr>
        </p:nvSpPr>
        <p:spPr>
          <a:xfrm>
            <a:off x="571472" y="428604"/>
            <a:ext cx="6750816" cy="1488227"/>
          </a:xfrm>
        </p:spPr>
        <p:txBody>
          <a:bodyPr>
            <a:noAutofit/>
          </a:bodyPr>
          <a:lstStyle/>
          <a:p>
            <a:pPr algn="just"/>
            <a:r>
              <a:rPr lang="ru-RU" sz="2800" b="1" dirty="0" smtClean="0">
                <a:solidFill>
                  <a:srgbClr val="0070C0"/>
                </a:solidFill>
                <a:latin typeface="Times New Roman" pitchFamily="18" charset="0"/>
                <a:cs typeface="Times New Roman" pitchFamily="18" charset="0"/>
              </a:rPr>
              <a:t>Основным условием безопасного пребывания человека на льду </a:t>
            </a:r>
            <a:r>
              <a:rPr lang="ru-RU" sz="2800" dirty="0" smtClean="0">
                <a:solidFill>
                  <a:srgbClr val="0070C0"/>
                </a:solidFill>
                <a:latin typeface="Times New Roman" pitchFamily="18" charset="0"/>
                <a:cs typeface="Times New Roman" pitchFamily="18" charset="0"/>
              </a:rPr>
              <a:t>является соответствие толщины льда прилагаемой нагрузке:</a:t>
            </a:r>
            <a:endParaRPr lang="ru-RU" sz="2800" dirty="0">
              <a:solidFill>
                <a:srgbClr val="0070C0"/>
              </a:solidFill>
              <a:latin typeface="Times New Roman" pitchFamily="18" charset="0"/>
              <a:cs typeface="Times New Roman" pitchFamily="18" charset="0"/>
            </a:endParaRPr>
          </a:p>
        </p:txBody>
      </p:sp>
      <p:pic>
        <p:nvPicPr>
          <p:cNvPr id="9218" name="Picture 2" descr="https://xn--j1ahfl.xn--p1ai/data/images/u147022/t1489058498ab.jpg"/>
          <p:cNvPicPr>
            <a:picLocks noChangeAspect="1" noChangeArrowheads="1"/>
          </p:cNvPicPr>
          <p:nvPr/>
        </p:nvPicPr>
        <p:blipFill>
          <a:blip r:embed="rId2"/>
          <a:srcRect/>
          <a:stretch>
            <a:fillRect/>
          </a:stretch>
        </p:blipFill>
        <p:spPr bwMode="auto">
          <a:xfrm>
            <a:off x="4283968" y="2650294"/>
            <a:ext cx="4691791" cy="423862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39000" cy="732696"/>
          </a:xfrm>
        </p:spPr>
        <p:txBody>
          <a:bodyPr>
            <a:normAutofit fontScale="90000"/>
          </a:bodyPr>
          <a:lstStyle/>
          <a:p>
            <a:r>
              <a:rPr lang="ru-RU" dirty="0" smtClean="0"/>
              <a:t>Правила поведения на льду.</a:t>
            </a:r>
            <a:br>
              <a:rPr lang="ru-RU" dirty="0" smtClean="0"/>
            </a:br>
            <a:endParaRPr lang="ru-RU" dirty="0"/>
          </a:p>
        </p:txBody>
      </p:sp>
      <p:sp>
        <p:nvSpPr>
          <p:cNvPr id="3" name="Содержимое 2"/>
          <p:cNvSpPr>
            <a:spLocks noGrp="1"/>
          </p:cNvSpPr>
          <p:nvPr>
            <p:ph idx="1"/>
          </p:nvPr>
        </p:nvSpPr>
        <p:spPr>
          <a:xfrm>
            <a:off x="251520" y="620688"/>
            <a:ext cx="5112568" cy="6048672"/>
          </a:xfrm>
        </p:spPr>
        <p:txBody>
          <a:bodyPr>
            <a:noAutofit/>
          </a:bodyPr>
          <a:lstStyle/>
          <a:p>
            <a:r>
              <a:rPr lang="ru-RU" sz="2000" dirty="0" smtClean="0">
                <a:latin typeface="Times New Roman" pitchFamily="18" charset="0"/>
                <a:cs typeface="Times New Roman" pitchFamily="18" charset="0"/>
              </a:rPr>
              <a:t>1.     Ни в коем случае нельзя выходить на лед в темное время суток и при плохой видимости (туман, снегопад, дождь).</a:t>
            </a:r>
          </a:p>
          <a:p>
            <a:r>
              <a:rPr lang="ru-RU" sz="2000" dirty="0" smtClean="0">
                <a:latin typeface="Times New Roman" pitchFamily="18" charset="0"/>
                <a:cs typeface="Times New Roman" pitchFamily="18" charset="0"/>
              </a:rPr>
              <a:t> 2.     При переходе через реку пользуйтесь ледовыми переправами.</a:t>
            </a:r>
          </a:p>
          <a:p>
            <a:r>
              <a:rPr lang="ru-RU" sz="2000" dirty="0" smtClean="0">
                <a:latin typeface="Times New Roman" pitchFamily="18" charset="0"/>
                <a:cs typeface="Times New Roman" pitchFamily="18" charset="0"/>
              </a:rPr>
              <a:t> 3.     Нельзя проверять прочность льда ударом ноги. Если после первого сильного удара поленом или лыжной палкой покажется хоть немного воды, - это означает, что лед тонкий, по нему ходить нельзя. В этом случае следует немедленно отойти по своему же следу к берегу, скользящими шагами, не отрывая ног ото льда и расставив их на ширину плеч, чтобы нагрузка распределялась на большую площадь. Точно так же поступают при предостерегающем потрескивании льда и образовании в нем трещин.</a:t>
            </a:r>
            <a:endParaRPr lang="ru-RU" sz="2000" dirty="0">
              <a:latin typeface="Times New Roman" pitchFamily="18" charset="0"/>
              <a:cs typeface="Times New Roman" pitchFamily="18" charset="0"/>
            </a:endParaRPr>
          </a:p>
        </p:txBody>
      </p:sp>
      <p:pic>
        <p:nvPicPr>
          <p:cNvPr id="5" name="Picture 2" descr="Не выходить на лед в одиночку. Нельзя проверять прочность льда ударом ноги. Идти по льду, засунув руки в карманы. Нести за спиной прочно надетый рюкзак Выезжать на лед на любом виде транспорта Переходить водоем по льду только при хорошей видимости. "/>
          <p:cNvPicPr/>
          <p:nvPr/>
        </p:nvPicPr>
        <p:blipFill rotWithShape="1">
          <a:blip r:embed="rId2">
            <a:extLst>
              <a:ext uri="{28A0092B-C50C-407E-A947-70E740481C1C}">
                <a14:useLocalDpi xmlns:a14="http://schemas.microsoft.com/office/drawing/2010/main" val="0"/>
              </a:ext>
            </a:extLst>
          </a:blip>
          <a:srcRect r="66926"/>
          <a:stretch/>
        </p:blipFill>
        <p:spPr bwMode="auto">
          <a:xfrm>
            <a:off x="5580112" y="1052736"/>
            <a:ext cx="3563889" cy="57896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39000" cy="516672"/>
          </a:xfrm>
        </p:spPr>
        <p:txBody>
          <a:bodyPr>
            <a:normAutofit fontScale="90000"/>
          </a:bodyPr>
          <a:lstStyle/>
          <a:p>
            <a:r>
              <a:rPr lang="ru-RU" dirty="0" smtClean="0"/>
              <a:t>Правила поведения на льду.</a:t>
            </a:r>
            <a:endParaRPr lang="ru-RU" dirty="0"/>
          </a:p>
        </p:txBody>
      </p:sp>
      <p:sp>
        <p:nvSpPr>
          <p:cNvPr id="3" name="Содержимое 2"/>
          <p:cNvSpPr>
            <a:spLocks noGrp="1"/>
          </p:cNvSpPr>
          <p:nvPr>
            <p:ph idx="1"/>
          </p:nvPr>
        </p:nvSpPr>
        <p:spPr>
          <a:xfrm>
            <a:off x="457200" y="1609416"/>
            <a:ext cx="7571184" cy="4846320"/>
          </a:xfrm>
        </p:spPr>
        <p:txBody>
          <a:bodyPr>
            <a:normAutofit fontScale="92500" lnSpcReduction="20000"/>
          </a:bodyPr>
          <a:lstStyle/>
          <a:p>
            <a:r>
              <a:rPr lang="ru-RU" dirty="0" smtClean="0">
                <a:latin typeface="Times New Roman" pitchFamily="18" charset="0"/>
                <a:cs typeface="Times New Roman" pitchFamily="18" charset="0"/>
              </a:rPr>
              <a:t> 4.     При    вынужденном   переходе    водоема   безопаснее   всего придерживаться проторенных троп или идти по уже проложенной лыжне. Но если их нет, надо перед тем, как спуститься на лед, очень внимательно осмотреться и наметить предстоящий маршрут.</a:t>
            </a:r>
          </a:p>
          <a:p>
            <a:r>
              <a:rPr lang="ru-RU" dirty="0" smtClean="0">
                <a:latin typeface="Times New Roman" pitchFamily="18" charset="0"/>
                <a:cs typeface="Times New Roman" pitchFamily="18" charset="0"/>
              </a:rPr>
              <a:t> 5.     При   переходе   водоема   группой   необходимо   соблюдать расстояние друг от друга (5-6 м).</a:t>
            </a:r>
          </a:p>
          <a:p>
            <a:r>
              <a:rPr lang="ru-RU" dirty="0" smtClean="0">
                <a:latin typeface="Times New Roman" pitchFamily="18" charset="0"/>
                <a:cs typeface="Times New Roman" pitchFamily="18" charset="0"/>
              </a:rPr>
              <a:t> 6.     Замерзшую реку (озеро) лучше перейти на лыжах, при этом: крепления   лыж   расстегните,   чтобы   при   необходимости   быстро   их сбросить; лыжные палки держите в руках, не накидывая петли на кисти рук, чтобы в случае опасности сразу их отбросить.</a:t>
            </a:r>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Правила поведения на льду.</a:t>
            </a:r>
            <a:br>
              <a:rPr lang="ru-RU" dirty="0" smtClean="0"/>
            </a:br>
            <a:endParaRPr lang="ru-RU" dirty="0"/>
          </a:p>
        </p:txBody>
      </p:sp>
      <p:sp>
        <p:nvSpPr>
          <p:cNvPr id="3" name="Содержимое 2"/>
          <p:cNvSpPr>
            <a:spLocks noGrp="1"/>
          </p:cNvSpPr>
          <p:nvPr>
            <p:ph idx="1"/>
          </p:nvPr>
        </p:nvSpPr>
        <p:spPr/>
        <p:txBody>
          <a:bodyPr>
            <a:normAutofit/>
          </a:bodyPr>
          <a:lstStyle/>
          <a:p>
            <a:r>
              <a:rPr lang="ru-RU" dirty="0" smtClean="0"/>
              <a:t> </a:t>
            </a:r>
            <a:r>
              <a:rPr lang="ru-RU" dirty="0" smtClean="0">
                <a:latin typeface="Times New Roman" pitchFamily="18" charset="0"/>
                <a:cs typeface="Times New Roman" pitchFamily="18" charset="0"/>
              </a:rPr>
              <a:t>7.     Если есть рюкзак, повесьте его на одно плечо, это  позволит легко освободиться от груза в случае, если лед под вами провалится.</a:t>
            </a:r>
          </a:p>
          <a:p>
            <a:r>
              <a:rPr lang="ru-RU" dirty="0" smtClean="0">
                <a:latin typeface="Times New Roman" pitchFamily="18" charset="0"/>
                <a:cs typeface="Times New Roman" pitchFamily="18" charset="0"/>
              </a:rPr>
              <a:t> 8.     На замерзший водоем необходимо брать с собой прочный шнур длиной 20 - 25 метров с большой глухой петлей на конце и грузом. Груз поможет забросить шнур к провалившемуся в воду товарищу, петля нужна для того, чтобы пострадавший мог надежнее держаться, продев ее подмышки.</a:t>
            </a:r>
          </a:p>
          <a:p>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dmin\Рабочий стол\для презент. тонкий лед\Копия (2) pravilaperexodapol-duvodoemov.jpg"/>
          <p:cNvPicPr>
            <a:picLocks noGrp="1"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9" y="54768"/>
            <a:ext cx="9151938" cy="674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562313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Время безопасного пребывания человека в воде:</a:t>
            </a:r>
            <a:endParaRPr lang="ru-RU" dirty="0"/>
          </a:p>
        </p:txBody>
      </p:sp>
      <p:sp>
        <p:nvSpPr>
          <p:cNvPr id="3" name="Содержимое 2"/>
          <p:cNvSpPr>
            <a:spLocks noGrp="1"/>
          </p:cNvSpPr>
          <p:nvPr>
            <p:ph idx="1"/>
          </p:nvPr>
        </p:nvSpPr>
        <p:spPr/>
        <p:txBody>
          <a:bodyPr>
            <a:normAutofit lnSpcReduction="10000"/>
          </a:bodyPr>
          <a:lstStyle/>
          <a:p>
            <a:r>
              <a:rPr lang="ru-RU" sz="3200" dirty="0" smtClean="0">
                <a:latin typeface="Times New Roman" pitchFamily="18" charset="0"/>
                <a:cs typeface="Times New Roman" pitchFamily="18" charset="0"/>
              </a:rPr>
              <a:t>•   при температуре воды 24°С время безопасного пребывания 7-9 часов,</a:t>
            </a:r>
            <a:br>
              <a:rPr lang="ru-RU" sz="3200" dirty="0" smtClean="0">
                <a:latin typeface="Times New Roman" pitchFamily="18" charset="0"/>
                <a:cs typeface="Times New Roman" pitchFamily="18" charset="0"/>
              </a:rPr>
            </a:br>
            <a:r>
              <a:rPr lang="ru-RU" sz="3200" dirty="0" smtClean="0">
                <a:latin typeface="Times New Roman" pitchFamily="18" charset="0"/>
                <a:cs typeface="Times New Roman" pitchFamily="18" charset="0"/>
              </a:rPr>
              <a:t>•   при температуре воды 5-15°С - от 3,5 часов до 4,5 часов;</a:t>
            </a:r>
            <a:br>
              <a:rPr lang="ru-RU" sz="3200" dirty="0" smtClean="0">
                <a:latin typeface="Times New Roman" pitchFamily="18" charset="0"/>
                <a:cs typeface="Times New Roman" pitchFamily="18" charset="0"/>
              </a:rPr>
            </a:br>
            <a:r>
              <a:rPr lang="ru-RU" sz="3200" dirty="0" smtClean="0">
                <a:latin typeface="Times New Roman" pitchFamily="18" charset="0"/>
                <a:cs typeface="Times New Roman" pitchFamily="18" charset="0"/>
              </a:rPr>
              <a:t>•   температура воды 2-3 °С оказывается смертельной для человека через 10-15 мин;</a:t>
            </a:r>
            <a:br>
              <a:rPr lang="ru-RU" sz="3200" dirty="0" smtClean="0">
                <a:latin typeface="Times New Roman" pitchFamily="18" charset="0"/>
                <a:cs typeface="Times New Roman" pitchFamily="18" charset="0"/>
              </a:rPr>
            </a:br>
            <a:r>
              <a:rPr lang="ru-RU" sz="3200" dirty="0" smtClean="0">
                <a:latin typeface="Times New Roman" pitchFamily="18" charset="0"/>
                <a:cs typeface="Times New Roman" pitchFamily="18" charset="0"/>
              </a:rPr>
              <a:t>•   при температуре воды минус 2°С - смерть может наступить через   5-8 мин.     </a:t>
            </a:r>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latin typeface="Times New Roman" pitchFamily="18" charset="0"/>
                <a:cs typeface="Times New Roman" pitchFamily="18" charset="0"/>
              </a:rPr>
              <a:t>Чем опасно попадание человека в ледяную воду ?</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609416"/>
            <a:ext cx="5122912" cy="4846320"/>
          </a:xfrm>
        </p:spPr>
        <p:txBody>
          <a:bodyPr>
            <a:normAutofit fontScale="92500" lnSpcReduction="10000"/>
          </a:bodyPr>
          <a:lstStyle/>
          <a:p>
            <a:r>
              <a:rPr lang="ru-RU" dirty="0" smtClean="0">
                <a:latin typeface="Times New Roman" pitchFamily="18" charset="0"/>
                <a:cs typeface="Times New Roman" pitchFamily="18" charset="0"/>
              </a:rPr>
              <a:t>Очень  опасно попадание человека в ледяную воду. Организм человека, провалившегося под лед, попадает в стрессовую ситуацию и как следствие, от резкого холода происходит сокращение мышц груди и живота, вызывая выдох, а затем вдох. Этот непроизвольный дыхательный акт особенно опасен, если голова находиться под водой, человек захлебывается.  Безопасное пребывание  человека в воде при температуре +2, +3С составляет не более 15 минут.</a:t>
            </a:r>
          </a:p>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latin typeface="Times New Roman" pitchFamily="18" charset="0"/>
                <a:cs typeface="Times New Roman" pitchFamily="18" charset="0"/>
              </a:rPr>
              <a:t>Как вести себя, если попадёшь в ледяную воду?</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77500" lnSpcReduction="20000"/>
          </a:bodyPr>
          <a:lstStyle/>
          <a:p>
            <a:r>
              <a:rPr lang="ru-RU" dirty="0" smtClean="0">
                <a:latin typeface="Times New Roman" pitchFamily="18" charset="0"/>
                <a:cs typeface="Times New Roman" pitchFamily="18" charset="0"/>
              </a:rPr>
              <a:t>Если вы провалились, постарайтесь не впадать в панику. Широко раскиньте руки по кромкам льда, чтобы не погрузиться с головой под воду. Старайтесь без резких движений выбираться на лед, наползая грудью и поочередно вытаскивая на поверхность ноги. Выбравшись из пролома, нужно откатиться, а затем ползти в ту сторону, откуда шли до этого.  </a:t>
            </a:r>
          </a:p>
          <a:p>
            <a:r>
              <a:rPr lang="ru-RU" dirty="0" smtClean="0">
                <a:latin typeface="Times New Roman" pitchFamily="18" charset="0"/>
                <a:cs typeface="Times New Roman" pitchFamily="18" charset="0"/>
              </a:rPr>
              <a:t>-    Не поддавайтесь панике.</a:t>
            </a:r>
          </a:p>
          <a:p>
            <a:r>
              <a:rPr lang="ru-RU" dirty="0" smtClean="0">
                <a:latin typeface="Times New Roman" pitchFamily="18" charset="0"/>
                <a:cs typeface="Times New Roman" pitchFamily="18" charset="0"/>
              </a:rPr>
              <a:t> -    Не надо барахтаться и наваливаться всем телом на тонкую кромку льда, так как под тяжестью тела он будет обламываться.</a:t>
            </a:r>
          </a:p>
          <a:p>
            <a:r>
              <a:rPr lang="ru-RU" dirty="0" smtClean="0">
                <a:latin typeface="Times New Roman" pitchFamily="18" charset="0"/>
                <a:cs typeface="Times New Roman" pitchFamily="18" charset="0"/>
              </a:rPr>
              <a:t> -    Широко раскиньте руки, чтобы не погрузиться с головой в воду.</a:t>
            </a:r>
          </a:p>
          <a:p>
            <a:r>
              <a:rPr lang="ru-RU" dirty="0" smtClean="0">
                <a:latin typeface="Times New Roman" pitchFamily="18" charset="0"/>
                <a:cs typeface="Times New Roman" pitchFamily="18" charset="0"/>
              </a:rPr>
              <a:t> -    Обопритесь локтями об лед и, приведя тело в горизонтальное положение, постарайтесь забросить на лед ту ногу, которая ближе всего к его кромке, поворотом корпуса вытащите вторую ногу и быстро выкатывайтесь.</a:t>
            </a:r>
            <a:endParaRPr lang="ru-RU"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39000" cy="887112"/>
          </a:xfrm>
        </p:spPr>
        <p:txBody>
          <a:bodyPr>
            <a:normAutofit fontScale="90000"/>
          </a:bodyPr>
          <a:lstStyle/>
          <a:p>
            <a:r>
              <a:rPr lang="ru-RU" dirty="0" smtClean="0">
                <a:latin typeface="Times New Roman" pitchFamily="18" charset="0"/>
                <a:cs typeface="Times New Roman" pitchFamily="18" charset="0"/>
              </a:rPr>
              <a:t>Как вести себя, если попадёшь в ледяную воду?</a:t>
            </a:r>
            <a:endParaRPr lang="ru-RU" dirty="0"/>
          </a:p>
        </p:txBody>
      </p:sp>
      <p:sp>
        <p:nvSpPr>
          <p:cNvPr id="3" name="Содержимое 2"/>
          <p:cNvSpPr>
            <a:spLocks noGrp="1"/>
          </p:cNvSpPr>
          <p:nvPr>
            <p:ph idx="1"/>
          </p:nvPr>
        </p:nvSpPr>
        <p:spPr>
          <a:xfrm>
            <a:off x="214282" y="1207152"/>
            <a:ext cx="4286280" cy="5248584"/>
          </a:xfrm>
        </p:spPr>
        <p:txBody>
          <a:bodyPr>
            <a:normAutofit fontScale="47500" lnSpcReduction="20000"/>
          </a:bodyPr>
          <a:lstStyle/>
          <a:p>
            <a:r>
              <a:rPr lang="ru-RU" sz="4200" dirty="0" smtClean="0"/>
              <a:t> -</a:t>
            </a:r>
            <a:r>
              <a:rPr lang="ru-RU" sz="4200" dirty="0" smtClean="0">
                <a:latin typeface="Times New Roman" pitchFamily="18" charset="0"/>
                <a:cs typeface="Times New Roman" pitchFamily="18" charset="0"/>
              </a:rPr>
              <a:t>     Без резких движений отползайте как можно дальше от опасного места в том направлении, откуда пришли.</a:t>
            </a:r>
          </a:p>
          <a:p>
            <a:r>
              <a:rPr lang="ru-RU" sz="4200" dirty="0" smtClean="0">
                <a:latin typeface="Times New Roman" pitchFamily="18" charset="0"/>
                <a:cs typeface="Times New Roman" pitchFamily="18" charset="0"/>
              </a:rPr>
              <a:t>-    Зовите на помощь.</a:t>
            </a:r>
          </a:p>
          <a:p>
            <a:r>
              <a:rPr lang="ru-RU" sz="4200" dirty="0" smtClean="0">
                <a:latin typeface="Times New Roman" pitchFamily="18" charset="0"/>
                <a:cs typeface="Times New Roman" pitchFamily="18" charset="0"/>
              </a:rPr>
              <a:t> -    Удерживая себя на поверхности воды, стараться затрачивать на это минимум физических усилий.</a:t>
            </a:r>
          </a:p>
          <a:p>
            <a:r>
              <a:rPr lang="ru-RU" sz="4200" dirty="0" smtClean="0">
                <a:latin typeface="Times New Roman" pitchFamily="18" charset="0"/>
                <a:cs typeface="Times New Roman" pitchFamily="18" charset="0"/>
              </a:rPr>
              <a:t>  -    Находясь на плаву, следует голову держать как можно выше над водой. </a:t>
            </a:r>
          </a:p>
          <a:p>
            <a:r>
              <a:rPr lang="ru-RU" sz="4200" dirty="0" smtClean="0">
                <a:latin typeface="Times New Roman" pitchFamily="18" charset="0"/>
                <a:cs typeface="Times New Roman" pitchFamily="18" charset="0"/>
              </a:rPr>
              <a:t> -    Активно плыть к берегу, преодоление которого потребует не более 40 мин.</a:t>
            </a:r>
          </a:p>
          <a:p>
            <a:r>
              <a:rPr lang="ru-RU" sz="4200" dirty="0" smtClean="0">
                <a:latin typeface="Times New Roman" pitchFamily="18" charset="0"/>
                <a:cs typeface="Times New Roman" pitchFamily="18" charset="0"/>
              </a:rPr>
              <a:t> -    Добравшись до берега, надо немедленно раздеться, выжать намокшую одежду и снова надеть.</a:t>
            </a:r>
          </a:p>
          <a:p>
            <a:pPr>
              <a:buNone/>
            </a:pPr>
            <a:endParaRPr lang="ru-RU" sz="4200" dirty="0" smtClean="0">
              <a:latin typeface="Times New Roman" pitchFamily="18" charset="0"/>
              <a:cs typeface="Times New Roman" pitchFamily="18" charset="0"/>
            </a:endParaRPr>
          </a:p>
          <a:p>
            <a:endParaRPr lang="ru-RU" dirty="0"/>
          </a:p>
        </p:txBody>
      </p:sp>
      <p:pic>
        <p:nvPicPr>
          <p:cNvPr id="5" name="Рисунок 4" descr="https://xn--j1ahfl.xn--p1ai/data/images/u147022/t1489058498af.jpg"/>
          <p:cNvPicPr/>
          <p:nvPr/>
        </p:nvPicPr>
        <p:blipFill>
          <a:blip r:embed="rId2"/>
          <a:srcRect l="2900" t="2192" r="5125" b="33925"/>
          <a:stretch>
            <a:fillRect/>
          </a:stretch>
        </p:blipFill>
        <p:spPr bwMode="auto">
          <a:xfrm>
            <a:off x="4429124" y="2428868"/>
            <a:ext cx="4714876" cy="4429132"/>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ad-kadino.mogilev.edu.by/en/sm_full.aspx?guid=96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3" y="188640"/>
            <a:ext cx="8711888" cy="6480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7925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67744" y="404664"/>
            <a:ext cx="5688632" cy="584775"/>
          </a:xfrm>
          <a:prstGeom prst="rect">
            <a:avLst/>
          </a:prstGeom>
        </p:spPr>
        <p:txBody>
          <a:bodyPr wrap="square">
            <a:spAutoFit/>
          </a:bodyPr>
          <a:lstStyle/>
          <a:p>
            <a:r>
              <a:rPr lang="ru-RU" sz="32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Как оказать помощь. </a:t>
            </a:r>
            <a:endParaRPr lang="ru-RU" sz="3200" dirty="0"/>
          </a:p>
        </p:txBody>
      </p:sp>
      <p:pic>
        <p:nvPicPr>
          <p:cNvPr id="3" name="Picture 2" descr="http://player.myshared.ru/1124817/data/images/img3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954" y="1124744"/>
            <a:ext cx="7846446" cy="5368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508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txBox="1">
            <a:spLocks/>
          </p:cNvSpPr>
          <p:nvPr/>
        </p:nvSpPr>
        <p:spPr>
          <a:xfrm>
            <a:off x="339347" y="172279"/>
            <a:ext cx="3944622" cy="6414051"/>
          </a:xfrm>
          <a:prstGeom prst="rect">
            <a:avLst/>
          </a:prstGeom>
          <a:ln w="11430" cap="flat" cmpd="sng" algn="ctr">
            <a:noFill/>
            <a:prstDash val="soli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2"/>
          </a:lnRef>
          <a:fillRef idx="2">
            <a:schemeClr val="accent2"/>
          </a:fillRef>
          <a:effectRef idx="1">
            <a:schemeClr val="accent2"/>
          </a:effectRef>
          <a:fontRef idx="minor">
            <a:schemeClr val="dk1"/>
          </a:fontRef>
        </p:style>
        <p:txBody>
          <a:bodyPr/>
          <a:lstStyle>
            <a:lvl1pPr marL="274320" indent="-274320" algn="l" rtl="0" eaLnBrk="1" latinLnBrk="0" hangingPunct="1">
              <a:spcBef>
                <a:spcPts val="600"/>
              </a:spcBef>
              <a:buClr>
                <a:schemeClr val="tx2"/>
              </a:buClr>
              <a:buSzPct val="73000"/>
              <a:buFont typeface="Wingdings 2"/>
              <a:buChar char=""/>
              <a:defRPr kumimoji="0" sz="2600" kern="1200" baseline="0">
                <a:solidFill>
                  <a:schemeClr val="dk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dk1"/>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dk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dk1"/>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dk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dk1"/>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dk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dk1"/>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dk1"/>
                </a:solidFill>
                <a:latin typeface="+mn-lt"/>
                <a:ea typeface="+mn-ea"/>
                <a:cs typeface="+mn-cs"/>
              </a:defRPr>
            </a:lvl9pPr>
            <a:extLst/>
          </a:lstStyle>
          <a:p>
            <a:r>
              <a:rPr lang="ru-RU" altLang="ru-RU" sz="2400" dirty="0" smtClean="0">
                <a:solidFill>
                  <a:srgbClr val="000000"/>
                </a:solidFill>
              </a:rPr>
              <a:t>вооружитесь любой длинной палкой, доской, шестом или верёвкой. Можно связать воедино шарфы, ремни или одежду. </a:t>
            </a:r>
          </a:p>
          <a:p>
            <a:r>
              <a:rPr lang="ru-RU" altLang="ru-RU" sz="2400" dirty="0" smtClean="0">
                <a:solidFill>
                  <a:srgbClr val="000000"/>
                </a:solidFill>
              </a:rPr>
              <a:t>следует ползком, широко расставляя при этом руки и ноги и толкая перед собою спасательные средства, осторожно двигаться по направлению к полынье.</a:t>
            </a:r>
            <a:r>
              <a:rPr lang="ru-RU" altLang="ru-RU" sz="2400" dirty="0" smtClean="0">
                <a:solidFill>
                  <a:srgbClr val="000000"/>
                </a:solidFill>
                <a:effectLst>
                  <a:outerShdw blurRad="38100" dist="38100" dir="2700000" algn="tl">
                    <a:srgbClr val="FFFFFF"/>
                  </a:outerShdw>
                </a:effectLst>
              </a:rPr>
              <a:t> </a:t>
            </a:r>
          </a:p>
          <a:p>
            <a:endParaRPr lang="ru-RU" dirty="0"/>
          </a:p>
        </p:txBody>
      </p:sp>
      <p:pic>
        <p:nvPicPr>
          <p:cNvPr id="4" name="Picture 2" descr="http://player.myshared.ru/658743/data/images/img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32656"/>
            <a:ext cx="3519679" cy="34058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 name="Picture 4" descr="http://images.mreadz.com/187/186290/1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005064"/>
            <a:ext cx="3816424" cy="28529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9122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89098" y="1143000"/>
            <a:ext cx="3429000" cy="4500578"/>
          </a:xfrm>
        </p:spPr>
        <p:txBody>
          <a:bodyPr/>
          <a:lstStyle/>
          <a:p>
            <a:endParaRPr lang="ru-RU" dirty="0"/>
          </a:p>
        </p:txBody>
      </p:sp>
      <p:sp>
        <p:nvSpPr>
          <p:cNvPr id="3" name="Текст 2"/>
          <p:cNvSpPr>
            <a:spLocks noGrp="1"/>
          </p:cNvSpPr>
          <p:nvPr>
            <p:ph type="body" sz="half" idx="2"/>
          </p:nvPr>
        </p:nvSpPr>
        <p:spPr>
          <a:xfrm>
            <a:off x="5389098" y="1214422"/>
            <a:ext cx="3429000" cy="3143272"/>
          </a:xfrm>
        </p:spPr>
        <p:txBody>
          <a:bodyPr>
            <a:normAutofit fontScale="92500" lnSpcReduction="10000"/>
          </a:bodyPr>
          <a:lstStyle/>
          <a:p>
            <a:r>
              <a:rPr lang="ru-RU" sz="3200" b="1" dirty="0" smtClean="0">
                <a:latin typeface="Times New Roman" pitchFamily="18" charset="0"/>
                <a:cs typeface="Times New Roman" pitchFamily="18" charset="0"/>
              </a:rPr>
              <a:t>Надеюсь, что эти простые правила поведения на льду смогут помочь вам избежать несчастных случаев</a:t>
            </a:r>
            <a:endParaRPr lang="ru-RU" sz="3200" dirty="0">
              <a:latin typeface="Times New Roman" pitchFamily="18" charset="0"/>
              <a:cs typeface="Times New Roman" pitchFamily="18" charset="0"/>
            </a:endParaRPr>
          </a:p>
        </p:txBody>
      </p:sp>
      <p:pic>
        <p:nvPicPr>
          <p:cNvPr id="7" name="Рисунок 6" descr="https://xn--j1ahfl.xn--p1ai/data/images/u147022/t1489058498ag.jpg"/>
          <p:cNvPicPr/>
          <p:nvPr/>
        </p:nvPicPr>
        <p:blipFill>
          <a:blip r:embed="rId2"/>
          <a:srcRect l="11848" t="5812" r="10957" b="14017"/>
          <a:stretch>
            <a:fillRect/>
          </a:stretch>
        </p:blipFill>
        <p:spPr bwMode="auto">
          <a:xfrm>
            <a:off x="500034" y="857232"/>
            <a:ext cx="4214842" cy="4359598"/>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170</TotalTime>
  <Words>425</Words>
  <Application>Microsoft Office PowerPoint</Application>
  <PresentationFormat>Экран (4:3)</PresentationFormat>
  <Paragraphs>47</Paragraphs>
  <Slides>19</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19</vt:i4>
      </vt:variant>
    </vt:vector>
  </HeadingPairs>
  <TitlesOfParts>
    <vt:vector size="24" baseType="lpstr">
      <vt:lpstr>Times New Roman</vt:lpstr>
      <vt:lpstr>Trebuchet MS</vt:lpstr>
      <vt:lpstr>Wingdings</vt:lpstr>
      <vt:lpstr>Wingdings 2</vt:lpstr>
      <vt:lpstr>Изящная</vt:lpstr>
      <vt:lpstr>«Осторожно, тонкий лед!» </vt:lpstr>
      <vt:lpstr>вопросы для безопасного поведения на льду.</vt:lpstr>
      <vt:lpstr>Чем опасен ранний  лёд?</vt:lpstr>
      <vt:lpstr>          Становление льда:</vt:lpstr>
      <vt:lpstr>Презентация PowerPoint</vt:lpstr>
      <vt:lpstr>Презентация PowerPoint</vt:lpstr>
      <vt:lpstr> -    безопасная толщина льда для одного человека не менее 7 см;  -   безопасная толщина льда для совершения пешей переправы 15 см и более;  -    безопасная толщина льда для проезда автомобилей не менее 30 см. </vt:lpstr>
      <vt:lpstr>Правила поведения на льду. </vt:lpstr>
      <vt:lpstr>Правила поведения на льду.</vt:lpstr>
      <vt:lpstr>Правила поведения на льду. </vt:lpstr>
      <vt:lpstr>Презентация PowerPoint</vt:lpstr>
      <vt:lpstr>Время безопасного пребывания человека в воде:</vt:lpstr>
      <vt:lpstr>Чем опасно попадание человека в ледяную воду ?</vt:lpstr>
      <vt:lpstr>Как вести себя, если попадёшь в ледяную воду?</vt:lpstr>
      <vt:lpstr>Как вести себя, если попадёшь в ледяную воду?</vt:lpstr>
      <vt:lpstr>Презентация PowerPoint</vt:lpstr>
      <vt:lpstr>Презентация PowerPoint</vt:lpstr>
      <vt:lpstr>Презентация PowerPoint</vt:lpstr>
      <vt:lpstr>Презентация PowerPoint</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«Осторожно, тонкий лед!»</dc:title>
  <dc:creator>hp</dc:creator>
  <cp:lastModifiedBy>рс</cp:lastModifiedBy>
  <cp:revision>18</cp:revision>
  <dcterms:created xsi:type="dcterms:W3CDTF">2016-03-01T09:04:47Z</dcterms:created>
  <dcterms:modified xsi:type="dcterms:W3CDTF">2026-03-01T12:48:52Z</dcterms:modified>
</cp:coreProperties>
</file>