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sldIdLst>
    <p:sldId id="286" r:id="rId2"/>
    <p:sldId id="287" r:id="rId3"/>
    <p:sldId id="258" r:id="rId4"/>
    <p:sldId id="288" r:id="rId5"/>
    <p:sldId id="289" r:id="rId6"/>
    <p:sldId id="290" r:id="rId7"/>
    <p:sldId id="291" r:id="rId8"/>
    <p:sldId id="263" r:id="rId9"/>
    <p:sldId id="292" r:id="rId10"/>
    <p:sldId id="293" r:id="rId11"/>
    <p:sldId id="266" r:id="rId12"/>
    <p:sldId id="267" r:id="rId13"/>
    <p:sldId id="285" r:id="rId14"/>
    <p:sldId id="268" r:id="rId15"/>
    <p:sldId id="270" r:id="rId16"/>
    <p:sldId id="294" r:id="rId17"/>
    <p:sldId id="295" r:id="rId18"/>
    <p:sldId id="296" r:id="rId19"/>
    <p:sldId id="297" r:id="rId20"/>
    <p:sldId id="275" r:id="rId21"/>
    <p:sldId id="276" r:id="rId22"/>
    <p:sldId id="277" r:id="rId23"/>
    <p:sldId id="298" r:id="rId24"/>
    <p:sldId id="299" r:id="rId25"/>
    <p:sldId id="300" r:id="rId26"/>
    <p:sldId id="301" r:id="rId27"/>
    <p:sldId id="302" r:id="rId28"/>
    <p:sldId id="303" r:id="rId29"/>
    <p:sldId id="304" r:id="rId30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4/4/2021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4/4/2021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microsoft.com/office/2007/relationships/hdphoto" Target="../media/hdphoto1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laycast.ru/uploads/2016/07/11/192559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object 5"/>
          <p:cNvSpPr txBox="1">
            <a:spLocks/>
          </p:cNvSpPr>
          <p:nvPr/>
        </p:nvSpPr>
        <p:spPr>
          <a:xfrm>
            <a:off x="1785918" y="1142984"/>
            <a:ext cx="5000660" cy="18588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1923414" algn="ctr">
              <a:spcBef>
                <a:spcPts val="95"/>
              </a:spcBef>
            </a:pPr>
            <a:r>
              <a:rPr kumimoji="0" lang="ru-RU" sz="6000" b="1" i="1" u="none" strike="noStrike" kern="0" cap="none" spc="-1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МИР  ШОКОЛАДА</a:t>
            </a:r>
            <a:endParaRPr kumimoji="0" lang="ru-RU" sz="6000" b="0" i="0" u="none" strike="noStrike" kern="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3643314"/>
            <a:ext cx="4572000" cy="1447576"/>
          </a:xfrm>
          <a:prstGeom prst="rect">
            <a:avLst/>
          </a:prstGeom>
        </p:spPr>
        <p:txBody>
          <a:bodyPr>
            <a:spAutoFit/>
          </a:bodyPr>
          <a:lstStyle/>
          <a:p>
            <a:pPr marL="169545" marR="160655" algn="r">
              <a:lnSpc>
                <a:spcPct val="120000"/>
              </a:lnSpc>
              <a:spcBef>
                <a:spcPts val="105"/>
              </a:spcBef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Исследовательский</a:t>
            </a:r>
            <a:r>
              <a:rPr lang="ru-RU" b="1" spc="-9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 </a:t>
            </a:r>
          </a:p>
          <a:p>
            <a:pPr marL="169545" marR="160655" algn="r">
              <a:lnSpc>
                <a:spcPct val="120000"/>
              </a:lnSpc>
              <a:spcBef>
                <a:spcPts val="105"/>
              </a:spcBef>
            </a:pP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Выполнила воспитанница 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МАДОУ </a:t>
            </a: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Детский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 №18  </a:t>
            </a: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Ахметова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Виктория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69545" marR="160655" algn="r">
              <a:lnSpc>
                <a:spcPct val="120000"/>
              </a:lnSpc>
              <a:spcBef>
                <a:spcPts val="105"/>
              </a:spcBef>
            </a:pP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</a:t>
            </a: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ru-RU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1" spc="-1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pc="-1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И.В </a:t>
            </a:r>
            <a:r>
              <a:rPr lang="ru-RU" b="1" spc="-1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Нигматуллина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276183"/>
            <a:ext cx="2262200" cy="358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14546" y="4143380"/>
            <a:ext cx="3643338" cy="23751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5"/>
          <p:cNvSpPr/>
          <p:nvPr/>
        </p:nvSpPr>
        <p:spPr>
          <a:xfrm>
            <a:off x="6000760" y="3143248"/>
            <a:ext cx="2928958" cy="23574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500042"/>
            <a:ext cx="750099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9710">
              <a:lnSpc>
                <a:spcPct val="100000"/>
              </a:lnSpc>
              <a:spcBef>
                <a:spcPts val="105"/>
              </a:spcBef>
            </a:pPr>
            <a:r>
              <a:rPr lang="ru-RU" sz="23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исследования</a:t>
            </a:r>
            <a:r>
              <a:rPr lang="ru-RU" sz="23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300" spc="-5" dirty="0" smtClean="0">
                <a:latin typeface="Times New Roman" pitchFamily="18" charset="0"/>
                <a:cs typeface="Times New Roman" pitchFamily="18" charset="0"/>
              </a:rPr>
              <a:t>изучить из чего и как получают шоколад,</a:t>
            </a:r>
            <a:r>
              <a:rPr lang="ru-RU" sz="2300" spc="12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spc="-5" dirty="0" smtClean="0">
                <a:latin typeface="Times New Roman" pitchFamily="18" charset="0"/>
                <a:cs typeface="Times New Roman" pitchFamily="18" charset="0"/>
              </a:rPr>
              <a:t>какое </a:t>
            </a:r>
            <a:r>
              <a:rPr lang="ru-RU" sz="2300" spc="-10" dirty="0" smtClean="0">
                <a:latin typeface="Times New Roman" pitchFamily="18" charset="0"/>
                <a:cs typeface="Times New Roman" pitchFamily="18" charset="0"/>
              </a:rPr>
              <a:t>положительное </a:t>
            </a:r>
            <a:r>
              <a:rPr lang="ru-RU" sz="2300" spc="-5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300" spc="-10" dirty="0" smtClean="0">
                <a:latin typeface="Times New Roman" pitchFamily="18" charset="0"/>
                <a:cs typeface="Times New Roman" pitchFamily="18" charset="0"/>
              </a:rPr>
              <a:t>отрицательное </a:t>
            </a:r>
            <a:r>
              <a:rPr lang="ru-RU" sz="2300" spc="-5" dirty="0" smtClean="0">
                <a:latin typeface="Times New Roman" pitchFamily="18" charset="0"/>
                <a:cs typeface="Times New Roman" pitchFamily="18" charset="0"/>
              </a:rPr>
              <a:t>воздействие </a:t>
            </a:r>
            <a:r>
              <a:rPr lang="ru-RU" sz="2300" spc="-10" dirty="0" smtClean="0">
                <a:latin typeface="Times New Roman" pitchFamily="18" charset="0"/>
                <a:cs typeface="Times New Roman" pitchFamily="18" charset="0"/>
              </a:rPr>
              <a:t>оказывает шоколад на организм  </a:t>
            </a:r>
            <a:r>
              <a:rPr lang="ru-RU" sz="2300" spc="-5" dirty="0" smtClean="0">
                <a:latin typeface="Times New Roman" pitchFamily="18" charset="0"/>
                <a:cs typeface="Times New Roman" pitchFamily="18" charset="0"/>
              </a:rPr>
              <a:t>человека.</a:t>
            </a:r>
            <a:endParaRPr lang="ru-RU" sz="23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1785926"/>
            <a:ext cx="714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 исследования:</a:t>
            </a:r>
            <a:r>
              <a:rPr lang="ru-RU" sz="2400" b="1" spc="-9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5" dirty="0" smtClean="0">
                <a:latin typeface="Times New Roman" pitchFamily="18" charset="0"/>
                <a:cs typeface="Times New Roman" pitchFamily="18" charset="0"/>
              </a:rPr>
              <a:t>шоколад.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 </a:t>
            </a:r>
            <a:r>
              <a:rPr lang="ru-RU" sz="24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исследования</a:t>
            </a:r>
            <a:r>
              <a:rPr lang="ru-RU" sz="2400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spc="-10" dirty="0" smtClean="0">
                <a:latin typeface="Times New Roman" pitchFamily="18" charset="0"/>
                <a:cs typeface="Times New Roman" pitchFamily="18" charset="0"/>
              </a:rPr>
              <a:t>сведения </a:t>
            </a:r>
            <a:r>
              <a:rPr lang="ru-RU" sz="2400" spc="-5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400" spc="-1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10" dirty="0" smtClean="0">
                <a:latin typeface="Times New Roman" pitchFamily="18" charset="0"/>
                <a:cs typeface="Times New Roman" pitchFamily="18" charset="0"/>
              </a:rPr>
              <a:t>шоколаде.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R="5080"/>
            <a:r>
              <a:rPr lang="ru-RU" sz="24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Гипотеза: </a:t>
            </a:r>
            <a:r>
              <a:rPr lang="ru-RU" sz="2400" spc="-10" dirty="0" smtClean="0">
                <a:latin typeface="Times New Roman" pitchFamily="18" charset="0"/>
                <a:cs typeface="Times New Roman" pitchFamily="18" charset="0"/>
              </a:rPr>
              <a:t>шоколад </a:t>
            </a:r>
            <a:r>
              <a:rPr lang="ru-RU" sz="2400" spc="-5" dirty="0" smtClean="0">
                <a:latin typeface="Times New Roman" pitchFamily="18" charset="0"/>
                <a:cs typeface="Times New Roman" pitchFamily="18" charset="0"/>
              </a:rPr>
              <a:t>благотворно влияет </a:t>
            </a:r>
            <a:r>
              <a:rPr lang="ru-RU" sz="2400" spc="-1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spc="-5" dirty="0" smtClean="0">
                <a:latin typeface="Times New Roman" pitchFamily="18" charset="0"/>
                <a:cs typeface="Times New Roman" pitchFamily="18" charset="0"/>
              </a:rPr>
              <a:t>здоровье и </a:t>
            </a:r>
            <a:r>
              <a:rPr lang="ru-RU" sz="2400" spc="-10" dirty="0" smtClean="0">
                <a:latin typeface="Times New Roman" pitchFamily="18" charset="0"/>
                <a:cs typeface="Times New Roman" pitchFamily="18" charset="0"/>
              </a:rPr>
              <a:t>самочувствие  </a:t>
            </a:r>
            <a:r>
              <a:rPr lang="ru-RU" sz="2400" spc="-5" dirty="0" smtClean="0">
                <a:latin typeface="Times New Roman" pitchFamily="18" charset="0"/>
                <a:cs typeface="Times New Roman" pitchFamily="18" charset="0"/>
              </a:rPr>
              <a:t>человека.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428999"/>
            <a:ext cx="2165685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gazetairkutsk.ru/files/2015/07/Shokol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071810"/>
            <a:ext cx="4581456" cy="3457568"/>
          </a:xfrm>
          <a:prstGeom prst="rect">
            <a:avLst/>
          </a:prstGeom>
          <a:noFill/>
        </p:spPr>
      </p:pic>
      <p:pic>
        <p:nvPicPr>
          <p:cNvPr id="28678" name="Picture 6" descr="http://www.vokrugsveta.ru/img/cmn/2015/06/18/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353686" y="-138766"/>
            <a:ext cx="2630475" cy="3479464"/>
          </a:xfrm>
          <a:prstGeom prst="rect">
            <a:avLst/>
          </a:prstGeom>
          <a:noFill/>
        </p:spPr>
      </p:pic>
      <p:pic>
        <p:nvPicPr>
          <p:cNvPr id="28680" name="Picture 8" descr="http://fotodes.ru/upload/img13496415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57166"/>
            <a:ext cx="3644632" cy="2571744"/>
          </a:xfrm>
          <a:prstGeom prst="rect">
            <a:avLst/>
          </a:prstGeom>
          <a:noFill/>
        </p:spPr>
      </p:pic>
      <p:pic>
        <p:nvPicPr>
          <p:cNvPr id="5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85720" y="3071810"/>
            <a:ext cx="2262200" cy="358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214290"/>
            <a:ext cx="61055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Кондитерская</a:t>
            </a:r>
            <a:r>
              <a:rPr lang="ru-RU" sz="4400" b="1" spc="-6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фабрика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57752" y="4000504"/>
            <a:ext cx="4106415" cy="26432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3250" name="Picture 2" descr="https://www.vash-otdyh.by/images/thumbs/475/big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142984"/>
            <a:ext cx="3929090" cy="2735631"/>
          </a:xfrm>
          <a:prstGeom prst="rect">
            <a:avLst/>
          </a:prstGeom>
          <a:noFill/>
        </p:spPr>
      </p:pic>
      <p:pic>
        <p:nvPicPr>
          <p:cNvPr id="5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714751"/>
            <a:ext cx="1985210" cy="314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142852"/>
            <a:ext cx="67866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Бывает разным на вкус 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цвет  и с </a:t>
            </a:r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разной</a:t>
            </a:r>
            <a:r>
              <a:rPr lang="ru-RU" sz="4000" b="1" spc="-1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начинкой.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4"/>
          <p:cNvSpPr/>
          <p:nvPr/>
        </p:nvSpPr>
        <p:spPr>
          <a:xfrm rot="5400000">
            <a:off x="2500310" y="1071534"/>
            <a:ext cx="2571744" cy="3571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4276" name="Picture 4" descr="http://www.bresciatoday.it/~media/horizontal-hi/14484538185642/steghoehe_artikel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4286256"/>
            <a:ext cx="3857652" cy="2171858"/>
          </a:xfrm>
          <a:prstGeom prst="rect">
            <a:avLst/>
          </a:prstGeom>
          <a:noFill/>
        </p:spPr>
      </p:pic>
      <p:sp>
        <p:nvSpPr>
          <p:cNvPr id="6" name="object 3"/>
          <p:cNvSpPr/>
          <p:nvPr/>
        </p:nvSpPr>
        <p:spPr>
          <a:xfrm>
            <a:off x="6215074" y="1571612"/>
            <a:ext cx="2714620" cy="37862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357562"/>
            <a:ext cx="2075447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4546" y="142852"/>
            <a:ext cx="37764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Шоколадье</a:t>
            </a:r>
            <a:endParaRPr lang="ru-RU" sz="5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1472" y="1500174"/>
            <a:ext cx="7892629" cy="5099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500042"/>
            <a:ext cx="3362652" cy="1459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8435" marR="5080" indent="-166370">
              <a:lnSpc>
                <a:spcPct val="100000"/>
              </a:lnSpc>
              <a:spcBef>
                <a:spcPts val="100"/>
              </a:spcBef>
            </a:pP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Где растут  </a:t>
            </a:r>
          </a:p>
          <a:p>
            <a:pPr marL="178435" marR="5080" indent="-166370">
              <a:lnSpc>
                <a:spcPct val="100000"/>
              </a:lnSpc>
              <a:spcBef>
                <a:spcPts val="100"/>
              </a:spcBef>
            </a:pPr>
            <a:r>
              <a:rPr lang="ru-RU" sz="44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шоколадки?</a:t>
            </a:r>
            <a:endParaRPr lang="ru-RU" sz="4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ject 6"/>
          <p:cNvSpPr/>
          <p:nvPr/>
        </p:nvSpPr>
        <p:spPr>
          <a:xfrm>
            <a:off x="4714876" y="214290"/>
            <a:ext cx="4175760" cy="37886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4786314" y="4929198"/>
            <a:ext cx="40005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8435" marR="5080" indent="-166370">
              <a:lnSpc>
                <a:spcPct val="100000"/>
              </a:lnSpc>
              <a:spcBef>
                <a:spcPts val="100"/>
              </a:spcBef>
            </a:pP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 ли вреден шоколад?</a:t>
            </a:r>
            <a:endParaRPr lang="ru-RU" sz="4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2844" y="3000372"/>
            <a:ext cx="4572000" cy="36433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428992" y="1571612"/>
            <a:ext cx="2302008" cy="27973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4282" y="285728"/>
            <a:ext cx="8715404" cy="62151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214290"/>
            <a:ext cx="61436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00"/>
              </a:spcBef>
            </a:pPr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КАКАО</a:t>
            </a:r>
          </a:p>
          <a:p>
            <a:pPr algn="ctr">
              <a:lnSpc>
                <a:spcPct val="100000"/>
              </a:lnSpc>
            </a:pP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шоколадное</a:t>
            </a:r>
            <a:r>
              <a:rPr lang="ru-RU" sz="4000" b="1" spc="-7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дерево</a:t>
            </a:r>
            <a:endParaRPr lang="ru-RU" sz="40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8"/>
          <p:cNvSpPr/>
          <p:nvPr/>
        </p:nvSpPr>
        <p:spPr>
          <a:xfrm>
            <a:off x="394715" y="1484375"/>
            <a:ext cx="4032504" cy="23301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10"/>
          <p:cNvSpPr/>
          <p:nvPr/>
        </p:nvSpPr>
        <p:spPr>
          <a:xfrm>
            <a:off x="5579364" y="1557527"/>
            <a:ext cx="3025140" cy="21869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6"/>
          <p:cNvSpPr/>
          <p:nvPr/>
        </p:nvSpPr>
        <p:spPr>
          <a:xfrm>
            <a:off x="2410967" y="4149850"/>
            <a:ext cx="4177283" cy="25923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728625"/>
            <a:ext cx="1976448" cy="312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vokrugsveta.ru/img/bx/medialibrary/e96/e9668ed0a271f49d05aba31967616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071942"/>
            <a:ext cx="3967726" cy="257505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142852"/>
            <a:ext cx="66437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00"/>
              </a:spcBef>
            </a:pPr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получают шоколад?</a:t>
            </a:r>
            <a:endParaRPr lang="ru-RU" sz="40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300" name="Picture 4" descr="http://mtdata.ru/u25/photoB0D1/20091170967-0/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4071075"/>
            <a:ext cx="3857618" cy="2524986"/>
          </a:xfrm>
          <a:prstGeom prst="rect">
            <a:avLst/>
          </a:prstGeom>
          <a:noFill/>
        </p:spPr>
      </p:pic>
      <p:sp>
        <p:nvSpPr>
          <p:cNvPr id="55304" name="AutoShape 8" descr="https://images.theconversation.com/files/113129/original/image-20160227-26673-42ob2f.jpg?ixlib=rb-1.1.0&amp;q=45&amp;auto=format&amp;w=1356&amp;h=668&amp;fit=cr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306" name="AutoShape 10" descr="https://images.theconversation.com/files/113129/original/image-20160227-26673-42ob2f.jpg?ixlib=rb-1.1.0&amp;q=45&amp;auto=format&amp;w=1356&amp;h=668&amp;fit=cr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308" name="AutoShape 12" descr="https://images.theconversation.com/files/113129/original/image-20160227-26673-42ob2f.jpg?ixlib=rb-1.1.0&amp;q=45&amp;auto=format&amp;w=1356&amp;h=668&amp;fit=cr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310" name="AutoShape 14" descr="https://assets.bwbx.io/images/users/iqjWHBFdfxIU/iZffEL_8FUU4/v0/1200x8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5312" name="Picture 16" descr="https://s.err.ee/photo/crop/2014/10/14/146538heeb3t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1205492"/>
            <a:ext cx="4127515" cy="2579698"/>
          </a:xfrm>
          <a:prstGeom prst="rect">
            <a:avLst/>
          </a:prstGeom>
          <a:noFill/>
        </p:spPr>
      </p:pic>
      <p:pic>
        <p:nvPicPr>
          <p:cNvPr id="55316" name="Picture 20" descr="https://im0-tub-ru.yandex.net/i?id=2eb005439dfcabf6f2b80465c0fd0f0a&amp;n=33&amp;w=225&amp;h=15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214422"/>
            <a:ext cx="3857652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7158" y="428604"/>
            <a:ext cx="8501122" cy="60722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502404"/>
            <a:ext cx="2119324" cy="3355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57620" y="3143248"/>
            <a:ext cx="5000627" cy="33307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14282" y="285728"/>
            <a:ext cx="4574316" cy="31093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28596" y="3276183"/>
            <a:ext cx="2262200" cy="358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14290"/>
            <a:ext cx="8705880" cy="6434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571875"/>
            <a:ext cx="2075447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308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8728" y="928670"/>
            <a:ext cx="4500594" cy="36974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1928794" y="142852"/>
            <a:ext cx="50210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00"/>
              </a:spcBef>
            </a:pPr>
            <a:r>
              <a:rPr lang="ru-RU" sz="44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шоколада</a:t>
            </a:r>
            <a:endParaRPr lang="ru-RU" sz="4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AutoShape 2" descr="http://www.cartsblanche.com/cartsblanche-blog/wp-content/uploads/sites/7/2015/06/HOT-COCO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6" name="Picture 4" descr="http://www.2fons.ru/pic/201407/1920x1080/2fons.ru-363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071942"/>
            <a:ext cx="4572000" cy="2571749"/>
          </a:xfrm>
          <a:prstGeom prst="rect">
            <a:avLst/>
          </a:prstGeom>
          <a:noFill/>
        </p:spPr>
      </p:pic>
      <p:pic>
        <p:nvPicPr>
          <p:cNvPr id="6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954845"/>
            <a:ext cx="1833572" cy="290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57686" y="2714620"/>
            <a:ext cx="4571999" cy="39395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14282" y="214290"/>
            <a:ext cx="4502498" cy="33229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28596" y="3786190"/>
            <a:ext cx="1940090" cy="307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214290"/>
            <a:ext cx="24218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Опыт</a:t>
            </a:r>
            <a:r>
              <a:rPr lang="ru-RU" sz="4000" b="1" spc="-8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№1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6"/>
          <p:cNvSpPr/>
          <p:nvPr/>
        </p:nvSpPr>
        <p:spPr>
          <a:xfrm>
            <a:off x="5857884" y="3071810"/>
            <a:ext cx="2958268" cy="36442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5"/>
          <p:cNvSpPr/>
          <p:nvPr/>
        </p:nvSpPr>
        <p:spPr>
          <a:xfrm>
            <a:off x="6072198" y="214290"/>
            <a:ext cx="2586227" cy="25862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3"/>
          <p:cNvSpPr/>
          <p:nvPr/>
        </p:nvSpPr>
        <p:spPr>
          <a:xfrm>
            <a:off x="1071538" y="1071546"/>
            <a:ext cx="4357718" cy="27980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"/>
          <p:cNvSpPr/>
          <p:nvPr/>
        </p:nvSpPr>
        <p:spPr>
          <a:xfrm>
            <a:off x="1857356" y="4071942"/>
            <a:ext cx="3567522" cy="26279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786190"/>
            <a:ext cx="1940090" cy="307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0298" y="285728"/>
            <a:ext cx="278890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Опыт</a:t>
            </a:r>
            <a:r>
              <a:rPr lang="ru-RU" sz="4400" b="1" spc="-8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2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42" name="Picture 2" descr="https://amazingfacts.ru/wp-content/uploads/2018/08/shokolad-ot-morsh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142984"/>
            <a:ext cx="3479787" cy="2609840"/>
          </a:xfrm>
          <a:prstGeom prst="rect">
            <a:avLst/>
          </a:prstGeom>
          <a:noFill/>
        </p:spPr>
      </p:pic>
      <p:pic>
        <p:nvPicPr>
          <p:cNvPr id="61444" name="Picture 4" descr="http://woman.ua/media/posts/2018/01/190491-131-499507E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928670"/>
            <a:ext cx="3489319" cy="2616989"/>
          </a:xfrm>
          <a:prstGeom prst="rect">
            <a:avLst/>
          </a:prstGeom>
          <a:noFill/>
        </p:spPr>
      </p:pic>
      <p:sp>
        <p:nvSpPr>
          <p:cNvPr id="6" name="object 5"/>
          <p:cNvSpPr/>
          <p:nvPr/>
        </p:nvSpPr>
        <p:spPr>
          <a:xfrm>
            <a:off x="3071802" y="2928934"/>
            <a:ext cx="3023616" cy="37277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571875"/>
            <a:ext cx="2075447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71736" y="142852"/>
            <a:ext cx="278890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Опыт</a:t>
            </a:r>
            <a:r>
              <a:rPr lang="ru-RU" sz="4400" b="1" spc="-8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3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5"/>
          <p:cNvSpPr/>
          <p:nvPr/>
        </p:nvSpPr>
        <p:spPr>
          <a:xfrm>
            <a:off x="5143504" y="1142984"/>
            <a:ext cx="3782373" cy="52892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8728" y="3714752"/>
            <a:ext cx="3602574" cy="26054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3492" name="Picture 4" descr="https://www.thebulletin.be/sites/default/files/chocolate_c_ingimage_we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000108"/>
            <a:ext cx="3609932" cy="2524133"/>
          </a:xfrm>
          <a:prstGeom prst="rect">
            <a:avLst/>
          </a:prstGeom>
          <a:noFill/>
        </p:spPr>
      </p:pic>
      <p:pic>
        <p:nvPicPr>
          <p:cNvPr id="6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071942"/>
            <a:ext cx="1669378" cy="2643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4612" y="142852"/>
            <a:ext cx="278890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Опыт</a:t>
            </a:r>
            <a:r>
              <a:rPr lang="ru-RU" sz="4400" b="1" spc="-8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4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57290" y="1357298"/>
            <a:ext cx="3659124" cy="487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86380" y="857232"/>
            <a:ext cx="3565206" cy="48554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4214818"/>
            <a:ext cx="1669378" cy="264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8595" y="285728"/>
            <a:ext cx="8175907" cy="61123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7157" y="642918"/>
            <a:ext cx="8396269" cy="56892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5852" y="357166"/>
            <a:ext cx="3571900" cy="48811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00628" y="1428736"/>
            <a:ext cx="3939160" cy="50955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84" y="3571875"/>
            <a:ext cx="2075447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357166"/>
            <a:ext cx="70065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Шоколад – источник</a:t>
            </a:r>
            <a:r>
              <a:rPr lang="ru-RU" sz="4000" b="1" spc="-9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энергии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4282" y="1142984"/>
            <a:ext cx="3929090" cy="25003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5"/>
          <p:cNvSpPr/>
          <p:nvPr/>
        </p:nvSpPr>
        <p:spPr>
          <a:xfrm>
            <a:off x="4572000" y="1142984"/>
            <a:ext cx="4071966" cy="24288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6"/>
          <p:cNvSpPr/>
          <p:nvPr/>
        </p:nvSpPr>
        <p:spPr>
          <a:xfrm>
            <a:off x="253066" y="3929066"/>
            <a:ext cx="3818868" cy="26546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"/>
          <p:cNvSpPr/>
          <p:nvPr/>
        </p:nvSpPr>
        <p:spPr>
          <a:xfrm>
            <a:off x="4500562" y="3929066"/>
            <a:ext cx="4413314" cy="26546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142852"/>
            <a:ext cx="566552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Шоколад- укрепляет </a:t>
            </a:r>
          </a:p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зубную</a:t>
            </a:r>
            <a:r>
              <a:rPr lang="ru-RU" sz="4400" b="1" spc="-5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эмаль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71802" y="1857364"/>
            <a:ext cx="5382974" cy="38576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14282" y="3143247"/>
            <a:ext cx="2346160" cy="371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8794" y="214290"/>
            <a:ext cx="466390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Шоколад</a:t>
            </a:r>
            <a:r>
              <a:rPr lang="ru-RU" sz="4400" b="1" spc="-6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полезен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4282" y="1285860"/>
            <a:ext cx="2749284" cy="36431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286116" y="1857364"/>
            <a:ext cx="2343159" cy="38574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86446" y="3286124"/>
            <a:ext cx="3060192" cy="31287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14290"/>
            <a:ext cx="84432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Шоколад повышает  иммунитет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1472" y="1500174"/>
            <a:ext cx="3810000" cy="3543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4516" name="Picture 4" descr="http://dolinaorehov.ru/images/000/336/967/336967/800x800crop/artleo.com-174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357430"/>
            <a:ext cx="3703641" cy="37036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s://beremennuyu.ru/images/beremennuyu/2016/07/13092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142984"/>
            <a:ext cx="3548054" cy="23701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71736" y="357166"/>
            <a:ext cx="37087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Вред шоколада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214422"/>
            <a:ext cx="46434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шоколад поедать в больших количествах</a:t>
            </a: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может привести к ожирению, аллергии, диабету 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974" name="AutoShape 6" descr="https://www.babycenter.com/ims/2015/03/iStock_22676260_wid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3976" name="Picture 8" descr="http://1.bp.blogspot.com/-lZ7RDzM1CqA/TZ6QJtIQwjI/AAAAAAAABbs/Hk9Yk1jarOo/s1600/DSC_00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786190"/>
            <a:ext cx="4052482" cy="269490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429124" y="4429132"/>
            <a:ext cx="44291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Употребление ненастоящего</a:t>
            </a:r>
          </a:p>
          <a:p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шоколада </a:t>
            </a:r>
            <a:endParaRPr lang="ru-RU" sz="2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488" y="285728"/>
            <a:ext cx="27222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071547"/>
            <a:ext cx="69294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5825" indent="-342900">
              <a:lnSpc>
                <a:spcPct val="100000"/>
              </a:lnSpc>
              <a:buFont typeface="Wingdings"/>
              <a:buChar char=""/>
              <a:tabLst>
                <a:tab pos="886460" algn="l"/>
              </a:tabLst>
            </a:pP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Употреблять настоящий </a:t>
            </a:r>
            <a:r>
              <a:rPr lang="ru-RU" sz="3000" b="1" i="1" spc="-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шоколад, </a:t>
            </a: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а не</a:t>
            </a:r>
            <a:r>
              <a:rPr lang="ru-RU" sz="3000" b="1" i="1" spc="-30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 </a:t>
            </a:r>
            <a:r>
              <a:rPr lang="ru-RU" sz="3000" b="1" i="1" spc="-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подделки.</a:t>
            </a:r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Monotype Corsiva"/>
              <a:cs typeface="Monotype Corsiva"/>
            </a:endParaRPr>
          </a:p>
          <a:p>
            <a:pPr>
              <a:lnSpc>
                <a:spcPct val="100000"/>
              </a:lnSpc>
            </a:pPr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"/>
              <a:tabLst>
                <a:tab pos="355600" algn="l"/>
              </a:tabLst>
            </a:pP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Умеренное употребление шоколада в пищу отлично</a:t>
            </a:r>
            <a:r>
              <a:rPr lang="ru-RU" sz="3000" b="1" i="1" spc="-160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 </a:t>
            </a:r>
            <a:r>
              <a:rPr lang="ru-RU" sz="3000" b="1" i="1" spc="-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влияет </a:t>
            </a: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на настроение</a:t>
            </a:r>
            <a:r>
              <a:rPr lang="ru-RU" sz="3000" b="1" i="1" spc="-3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 </a:t>
            </a:r>
            <a:r>
              <a:rPr lang="ru-RU" sz="3000" b="1" i="1" spc="-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человека.</a:t>
            </a:r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Monotype Corsiva"/>
              <a:cs typeface="Monotype Corsiva"/>
            </a:endParaRPr>
          </a:p>
          <a:p>
            <a:pPr>
              <a:lnSpc>
                <a:spcPct val="100000"/>
              </a:lnSpc>
            </a:pPr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 marL="1059180" lvl="1" indent="-342900">
              <a:lnSpc>
                <a:spcPct val="100000"/>
              </a:lnSpc>
              <a:buFont typeface="Wingdings"/>
              <a:buChar char=""/>
              <a:tabLst>
                <a:tab pos="1059815" algn="l"/>
              </a:tabLst>
            </a:pP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В больших количествах </a:t>
            </a:r>
            <a:r>
              <a:rPr lang="ru-RU" sz="3000" b="1" i="1" spc="-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вреден </a:t>
            </a: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любой</a:t>
            </a:r>
            <a:r>
              <a:rPr lang="ru-RU" sz="3000" b="1" i="1" spc="-4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 </a:t>
            </a: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продукт!</a:t>
            </a:r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Monotype Corsiva"/>
              <a:cs typeface="Monotype Corsiva"/>
            </a:endParaRPr>
          </a:p>
          <a:p>
            <a:pPr lvl="1">
              <a:lnSpc>
                <a:spcPct val="100000"/>
              </a:lnSpc>
              <a:buFont typeface="Wingdings"/>
              <a:buChar char=""/>
            </a:pPr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 marL="2394585" lvl="2" indent="-342900">
              <a:lnSpc>
                <a:spcPct val="100000"/>
              </a:lnSpc>
              <a:buFont typeface="Wingdings"/>
              <a:buChar char=""/>
              <a:tabLst>
                <a:tab pos="2395220" algn="l"/>
              </a:tabLst>
            </a:pPr>
            <a:r>
              <a:rPr lang="ru-RU" sz="3000" b="1" i="1" spc="-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Ешьте </a:t>
            </a:r>
            <a:r>
              <a:rPr lang="ru-RU" sz="3000" b="1" i="1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шоколад в</a:t>
            </a:r>
            <a:r>
              <a:rPr lang="ru-RU" sz="3000" b="1" i="1" spc="-10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 </a:t>
            </a:r>
            <a:r>
              <a:rPr lang="ru-RU" sz="3000" b="1" i="1" spc="-5" dirty="0" smtClean="0">
                <a:solidFill>
                  <a:schemeClr val="accent3">
                    <a:lumMod val="50000"/>
                  </a:schemeClr>
                </a:solidFill>
                <a:latin typeface="Monotype Corsiva"/>
                <a:cs typeface="Monotype Corsiva"/>
              </a:rPr>
              <a:t>меру!</a:t>
            </a:r>
            <a:endParaRPr lang="ru-RU" sz="3000" b="1" dirty="0">
              <a:solidFill>
                <a:schemeClr val="accent3">
                  <a:lumMod val="50000"/>
                </a:schemeClr>
              </a:solidFill>
              <a:latin typeface="Monotype Corsiva"/>
              <a:cs typeface="Monotype Corsiv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275366" y="0"/>
            <a:ext cx="1868634" cy="18629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929454" y="4357694"/>
            <a:ext cx="1974215" cy="20763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0034" y="5072074"/>
            <a:ext cx="2071702" cy="15262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1500174"/>
            <a:ext cx="533505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БЛАГОДАРИМ </a:t>
            </a:r>
          </a:p>
          <a:p>
            <a:pPr algn="ctr"/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spc="-1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    </a:t>
            </a:r>
          </a:p>
          <a:p>
            <a:pPr algn="ctr"/>
            <a:r>
              <a:rPr lang="ru-RU" sz="5400" b="1" spc="-1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endParaRPr lang="ru-RU" sz="5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Picture 2" descr="http://www.playcast.ru/uploads/2016/07/11/192559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pictures.ucoz.ru/_ph/3/2/835476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90833" y1="11316" x2="44583" y2="18947"/>
                        <a14:foregroundMark x1="67917" y1="24211" x2="39167" y2="21842"/>
                        <a14:foregroundMark x1="32917" y1="5263" x2="13750" y2="11579"/>
                        <a14:foregroundMark x1="50417" y1="51316" x2="51667" y2="58421"/>
                        <a14:foregroundMark x1="63750" y1="96579" x2="30000" y2="94474"/>
                        <a14:foregroundMark x1="65833" y1="98421" x2="55833" y2="97368"/>
                        <a14:foregroundMark x1="53750" y1="98421" x2="53750" y2="98421"/>
                        <a14:foregroundMark x1="57083" y1="98421" x2="57083" y2="98421"/>
                        <a14:foregroundMark x1="4583" y1="40789" x2="5833" y2="47105"/>
                        <a14:foregroundMark x1="7500" y1="48158" x2="7500" y2="48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14282" y="3000372"/>
            <a:ext cx="2346160" cy="371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365</TotalTime>
  <Words>178</Words>
  <Application>Microsoft Office PowerPoint</Application>
  <PresentationFormat>Экран (4:3)</PresentationFormat>
  <Paragraphs>43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??? ????????</dc:title>
  <dc:creator>Customer</dc:creator>
  <cp:lastModifiedBy>user</cp:lastModifiedBy>
  <cp:revision>38</cp:revision>
  <dcterms:created xsi:type="dcterms:W3CDTF">2019-01-10T14:17:10Z</dcterms:created>
  <dcterms:modified xsi:type="dcterms:W3CDTF">2021-04-04T14:28:25Z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2019-01-10T00:00:00Z</vt:filetime>
  </property>
  <property fmtid="{D5CDD505-2E9C-101B-9397-08002B2CF9AE}" pid="3" name="Creator">
    <vt:lpwstr>Microsoft PowerPoint v16</vt:lpwstr>
  </property>
  <property fmtid="{D5CDD505-2E9C-101B-9397-08002B2CF9AE}" pid="4" name="LastSaved">
    <vt:filetime>2019-01-10T00:00:00Z</vt:filetime>
  </property>
</Properties>
</file>