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257" r:id="rId4"/>
    <p:sldId id="259" r:id="rId5"/>
    <p:sldId id="268" r:id="rId6"/>
    <p:sldId id="267" r:id="rId7"/>
    <p:sldId id="282" r:id="rId8"/>
    <p:sldId id="283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6" r:id="rId23"/>
    <p:sldId id="265" r:id="rId24"/>
    <p:sldId id="264" r:id="rId25"/>
    <p:sldId id="263" r:id="rId26"/>
    <p:sldId id="262" r:id="rId27"/>
    <p:sldId id="261" r:id="rId28"/>
    <p:sldId id="26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717C5E-B6A9-41FE-BB82-15CEC09CF34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6159D-71D3-4315-A527-52AB8FC03A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95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Инструкция: нажимать на бочонки для перехода на </a:t>
            </a:r>
            <a:r>
              <a:rPr lang="ru-RU"/>
              <a:t>номер вопроса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86159D-71D3-4315-A527-52AB8FC03A75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8362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E946-D02C-4A3F-AEA2-080E444614D3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AF243-A4B9-4B49-BC69-0A744172D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26" Type="http://schemas.openxmlformats.org/officeDocument/2006/relationships/slide" Target="slide26.xml"/><Relationship Id="rId3" Type="http://schemas.openxmlformats.org/officeDocument/2006/relationships/slide" Target="slide4.xml"/><Relationship Id="rId21" Type="http://schemas.openxmlformats.org/officeDocument/2006/relationships/slide" Target="slide21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2" Type="http://schemas.openxmlformats.org/officeDocument/2006/relationships/notesSlide" Target="../notesSlides/notesSlide1.xml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5" Type="http://schemas.openxmlformats.org/officeDocument/2006/relationships/slide" Target="slide6.xml"/><Relationship Id="rId15" Type="http://schemas.openxmlformats.org/officeDocument/2006/relationships/slide" Target="slide10.xml"/><Relationship Id="rId23" Type="http://schemas.openxmlformats.org/officeDocument/2006/relationships/slide" Target="slide23.xml"/><Relationship Id="rId28" Type="http://schemas.openxmlformats.org/officeDocument/2006/relationships/slide" Target="slide28.xml"/><Relationship Id="rId10" Type="http://schemas.openxmlformats.org/officeDocument/2006/relationships/slide" Target="slide15.xml"/><Relationship Id="rId19" Type="http://schemas.openxmlformats.org/officeDocument/2006/relationships/slide" Target="slide19.xml"/><Relationship Id="rId4" Type="http://schemas.openxmlformats.org/officeDocument/2006/relationships/image" Target="../media/image4.png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Relationship Id="rId27" Type="http://schemas.openxmlformats.org/officeDocument/2006/relationships/slide" Target="slide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s://wp-s.ru/wallpapers/12/19/400386668532592/prostoj-risunok-berezy-na-belom-fo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3886200"/>
            <a:ext cx="2910840" cy="1819275"/>
          </a:xfrm>
          <a:prstGeom prst="rect">
            <a:avLst/>
          </a:prstGeom>
          <a:noFill/>
        </p:spPr>
      </p:pic>
      <p:pic>
        <p:nvPicPr>
          <p:cNvPr id="1040" name="Picture 16" descr="https://fsd.multiurok.ru/html/2021/04/26/s_60870906530a0/1681433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200400"/>
            <a:ext cx="7772400" cy="1470025"/>
          </a:xfrm>
        </p:spPr>
        <p:txBody>
          <a:bodyPr/>
          <a:lstStyle/>
          <a:p>
            <a:r>
              <a:rPr lang="ru-RU" dirty="0">
                <a:solidFill>
                  <a:srgbClr val="00B050"/>
                </a:solidFill>
                <a:latin typeface="Cambria" pitchFamily="18" charset="0"/>
              </a:rPr>
              <a:t>Русское лото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4038600"/>
            <a:ext cx="6629400" cy="1752600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rgbClr val="00B050"/>
                </a:solidFill>
                <a:latin typeface="Cambria" pitchFamily="18" charset="0"/>
              </a:rPr>
              <a:t>«МОЯ РОССИЯ</a:t>
            </a:r>
            <a:r>
              <a:rPr lang="ru-RU" sz="5400" b="1" dirty="0">
                <a:solidFill>
                  <a:srgbClr val="00B050"/>
                </a:solidFill>
                <a:latin typeface="Century Schoolbook" pitchFamily="18" charset="0"/>
              </a:rPr>
              <a:t>»</a:t>
            </a:r>
          </a:p>
        </p:txBody>
      </p:sp>
      <p:sp>
        <p:nvSpPr>
          <p:cNvPr id="1038" name="AutoShape 14" descr="https://top-fon.com/uploads/posts/2023-01/1675150733_top-fon-com-p-fon-dlya-prezentatsii-mezenskaya-rospis-146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143000" y="4953000"/>
            <a:ext cx="321415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Cambria" pitchFamily="18" charset="0"/>
              </a:rPr>
              <a:t>Презентацию подготовила:</a:t>
            </a:r>
          </a:p>
          <a:p>
            <a:r>
              <a:rPr lang="ru-RU" sz="1400" dirty="0">
                <a:latin typeface="Cambria" pitchFamily="18" charset="0"/>
              </a:rPr>
              <a:t>Кривцова Ю.В., учитель математики, </a:t>
            </a:r>
          </a:p>
          <a:p>
            <a:r>
              <a:rPr lang="ru-RU" sz="1400" dirty="0">
                <a:latin typeface="Cambria" pitchFamily="18" charset="0"/>
              </a:rPr>
              <a:t>классный руководитель</a:t>
            </a: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447800" y="1219200"/>
            <a:ext cx="6324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Администрация Волжского района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муниципального образования «Город Саратов» 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Муниципальное общеобразовательное учреждение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«Русская православная классическая гимназия 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имени преподобного Сергия Радонежского»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2438400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Cambria" pitchFamily="18" charset="0"/>
            </a:endParaRPr>
          </a:p>
          <a:p>
            <a:r>
              <a:rPr lang="ru-RU" dirty="0">
                <a:latin typeface="Cambria" pitchFamily="18" charset="0"/>
              </a:rPr>
              <a:t>НОМИНАЦИЯ: Классный час</a:t>
            </a:r>
          </a:p>
          <a:p>
            <a:pPr algn="ctr"/>
            <a:endParaRPr lang="ru-RU" dirty="0">
              <a:latin typeface="Cambria" pitchFamily="18" charset="0"/>
            </a:endParaRPr>
          </a:p>
          <a:p>
            <a:pPr algn="ctr"/>
            <a:endParaRPr lang="ru-RU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6" descr="https://fsd.multiurok.ru/html/2021/04/26/s_60870906530a0/1681433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2" name="AutoShape 2" descr="https://top-fon.com/uploads/posts/2023-01/1674750919_top-fon-com-p-fon-dlya-prezentatsii-dimkovskaya-rospis-6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524000" y="1828800"/>
            <a:ext cx="63246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Культура есть память. Поэтому она связана с историей, всегда подразумевает непрерывность нравственной, интеллектуальной, духовной жизни человека, общества и человечества.  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Schoolbook" pitchFamily="18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Schoolbook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Ю. М. Лотман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Schoolbook" pitchFamily="18" charset="0"/>
              <a:cs typeface="Arial" pitchFamily="34" charset="0"/>
            </a:endParaRPr>
          </a:p>
        </p:txBody>
      </p:sp>
      <p:pic>
        <p:nvPicPr>
          <p:cNvPr id="4" name="Picture 18" descr="https://main-cdn.sbermegamarket.ru/hlr-system/581/079/105/117/203/3/100040822792b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352800"/>
            <a:ext cx="3050147" cy="22795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381000" y="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2819400" y="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1600200" y="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4191000" y="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5562600" y="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7010400" y="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7162800" y="1600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1676400" y="1600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2971800" y="1600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4343400" y="1600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5791200" y="1600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457200" y="1600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533400" y="32004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1828800" y="32766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3048000" y="32766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838200" y="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57400" y="1524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76600" y="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72000" y="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19800" y="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67600" y="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16002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133600" y="16002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29000" y="16002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72000" y="16002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10</a:t>
            </a:r>
          </a:p>
        </p:txBody>
      </p:sp>
      <p:pic>
        <p:nvPicPr>
          <p:cNvPr id="28" name="Picture 2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4495800" y="32766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5867400" y="32004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>
            <a:hlinkClick r:id="rId21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7315200" y="32004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0" y="5029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>
            <a:hlinkClick r:id="rId2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1219200" y="51054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2514600" y="5029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3810000" y="51054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>
            <a:hlinkClick r:id="rId26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5105400" y="50292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">
            <a:hlinkClick r:id="rId27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6324600" y="49530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>
            <a:hlinkClick r:id="rId28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38125" t="41111" r="43750" b="22222"/>
          <a:stretch>
            <a:fillRect/>
          </a:stretch>
        </p:blipFill>
        <p:spPr bwMode="auto">
          <a:xfrm>
            <a:off x="7620000" y="4953000"/>
            <a:ext cx="1371600" cy="156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Box 37"/>
          <p:cNvSpPr txBox="1"/>
          <p:nvPr/>
        </p:nvSpPr>
        <p:spPr>
          <a:xfrm>
            <a:off x="6019800" y="16002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67600" y="16002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62000" y="32004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057400" y="32766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352800" y="32766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800600" y="32766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172200" y="32004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620000" y="32004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04800" y="50292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19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524000" y="51054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20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819400" y="50292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21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114800" y="51054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22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410200" y="50292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23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629400" y="49530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924800" y="49530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25</a:t>
            </a:r>
          </a:p>
        </p:txBody>
      </p:sp>
      <p:sp>
        <p:nvSpPr>
          <p:cNvPr id="53" name="Управляющая кнопка: домой 52">
            <a:hlinkClick r:id="" action="ppaction://hlinkshowjump?jump=firstslide" highlightClick="1"/>
          </p:cNvPr>
          <p:cNvSpPr/>
          <p:nvPr/>
        </p:nvSpPr>
        <p:spPr>
          <a:xfrm>
            <a:off x="8458200" y="152400"/>
            <a:ext cx="509016" cy="5090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209800" y="2971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 l="33125" t="17778" r="59375" b="66666"/>
          <a:stretch>
            <a:fillRect/>
          </a:stretch>
        </p:blipFill>
        <p:spPr bwMode="auto">
          <a:xfrm>
            <a:off x="228600" y="228600"/>
            <a:ext cx="91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295400" y="678359"/>
            <a:ext cx="67056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 старину свадьбе предшествовало сватовство. А кто во время сватовства был главным действующим лицом?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05200" y="2743200"/>
            <a:ext cx="247484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СВАХА</a:t>
            </a:r>
          </a:p>
        </p:txBody>
      </p:sp>
      <p:pic>
        <p:nvPicPr>
          <p:cNvPr id="25603" name="Picture 3" descr="https://even-st.ru/wp-content/uploads/0/2/7/027f54a527a1d732d45c104b386be05c.jpeg"/>
          <p:cNvPicPr>
            <a:picLocks noChangeAspect="1" noChangeArrowheads="1"/>
          </p:cNvPicPr>
          <p:nvPr/>
        </p:nvPicPr>
        <p:blipFill>
          <a:blip r:embed="rId4" cstate="print"/>
          <a:srcRect t="7018" b="6433"/>
          <a:stretch>
            <a:fillRect/>
          </a:stretch>
        </p:blipFill>
        <p:spPr bwMode="auto">
          <a:xfrm>
            <a:off x="2667000" y="3657600"/>
            <a:ext cx="4343400" cy="2819400"/>
          </a:xfrm>
          <a:prstGeom prst="roundRect">
            <a:avLst/>
          </a:prstGeom>
          <a:noFill/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40625" t="16667" r="51875" b="66666"/>
          <a:stretch>
            <a:fillRect/>
          </a:stretch>
        </p:blipFill>
        <p:spPr bwMode="auto">
          <a:xfrm>
            <a:off x="304800" y="152400"/>
            <a:ext cx="91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219200" y="517268"/>
            <a:ext cx="7315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Весело проходил в старину свадебный обряд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Выкуп невесты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А что выкупал жених?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9" name="Picture 3" descr="https://fb.ru/media/i/8/1/2/4/9/2/i/8124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3733800"/>
            <a:ext cx="4306639" cy="2859608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209800" y="2895600"/>
            <a:ext cx="48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КОСУ НЕВЕСТЫ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47500" t="17778" r="44375" b="66666"/>
          <a:stretch>
            <a:fillRect/>
          </a:stretch>
        </p:blipFill>
        <p:spPr bwMode="auto">
          <a:xfrm>
            <a:off x="152400" y="152400"/>
            <a:ext cx="990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143000" y="852845"/>
            <a:ext cx="6858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Какова главная особенность свадебных кукол?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23555" name="Picture 3" descr="https://sun9-1.userapi.com/impf/c639922/v639922073/5928/HRsA6x22-gw.jpg?size=1024x683&amp;quality=96&amp;sign=03b103c00c6660f52ef6826c03237dda&amp;c_uniq_tag=c34qn3dYyG3cdB8cr69w4VIhkENIQGGo808BAMg027M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3962400"/>
            <a:ext cx="3947152" cy="2632720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14600" y="2895600"/>
            <a:ext cx="400539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«общая рука» у жениха 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и невесты</a:t>
            </a:r>
            <a:endParaRPr lang="ru-RU" sz="28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55625" t="17778" r="36875" b="66666"/>
          <a:stretch>
            <a:fillRect/>
          </a:stretch>
        </p:blipFill>
        <p:spPr bwMode="auto">
          <a:xfrm>
            <a:off x="152400" y="152400"/>
            <a:ext cx="91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066800" y="465148"/>
            <a:ext cx="71628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Русский сосуд для питья самобытной формы, не встречающийся ни в одной из других стран мира. Своим силуэтом он напоминает плывущую птицу. Назовите его.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22531" name="Picture 3" descr="https://dorogoi-podarok.ru/upload/iblock/photos55/product_54678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3657600"/>
            <a:ext cx="4555464" cy="2883458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886200" y="2971800"/>
            <a:ext cx="12003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Ковш</a:t>
            </a:r>
            <a:endParaRPr lang="ru-RU" sz="32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63125" t="17778" r="28125" b="66666"/>
          <a:stretch>
            <a:fillRect/>
          </a:stretch>
        </p:blipFill>
        <p:spPr bwMode="auto">
          <a:xfrm>
            <a:off x="76200" y="152400"/>
            <a:ext cx="106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219200" y="1295400"/>
            <a:ext cx="7010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Какое русское блюдо солят трижды?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21507" name="Picture 3" descr="https://attuale.ru/wp-content/uploads/2019/01/Opera-Snimok_2019-01-16_104618_xn-b1adreo9fd.xn-p1a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3886200"/>
            <a:ext cx="4800600" cy="2615018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505200" y="3124200"/>
            <a:ext cx="2028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Пельмени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9" name="Скругленный прямоугольник 8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71250" t="17778" r="20625" b="65555"/>
          <a:stretch>
            <a:fillRect/>
          </a:stretch>
        </p:blipFill>
        <p:spPr bwMode="auto">
          <a:xfrm>
            <a:off x="0" y="228600"/>
            <a:ext cx="99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990600" y="929045"/>
            <a:ext cx="7239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32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бъяснить значение исконно русских слов: 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Гумно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20484" name="AutoShape 4" descr="https://pastvu.com/_p/a/h/3/p/h3pzv2geynxlmp96bf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slide-2.jpg"/>
          <p:cNvPicPr>
            <a:picLocks noChangeAspect="1"/>
          </p:cNvPicPr>
          <p:nvPr/>
        </p:nvPicPr>
        <p:blipFill>
          <a:blip r:embed="rId4" cstate="print"/>
          <a:srcRect l="11483" t="21901" r="16339" b="3637"/>
          <a:stretch>
            <a:fillRect/>
          </a:stretch>
        </p:blipFill>
        <p:spPr>
          <a:xfrm>
            <a:off x="2590800" y="3505200"/>
            <a:ext cx="3962400" cy="3061855"/>
          </a:xfrm>
          <a:prstGeom prst="roundRect">
            <a:avLst/>
          </a:prstGeom>
        </p:spPr>
      </p:pic>
      <p:sp>
        <p:nvSpPr>
          <p:cNvPr id="8" name="Управляющая кнопка: возврат 7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281940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Место для молотьбы, а также сарай для хранения снопов</a:t>
            </a:r>
            <a:endParaRPr lang="ru-RU" sz="2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34375" t="33334" r="58750" b="49999"/>
          <a:stretch>
            <a:fillRect/>
          </a:stretch>
        </p:blipFill>
        <p:spPr bwMode="auto">
          <a:xfrm>
            <a:off x="152400" y="0"/>
            <a:ext cx="83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914400" y="839689"/>
            <a:ext cx="7315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32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О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бъяснить значение исконно русских слов: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Зипун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9459" name="Picture 3" descr="https://shareslide.ru/img/thumbs/9dbca8c221bedb87814e85ac84d2b77f-800x.jpg"/>
          <p:cNvPicPr>
            <a:picLocks noChangeAspect="1" noChangeArrowheads="1"/>
          </p:cNvPicPr>
          <p:nvPr/>
        </p:nvPicPr>
        <p:blipFill>
          <a:blip r:embed="rId4" cstate="print"/>
          <a:srcRect l="26775" t="30309" r="22881" b="5840"/>
          <a:stretch>
            <a:fillRect/>
          </a:stretch>
        </p:blipFill>
        <p:spPr bwMode="auto">
          <a:xfrm>
            <a:off x="2971800" y="3581400"/>
            <a:ext cx="3124200" cy="2971800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62200" y="289560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Крестьянский кафтан из грубого толстого сукна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41250" t="33334" r="51875" b="49999"/>
          <a:stretch>
            <a:fillRect/>
          </a:stretch>
        </p:blipFill>
        <p:spPr bwMode="auto">
          <a:xfrm>
            <a:off x="228600" y="152400"/>
            <a:ext cx="83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914400" y="1157645"/>
            <a:ext cx="7391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32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бъяснить значение исконно русских слов: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Волосянки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8435" name="Picture 3" descr="https://api.vmuzey.com/static/event/E093189643982/97182f3644136fa3-w820-h440.jpg"/>
          <p:cNvPicPr>
            <a:picLocks noChangeAspect="1" noChangeArrowheads="1"/>
          </p:cNvPicPr>
          <p:nvPr/>
        </p:nvPicPr>
        <p:blipFill>
          <a:blip r:embed="rId4" cstate="print"/>
          <a:srcRect l="9736" r="11298"/>
          <a:stretch>
            <a:fillRect/>
          </a:stretch>
        </p:blipFill>
        <p:spPr bwMode="auto">
          <a:xfrm>
            <a:off x="2667000" y="3810000"/>
            <a:ext cx="3812752" cy="2590800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62200" y="3124200"/>
            <a:ext cx="47059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Лапти, сплетённые из конского волоса</a:t>
            </a:r>
            <a:endParaRPr lang="ru-RU" sz="2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0574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48125" t="33334" r="43750" b="49999"/>
          <a:stretch>
            <a:fillRect/>
          </a:stretch>
        </p:blipFill>
        <p:spPr bwMode="auto">
          <a:xfrm>
            <a:off x="152400" y="152400"/>
            <a:ext cx="99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838200" y="1342311"/>
            <a:ext cx="7848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бъяснить значение исконно русских слов: 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Чуни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7411" name="Picture 3" descr="https://spec-kaluga.ru/userfiles/image/products/p/1080/pzy-2.jpg"/>
          <p:cNvPicPr>
            <a:picLocks noChangeAspect="1" noChangeArrowheads="1"/>
          </p:cNvPicPr>
          <p:nvPr/>
        </p:nvPicPr>
        <p:blipFill>
          <a:blip r:embed="rId4" cstate="print"/>
          <a:srcRect t="20570" b="21675"/>
          <a:stretch>
            <a:fillRect/>
          </a:stretch>
        </p:blipFill>
        <p:spPr bwMode="auto">
          <a:xfrm>
            <a:off x="2590800" y="3505200"/>
            <a:ext cx="3958094" cy="3048000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667000" y="3048000"/>
            <a:ext cx="391883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аленки с коротким голенищем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74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858000" y="152400"/>
            <a:ext cx="2133600" cy="1905000"/>
          </a:xfrm>
          <a:prstGeom prst="rect">
            <a:avLst/>
          </a:prstGeom>
          <a:noFill/>
        </p:spPr>
      </p:pic>
      <p:pic>
        <p:nvPicPr>
          <p:cNvPr id="16393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55625" t="33334" r="36250" b="48888"/>
          <a:stretch>
            <a:fillRect/>
          </a:stretch>
        </p:blipFill>
        <p:spPr bwMode="auto">
          <a:xfrm>
            <a:off x="0" y="0"/>
            <a:ext cx="990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371600" y="1079957"/>
            <a:ext cx="6629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бъяснить значение исконно русских слов Овин -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6389" name="Picture 5" descr="https://avatars.dzeninfra.ru/get-zen_doc/2811422/pub_5ea9dca791b3cc146bf38802_5ea9dce67c806053df5080f2/scale_1200"/>
          <p:cNvPicPr>
            <a:picLocks noChangeAspect="1" noChangeArrowheads="1"/>
          </p:cNvPicPr>
          <p:nvPr/>
        </p:nvPicPr>
        <p:blipFill>
          <a:blip r:embed="rId4" cstate="print"/>
          <a:srcRect b="6956"/>
          <a:stretch>
            <a:fillRect/>
          </a:stretch>
        </p:blipFill>
        <p:spPr bwMode="auto">
          <a:xfrm>
            <a:off x="2514600" y="3352800"/>
            <a:ext cx="4426750" cy="2743200"/>
          </a:xfrm>
          <a:prstGeom prst="roundRect">
            <a:avLst/>
          </a:prstGeom>
          <a:noFill/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438400" y="266700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Место для просушки зерна перед молотьбой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63750" t="33334" r="27500" b="49999"/>
          <a:stretch>
            <a:fillRect/>
          </a:stretch>
        </p:blipFill>
        <p:spPr bwMode="auto">
          <a:xfrm>
            <a:off x="0" y="152400"/>
            <a:ext cx="106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990600" y="152400"/>
            <a:ext cx="76962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dirty="0"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Э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то название фарфора с нарядной синей росписью на белом фоне. Название это произошло от названия местности под Москвой. Гончарное ремесло существует здесь сначала XIV века.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5364" name="Picture 4" descr="https://kartinki.pics/pics/uploads/posts/2022-08/1660042223_17-kartinkin-net-p-fon-dlya-prezentatsii-gzhel-krasivo-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3276600"/>
            <a:ext cx="4343400" cy="3040381"/>
          </a:xfrm>
          <a:prstGeom prst="roundRect">
            <a:avLst/>
          </a:prstGeom>
          <a:noFill/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09800" y="2667000"/>
            <a:ext cx="4800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ГЖЕЛЬ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71875" t="33334" r="19375" b="49999"/>
          <a:stretch>
            <a:fillRect/>
          </a:stretch>
        </p:blipFill>
        <p:spPr bwMode="auto">
          <a:xfrm>
            <a:off x="0" y="0"/>
            <a:ext cx="106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14400" y="533400"/>
            <a:ext cx="7620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dirty="0"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   Д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екоративная живопись маслом на металлических подносах, покрываемых затем лаком: цветы и фрукты, исполненные яркими красками на черном фоне.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9" name="Picture 3" descr="https://i.pinimg.com/originals/97/99/bd/9799bdcd3ab150db95083ce4742cebd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200400"/>
            <a:ext cx="3200400" cy="3200400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2667000"/>
            <a:ext cx="472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Жостовская роспись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33750" t="48889" r="58125" b="31111"/>
          <a:stretch>
            <a:fillRect/>
          </a:stretch>
        </p:blipFill>
        <p:spPr bwMode="auto">
          <a:xfrm>
            <a:off x="152400" y="0"/>
            <a:ext cx="990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990600" y="228600"/>
            <a:ext cx="8001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dirty="0"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Т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ак называется живопись на лаковых изделиях из папье-маше. Шкатулки и ларцы с бытовыми фольклорными, литературными, историческими, религиозными сюжетами, выполненными яркими красками по черному фону. Искусство восходит к XV веку. Первоначально художники писали иконы.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13315" name="AutoShape 3" descr="https://top-fon.com/uploads/posts/2023-01/1674688186_top-fon-com-p-fon-dlya-prezentatsii-palekh-201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7" name="Picture 5" descr="https://tvil.ru/blog/sites/blog/files/image/ckeditor/11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3733800"/>
            <a:ext cx="4585208" cy="2528607"/>
          </a:xfrm>
          <a:prstGeom prst="roundRect">
            <a:avLst/>
          </a:prstGeom>
          <a:noFill/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743200" y="2895600"/>
            <a:ext cx="3899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Палехская миниатюра </a:t>
            </a:r>
            <a:endParaRPr lang="ru-RU" sz="2800" b="1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41875" t="50000" r="50625" b="31111"/>
          <a:stretch>
            <a:fillRect/>
          </a:stretch>
        </p:blipFill>
        <p:spPr bwMode="auto">
          <a:xfrm>
            <a:off x="152400" y="0"/>
            <a:ext cx="914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914400" y="304800"/>
            <a:ext cx="82296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dirty="0"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Р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усские народные картинки, созданные путем оттиска на бумаге с деревянного клише. Продаваемые на ярмарках еще в XVII веке, вплоть до начала XX-го, считались самым массовым видом изобразительного искусства Руси. Тематика народных картинок очень разнообразна: она охватывает темы религиозные и нравоучительные, народного эпоса и сказок, обязательно сопровождаемые назидательным или шутливым текстом, повествующие о нраве и быте того времени, содержащие народную мудрость и юмор.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2291" name="Picture 3" descr="https://avatars.dzeninfra.ru/get-zen_doc/1936915/pub_5ec181fb5ea03d3205ae93fd_5ec184f141ff1b01f5417688/scale_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3276600"/>
            <a:ext cx="4050996" cy="3137148"/>
          </a:xfrm>
          <a:prstGeom prst="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124200" y="2743200"/>
            <a:ext cx="327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ЛУБОК</a:t>
            </a:r>
            <a:endParaRPr lang="ru-RU" sz="2800" b="1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066800" y="152400"/>
            <a:ext cx="79248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И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стория промысла насчитывает около 400 лет. Это потомственное домашнее ремесло, передававшееся по женской линии. Традиционное место его бытования – город Вятка (ныне Киров).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Глиняная игрушка, выполненная методом ручной лепки, прошедшая обжиг при температуре 850 градусов, побеленная и расписанная яркими темперными красками традиционными орнаментами, характерными только для этого промысла.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Для</a:t>
            </a:r>
            <a:r>
              <a:rPr kumimoji="0" lang="ru-RU" sz="16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 этих игрушек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характерно большое разнообразие форм – это фигурки и свистульки в виде животных и птиц,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коней-двухголовок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 и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трехголовок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, всадников, нарядных барынь и деревенских крестьянок. Многих барынь сопровождают офицеры или мужики городские и деревенские.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Сегодня мастерство, как и прежде, бережно передается «из рук в руки» от опытных мастериц молодым, тем самым сохраняется преемственность поколений в народном художественном промысле.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09800" y="28194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48750" t="50000" r="43125" b="32222"/>
          <a:stretch>
            <a:fillRect/>
          </a:stretch>
        </p:blipFill>
        <p:spPr bwMode="auto">
          <a:xfrm>
            <a:off x="0" y="0"/>
            <a:ext cx="990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7" name="Picture 3" descr="https://sun9-43.userapi.com/impg/l6bOXrsgFeEjdeZTWshnkxxTmYGznOQCxuwvCg/XNqcHMZNGGY.jpg?size=1280x850&amp;quality=96&amp;sign=78827d08f6e31980e46c14b0d5121bfd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800" y="3657600"/>
            <a:ext cx="4343400" cy="2884290"/>
          </a:xfrm>
          <a:prstGeom prst="round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743200" y="3048000"/>
            <a:ext cx="3886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Дымковская игрушка</a:t>
            </a:r>
            <a:endParaRPr lang="ru-RU" sz="2800" b="1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56875" t="51111" r="35000" b="32222"/>
          <a:stretch>
            <a:fillRect/>
          </a:stretch>
        </p:blipFill>
        <p:spPr bwMode="auto">
          <a:xfrm>
            <a:off x="152400" y="152400"/>
            <a:ext cx="99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066800" y="152400"/>
            <a:ext cx="7848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Р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усский художественный промысел, сформировавшийся в Спасском уезде на территории сёл Богданово, Абашево, упоминающихся в писцовых книгах с 1616 года. Село Абашево Спасского района Пензенской области ныне признано местом традиционного бытования народного художественного промысла.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Известность, которую приобрел промысел, связана с именем Лариона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Фроловича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Зоткина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 – талантливого мастера, автора многих интересных игрушек.</a:t>
            </a:r>
            <a:r>
              <a:rPr lang="ru-RU" dirty="0">
                <a:latin typeface="Cambria Math" pitchFamily="18" charset="0"/>
                <a:ea typeface="Cambria Math" pitchFamily="18" charset="0"/>
                <a:cs typeface="Arial" pitchFamily="34" charset="0"/>
              </a:rPr>
              <a:t> Э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то свистульки, скульптуры, изображающие животных и птиц, нередко принимающих фантасмагорический сказочный облик. Игрушки, раскрашенные яркими красками – синими, красными, зелеными, – в самых неожиданных сочетаниях. Отдельные детали, например рога, могут быть расписаны серебром или золотом.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62200" y="27432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43" name="Picture 3" descr="https://avatars.dzeninfra.ru/get-zen_doc/3401641/pub_603fb7a24b4c7530a69d76f9_603fd9648f2f5b70bf98d971/scale_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3505200"/>
            <a:ext cx="4234069" cy="2921508"/>
          </a:xfrm>
          <a:prstGeom prst="round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14600" y="2971800"/>
            <a:ext cx="4694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Абашевская</a:t>
            </a:r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 игрушка</a:t>
            </a:r>
          </a:p>
        </p:txBody>
      </p:sp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65000" t="50000" r="27500" b="32222"/>
          <a:stretch>
            <a:fillRect/>
          </a:stretch>
        </p:blipFill>
        <p:spPr bwMode="auto">
          <a:xfrm>
            <a:off x="76200" y="152400"/>
            <a:ext cx="914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218" name="Picture 2" descr="https://raskraskirus.ru/wp-content/uploads/2/9/c/29c9d30eade8cac2e7b6c739420bf5f9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800" y="3352800"/>
            <a:ext cx="4343400" cy="2895600"/>
          </a:xfrm>
          <a:prstGeom prst="round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90800" y="2667000"/>
            <a:ext cx="4019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ГОРОДЕЦКАЯ РОСПИСЬ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990600" y="152400"/>
            <a:ext cx="7772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О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дин из самых знаменитых художественных промыслов России, ярчайшее явление так называемого &lt;наивного&gt; искусства.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Среди самых распространенных сюжетов росписи - гуляния, чаепития, знаменитый городецкий конь с всадником, народные праздники. Роспись насыщена богатством красок русского лета с его луговым разнотравьем, озарена ярким полуденным солнцем, будто заливающим ослепительным светом пышные гирлянды цветов и перья причудливых птиц.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72500" t="50000" r="17500" b="33333"/>
          <a:stretch>
            <a:fillRect/>
          </a:stretch>
        </p:blipFill>
        <p:spPr bwMode="auto">
          <a:xfrm>
            <a:off x="0" y="152400"/>
            <a:ext cx="121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914400" y="304800"/>
            <a:ext cx="80010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О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собая старинная техника по изготовлению и росписи керамики. Своё начало ремесло берёт из традиционных промыслов стран Древнего Востока. Позже техника производства проникла в Европу. Первыми выпустили керамические изделия в этом стиле испанцы — они изготавливали глиняную плитку для постройки домов. А в XIX веке мастера из Флоренции стали покрывать изделия из пористой глины глазурью. Освоив и полюбив это ремесло, Испания начала сбывать товары за рубеж. Изделия получили название «майолика» — в честь острова Мальорка, через который товары отправлялись в другие страны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195" name="Picture 3" descr="https://fs.znanio.ru/d5af0e/10/f7/7806a8bd2848f1065cd5e8707014ec2a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2200" y="2819400"/>
            <a:ext cx="4647142" cy="3491417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31250" t="67778" r="61250" b="14444"/>
          <a:stretch>
            <a:fillRect/>
          </a:stretch>
        </p:blipFill>
        <p:spPr bwMode="auto">
          <a:xfrm>
            <a:off x="228600" y="228600"/>
            <a:ext cx="914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219200" y="486490"/>
            <a:ext cx="7239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Танцы 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Кавказа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 известны всему миру. Многие из них появились из древней системы боевой подготовки воинов. Танцевальные фигуры вобрали в себя элементы упражнений и приемов — джигитовки (верховой езды), фехтования, стрельбы из лука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171" name="Picture 3" descr="https://avatars.yandex.net/get-music-content/7548376/990fd3ff.a.23951809-1/m1000x1000?webp=fal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3124200"/>
            <a:ext cx="3200400" cy="3200400"/>
          </a:xfrm>
          <a:prstGeom prst="round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733800" y="2667000"/>
            <a:ext cx="17203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Лезгинка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38125" t="68889" r="54375" b="14444"/>
          <a:stretch>
            <a:fillRect/>
          </a:stretch>
        </p:blipFill>
        <p:spPr bwMode="auto">
          <a:xfrm>
            <a:off x="152400" y="0"/>
            <a:ext cx="91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66800" y="153888"/>
            <a:ext cx="7772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Татарские танцы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 включали в себя сценки из повседневной жизни. В номерах обыгрывали отважность и гордость татарского народа, военные победы, счастливую и несчастную любовь. Танцевали не только на праздниках, но и например, при наборе в рекруты. В таком случае исполнители старались передать печаль скорой разлуки и многолетнего расставания.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6147" name="Picture 3" descr="https://static.tildacdn.com/tild3065-3534-4837-a433-313934333234/81662_im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3505200"/>
            <a:ext cx="3922604" cy="2780847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819400" y="2895600"/>
            <a:ext cx="37516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Сабантуй</a:t>
            </a:r>
            <a:r>
              <a:rPr lang="ru-RU" sz="24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, </a:t>
            </a:r>
            <a:r>
              <a:rPr lang="ru-RU" sz="2400" b="1" dirty="0" err="1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апипа</a:t>
            </a:r>
            <a:r>
              <a:rPr lang="ru-RU" sz="24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, </a:t>
            </a:r>
            <a:r>
              <a:rPr lang="ru-RU" sz="2400" b="1" dirty="0" err="1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шомабас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066800" y="228600"/>
            <a:ext cx="77724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solidFill>
                  <a:srgbClr val="3C3C3C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Н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а юге его называли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карагод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 — был одновременно и игрой. Особенно популярны такие танцы были среди молодежи в конце XVII века. </a:t>
            </a:r>
            <a:r>
              <a:rPr lang="ru-RU" sz="2000" dirty="0">
                <a:solidFill>
                  <a:srgbClr val="3C3C3C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Танцы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C3C3C"/>
                </a:solidFill>
                <a:effectLst/>
                <a:latin typeface="Cambria Math" pitchFamily="18" charset="0"/>
                <a:ea typeface="Cambria Math" pitchFamily="18" charset="0"/>
                <a:cs typeface="Arial" pitchFamily="34" charset="0"/>
              </a:rPr>
              <a:t>различались по своему темпу: на юге страны их водили в быстром темпе, на севере России — в среднем и медленном. Участники брали друг друга за руки, пояс или платок и двигались по кругу, напевая песни. Со временем в народных танцах стали обыгрывать тему труда и повседневных дел. Появлялись танцы, связанные с пахотой и жатвой.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45625" t="67778" r="46875" b="14444"/>
          <a:stretch>
            <a:fillRect/>
          </a:stretch>
        </p:blipFill>
        <p:spPr bwMode="auto">
          <a:xfrm>
            <a:off x="152400" y="152400"/>
            <a:ext cx="914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ttps://cf2.ppt-online.org/files2/slide/a/atlrMN7cLszvq4jCx2KUwJmPE1Vnog6B9YpyGO/slide-9.jpg"/>
          <p:cNvPicPr>
            <a:picLocks noChangeAspect="1" noChangeArrowheads="1"/>
          </p:cNvPicPr>
          <p:nvPr/>
        </p:nvPicPr>
        <p:blipFill>
          <a:blip r:embed="rId4" cstate="print"/>
          <a:srcRect l="9455" t="21038" r="8604" b="3226"/>
          <a:stretch>
            <a:fillRect/>
          </a:stretch>
        </p:blipFill>
        <p:spPr bwMode="auto">
          <a:xfrm>
            <a:off x="2336800" y="3089031"/>
            <a:ext cx="4673600" cy="3235569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733800" y="2590800"/>
            <a:ext cx="1534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Хоровод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53125" t="68889" r="38750" b="14444"/>
          <a:stretch>
            <a:fillRect/>
          </a:stretch>
        </p:blipFill>
        <p:spPr bwMode="auto">
          <a:xfrm>
            <a:off x="152400" y="152400"/>
            <a:ext cx="99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143000" y="381000"/>
            <a:ext cx="7467600" cy="18415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2539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1C1C1C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Своего рода лепешка из теста и бараньего жира, наполненная разнообразными начинками, включая мясо, овощи и картофельное пюре. Иногда ее называют «пиццей кочевников» за ее (по общему признанию, смутное) сходство с итальянским блюдом богов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rgbClr val="1F3763"/>
              </a:solidFill>
              <a:effectLst/>
              <a:latin typeface="Cambria Math" pitchFamily="18" charset="0"/>
              <a:ea typeface="Cambria Math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 descr="https://media-v2.ovkuse.ru/recipes/11670f6b509f63dd/11670f6b509f63d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3276600"/>
            <a:ext cx="4114800" cy="3086100"/>
          </a:xfrm>
          <a:prstGeom prst="roundRect">
            <a:avLst/>
          </a:prstGeom>
          <a:noFill/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886200" y="2743200"/>
            <a:ext cx="12285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Шаньга</a:t>
            </a:r>
            <a:endParaRPr lang="ru-RU" sz="24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60625" t="67778" r="31875" b="14444"/>
          <a:stretch>
            <a:fillRect/>
          </a:stretch>
        </p:blipFill>
        <p:spPr bwMode="auto">
          <a:xfrm>
            <a:off x="0" y="0"/>
            <a:ext cx="914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838200" y="453479"/>
            <a:ext cx="7543800" cy="21492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228528" tIns="2539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1F3763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Национальная еда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rgbClr val="1F3763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Татарстана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rgbClr val="1C1C1C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1C1C1C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переводе “треугольник”, — треугольная выпечка, начиненная фаршем и картофелем. Когда тесто взошло и начинка была добавлена, уголки немного загибаются. Это делается для маленького отверстия, куда потом во время выпечки вливается бульон. Благодаря этому, мясо будет нежным и сочным.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rgbClr val="1F3763"/>
              </a:solidFill>
              <a:effectLst/>
              <a:latin typeface="Cambria Math" pitchFamily="18" charset="0"/>
              <a:ea typeface="Cambria Math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https://i.ytimg.com/vi/BeBqzkm8Gl8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276600"/>
            <a:ext cx="4876800" cy="2743200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67500" t="66667" r="24375" b="14444"/>
          <a:stretch>
            <a:fillRect/>
          </a:stretch>
        </p:blipFill>
        <p:spPr bwMode="auto">
          <a:xfrm>
            <a:off x="152400" y="0"/>
            <a:ext cx="990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90600" y="259378"/>
            <a:ext cx="76962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4D4D4D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Еще одно традиционное блюдо северных народов – очень простое в исполнении. Блюдо</a:t>
            </a:r>
            <a:r>
              <a:rPr kumimoji="0" lang="ru-RU" sz="2000" b="0" i="0" u="none" strike="noStrike" cap="none" normalizeH="0" dirty="0">
                <a:ln>
                  <a:noFill/>
                </a:ln>
                <a:solidFill>
                  <a:srgbClr val="4D4D4D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4D4D4D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подаётся к столу в сыром замороженном виде, это нарезанная мелкой стружкой свежемороженая северная рыба или мясо. Причем лучше небольшими порциями, во избежание преждевременного размораживания. Но не всякая рыба подойдет. Лучшие виды: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rgbClr val="4D4D4D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чир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4D4D4D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, омуль, нельма, осётр, муксун.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2052" name="Picture 4" descr="https://sdelalkak.ru/wp-content/uploads/2/8/3/2833a1604c012649d7c4121f463bce2f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3429000"/>
            <a:ext cx="4267200" cy="2844800"/>
          </a:xfrm>
          <a:prstGeom prst="roundRect">
            <a:avLst/>
          </a:prstGeom>
          <a:noFill/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971800" y="2819400"/>
            <a:ext cx="3429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Строганина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img.pixers.pics/pho_wat(s3:700/FO/69/37/78/17/700_FO69377817_4f0b5f1194dbbb30014d707356ce16b0.jpg,700,625,cms:2018/10/5bd1b6b8d04b8_220x50-watermark.png,over,480,575,jpg)/wall-murals-background-with-ornament-gzhel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2133600" cy="1905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66800" y="152400"/>
            <a:ext cx="71628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Б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ольшой закрытый пирог, в котором сочетается несколько видов несладкой начинки. Каждую начинку отделяют от другой тонкими блинами. Готовую выпечку разрезают на куски, и в каждом оказываются все виды начинки. В черновиках второго тома «Мертвых душ» Гоголь описывал другой способ приготовления– «на четыре угла»: «В один угол положи ты мне щеки осетра да визигу, в другой запусти гречневой кашицы, да грибочков с лучком, да молок сладких, да мозгов, да еще чего знаешь там этакого…».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33600" y="2590800"/>
            <a:ext cx="51054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75000" t="66667" r="17500" b="14444"/>
          <a:stretch>
            <a:fillRect/>
          </a:stretch>
        </p:blipFill>
        <p:spPr bwMode="auto">
          <a:xfrm>
            <a:off x="152400" y="76200"/>
            <a:ext cx="914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https://sun9-61.userapi.com/impf/c628517/v628517205/4be0c/5au3FOuk-Bc.jpg?size=1200x801&amp;quality=96&amp;sign=3157cf9df8b1069918f8ff5dfdfc7662&amp;c_uniq_tag=Hy0nGoEldmjhnJUV9RfYwUC3Ypc54vMkFRvA1W9D_RQ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3581400"/>
            <a:ext cx="4043202" cy="2698837"/>
          </a:xfrm>
          <a:prstGeom prst="roundRect">
            <a:avLst/>
          </a:prstGeom>
          <a:noFill/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229600" y="6096000"/>
            <a:ext cx="585216" cy="5090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819400" y="2971800"/>
            <a:ext cx="381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Кулебяка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1074</Words>
  <Application>Microsoft Office PowerPoint</Application>
  <PresentationFormat>Экран (4:3)</PresentationFormat>
  <Paragraphs>96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Русское лото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CtrlSoft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Русское лото</dc:title>
  <dc:creator>Наш 6 класс МОУ РКГ</dc:creator>
  <cp:lastModifiedBy>Наш 6 класс МОУ РКГ</cp:lastModifiedBy>
  <cp:revision>10</cp:revision>
  <dcterms:created xsi:type="dcterms:W3CDTF">2023-10-26T08:06:46Z</dcterms:created>
  <dcterms:modified xsi:type="dcterms:W3CDTF">2024-02-13T11:17:13Z</dcterms:modified>
</cp:coreProperties>
</file>