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6" r:id="rId7"/>
    <p:sldId id="263" r:id="rId8"/>
    <p:sldId id="267" r:id="rId9"/>
    <p:sldId id="265" r:id="rId10"/>
    <p:sldId id="268" r:id="rId11"/>
    <p:sldId id="277" r:id="rId12"/>
    <p:sldId id="278" r:id="rId13"/>
    <p:sldId id="279" r:id="rId14"/>
    <p:sldId id="280" r:id="rId15"/>
    <p:sldId id="269" r:id="rId16"/>
    <p:sldId id="270" r:id="rId17"/>
    <p:sldId id="272" r:id="rId18"/>
    <p:sldId id="275" r:id="rId19"/>
    <p:sldId id="276" r:id="rId20"/>
    <p:sldId id="274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ECB2D-A3A6-46F3-80FC-3E30C7E7BD6F}" type="datetimeFigureOut">
              <a:rPr lang="ru-RU" smtClean="0"/>
              <a:t>17.02.2026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07B5D-DE60-4AA6-9B5B-79D35F3BC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265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0E3B23F-3983-4D71-809A-8247ACC6791D}" type="slidenum">
              <a:rPr lang="ru-RU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F3DF9-40A0-4714-B308-4ED40D25ED78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8B6A8-1F7B-4F40-8065-5CBA89CBB96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099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D15CF-0A0E-4019-800A-56770ED0CFC1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ABC9C-D623-4DA3-8260-11D15CAD59C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09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544C4-6CFD-4EF8-8E1D-4A62C9CE0D6E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39E74-E016-4CBE-9207-61125D35E5E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595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D7519-C287-4E30-809E-C754713F045E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6E670-12CA-4FFB-831D-4BEB1E3C23E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212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C959B-AA2D-4110-A624-4A1A1222F0DE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8025C-B263-4C0A-BA7C-65E4F35F201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118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20A5-30AF-47FA-A2E9-AFDFB3E823D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A906B-5293-4CAF-BE8C-D3CBAC099A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696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1FBCD-719D-48CD-A304-614EFFFC6BF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46EAB-8D52-44A8-ABB3-0D2C807C21C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0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B7A13-60F0-4267-9B72-4F9CC34E9AD5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B64FC-330E-4D23-BD48-C83F2153145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23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5B411-FC0D-4134-A80B-1FE5EE7AB6A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155DA-8966-43B2-8AD9-D779A3194C6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2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2B72-FCB1-4EAE-973B-03B15B99D581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F5FDC-1731-4684-B4AE-AE9E3CA9783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92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1E00D-21B2-4011-8E09-D6554D60497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65F5F-62B0-498D-815F-19434BC22F6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277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17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AE5DC6-2BC6-472A-AD34-784EC371DB0D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17.02.2026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>
                <a:solidFill>
                  <a:prstClr val="black">
                    <a:tint val="75000"/>
                  </a:prstClr>
                </a:solidFill>
              </a:rPr>
              <a:t>Козак Татьяна Ивановна, учитель математики МОУ СОШ №20 пгт Прогресс Амурской области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B07555-52E4-4B18-A29C-A6D1C22226D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65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1142984"/>
            <a:ext cx="8634752" cy="48320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800" b="1" dirty="0" smtClean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cs typeface="Arial" charset="0"/>
              </a:rPr>
              <a:t>Разложение </a:t>
            </a:r>
            <a:r>
              <a:rPr lang="ru-RU" sz="4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cs typeface="Arial" charset="0"/>
              </a:rPr>
              <a:t>квадратного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cs typeface="Arial" charset="0"/>
              </a:rPr>
              <a:t>трёхчлена на </a:t>
            </a:r>
            <a:r>
              <a:rPr lang="ru-RU" sz="4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cs typeface="Arial" charset="0"/>
              </a:rPr>
              <a:t>множители</a:t>
            </a:r>
            <a:endParaRPr lang="ru-RU" sz="48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endParaRPr lang="ru-RU" sz="48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48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srgbClr val="7030A0"/>
              </a:solidFill>
              <a:latin typeface="Arial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srgbClr val="7030A0"/>
              </a:solidFill>
              <a:latin typeface="Arial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  <a:cs typeface="Arial" charset="0"/>
              </a:rPr>
              <a:t> </a:t>
            </a:r>
            <a:endParaRPr lang="ru-RU" sz="20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34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Скажи </a:t>
            </a:r>
            <a:r>
              <a:rPr lang="ru-RU" b="1" dirty="0" smtClean="0">
                <a:solidFill>
                  <a:srgbClr val="7030A0"/>
                </a:solidFill>
              </a:rPr>
              <a:t>мне - я забуду</a:t>
            </a:r>
            <a:endParaRPr lang="ru-RU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Покажи </a:t>
            </a:r>
            <a:r>
              <a:rPr lang="ru-RU" b="1" dirty="0" smtClean="0">
                <a:solidFill>
                  <a:srgbClr val="7030A0"/>
                </a:solidFill>
              </a:rPr>
              <a:t>мне - я запомню</a:t>
            </a:r>
            <a:endParaRPr lang="ru-RU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Дай мне </a:t>
            </a:r>
            <a:r>
              <a:rPr lang="ru-RU" b="1" dirty="0">
                <a:solidFill>
                  <a:srgbClr val="7030A0"/>
                </a:solidFill>
              </a:rPr>
              <a:t>сделать </a:t>
            </a:r>
            <a:r>
              <a:rPr lang="ru-RU" b="1" dirty="0" smtClean="0">
                <a:solidFill>
                  <a:srgbClr val="7030A0"/>
                </a:solidFill>
              </a:rPr>
              <a:t>это 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И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это станет моим навсегда.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</a:t>
            </a:r>
            <a:r>
              <a:rPr lang="ru-RU" sz="2800" dirty="0" smtClean="0"/>
              <a:t>(Китайская пословица)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9060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b="1" dirty="0" smtClean="0"/>
              <a:t>Цель урока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Повторять  </a:t>
            </a:r>
            <a:r>
              <a:rPr lang="ru-RU" dirty="0"/>
              <a:t>и закреплять алгоритм  разложение квадратного трехчлена на </a:t>
            </a:r>
            <a:r>
              <a:rPr lang="ru-RU" dirty="0" smtClean="0"/>
              <a:t>множители.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401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/>
              <a:t>Повторение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u="sng" dirty="0"/>
              <a:t>Задание</a:t>
            </a:r>
            <a:r>
              <a:rPr lang="ru-RU" dirty="0"/>
              <a:t>: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Какие </a:t>
            </a:r>
            <a:r>
              <a:rPr lang="ru-RU" dirty="0"/>
              <a:t>понятия необходимо повторить для успешного выполнения главной цели – повторение и закрепление знаний по теме «Разложение квадратного трехчлена на множители».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81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115212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многочлен называется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квадратным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трехчленом?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Повторение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50" y="2492896"/>
            <a:ext cx="8501063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1463" algn="just">
              <a:defRPr/>
            </a:pPr>
            <a:r>
              <a:rPr lang="ru-RU" sz="3200" b="1" dirty="0">
                <a:latin typeface="Times New Roman" pitchFamily="18" charset="0"/>
                <a:ea typeface="+mj-ea"/>
                <a:cs typeface="Times New Roman" pitchFamily="18" charset="0"/>
              </a:rPr>
              <a:t>Квадратным трехчленом называется многочлен вида: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1920" y="2862783"/>
            <a:ext cx="240982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ax²+bx+c</a:t>
            </a:r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,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3570808"/>
            <a:ext cx="3944937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itchFamily="18" charset="0"/>
                <a:ea typeface="+mj-ea"/>
                <a:cs typeface="Times New Roman" pitchFamily="18" charset="0"/>
              </a:rPr>
              <a:t>где  </a:t>
            </a:r>
            <a:r>
              <a:rPr lang="ru-RU" sz="2400" dirty="0" err="1">
                <a:latin typeface="Times New Roman" pitchFamily="18" charset="0"/>
                <a:ea typeface="+mj-ea"/>
                <a:cs typeface="Times New Roman" pitchFamily="18" charset="0"/>
              </a:rPr>
              <a:t>х</a:t>
            </a:r>
            <a:r>
              <a:rPr lang="ru-RU" sz="2400" dirty="0">
                <a:latin typeface="Times New Roman" pitchFamily="18" charset="0"/>
                <a:ea typeface="+mj-ea"/>
                <a:cs typeface="Times New Roman" pitchFamily="18" charset="0"/>
              </a:rPr>
              <a:t> – переменная,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35896" y="3570808"/>
            <a:ext cx="4293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ɑ,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,с – некоторые числа,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ɑ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cs typeface="Times New Roman" pitchFamily="18" charset="0"/>
              </a:rPr>
              <a:t>‡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0.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1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Повторение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Запишите формулу нахождения корней квадратного трёхчлена.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83768" y="2570254"/>
                <a:ext cx="3888432" cy="11719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ru-RU" sz="4400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𝒃</m:t>
                        </m:r>
                        <m:r>
                          <a:rPr lang="en-US" sz="44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±√</m:t>
                        </m:r>
                        <m:r>
                          <a:rPr lang="en-US" sz="44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𝑫</m:t>
                        </m:r>
                      </m:num>
                      <m:den>
                        <m:r>
                          <a:rPr lang="en-US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sz="4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den>
                    </m:f>
                  </m:oMath>
                </a14:m>
                <a:endParaRPr lang="ru-RU" sz="4400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2570254"/>
                <a:ext cx="3888432" cy="1171924"/>
              </a:xfrm>
              <a:prstGeom prst="rect">
                <a:avLst/>
              </a:prstGeom>
              <a:blipFill rotWithShape="1">
                <a:blip r:embed="rId2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939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Повторение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15212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От чего зависит количество корней квадратного трёхчлена?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2420888"/>
            <a:ext cx="8136904" cy="273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Количество корней зависит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 дискриминанта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 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&gt; 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то квадратный трехчлен имеет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корня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 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= 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то квадратный трехчлен имеет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корень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же 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&lt; 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то квадратный трехчлен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имеет корней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2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Повторение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Запишите формулу дискриминанта.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40774" y="1988840"/>
            <a:ext cx="2999378" cy="708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D=b²-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4ac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395536" y="2636912"/>
            <a:ext cx="8229600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Всегда ли можно разложить на множители квадратный трехчлен?</a:t>
            </a:r>
          </a:p>
          <a:p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214458" y="3861048"/>
            <a:ext cx="8715375" cy="135731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chemeClr val="tx1"/>
                </a:solidFill>
              </a:rPr>
              <a:t>Если квадратный трёхчлен не имеет корней, то его нельзя разложить на множители.</a:t>
            </a:r>
          </a:p>
        </p:txBody>
      </p:sp>
    </p:spTree>
    <p:extLst>
      <p:ext uri="{BB962C8B-B14F-4D97-AF65-F5344CB8AC3E}">
        <p14:creationId xmlns:p14="http://schemas.microsoft.com/office/powerpoint/2010/main" val="306910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 build="p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Повторение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108012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Запишите формулу </a:t>
            </a:r>
            <a:r>
              <a:rPr lang="ru-RU" dirty="0" smtClean="0"/>
              <a:t>разложения квадратного трёхчлена на множители.</a:t>
            </a: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2492896"/>
            <a:ext cx="7632848" cy="769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х² + </a:t>
            </a:r>
            <a:r>
              <a:rPr lang="en-US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4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а(</a:t>
            </a:r>
            <a:r>
              <a:rPr lang="ru-RU" sz="4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4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₁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)(</a:t>
            </a:r>
            <a:r>
              <a:rPr lang="ru-RU" sz="4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4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cs typeface="Times New Roman" pitchFamily="18" charset="0"/>
              </a:rPr>
              <a:t>₂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24837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 smtClean="0"/>
              <a:t>Работа в группах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3"/>
            <a:ext cx="8229600" cy="396044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 Запишите коэффициенты квадратного трехчлена.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 Найдите дискриминант  квадратного трехчлена.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Найдите корни квадратного трехчлена.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Разложите на множители квадратный трёхчлен.</a:t>
            </a:r>
          </a:p>
          <a:p>
            <a:pPr marL="0" indent="0">
              <a:buNone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733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980729"/>
                <a:ext cx="8229600" cy="1512167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ru-RU" b="1" dirty="0" smtClean="0">
                    <a:solidFill>
                      <a:srgbClr val="7030A0"/>
                    </a:solidFill>
                  </a:rPr>
                  <a:t>Задание 1.    Коэффициенты.</a:t>
                </a:r>
              </a:p>
              <a:p>
                <a:pPr marL="0" indent="0">
                  <a:buNone/>
                </a:pPr>
                <a:r>
                  <a:rPr lang="ru-RU" sz="2800" dirty="0" smtClean="0"/>
                  <a:t>Группа 1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𝟏𝟎</m:t>
                    </m:r>
                  </m:oMath>
                </a14:m>
                <a:r>
                  <a:rPr lang="ru-RU" sz="2800" b="1" dirty="0" smtClean="0">
                    <a:solidFill>
                      <a:srgbClr val="FF0000"/>
                    </a:solidFill>
                  </a:rPr>
                  <a:t>          </a:t>
                </a:r>
                <a:r>
                  <a:rPr lang="en-US" dirty="0" smtClean="0"/>
                  <a:t>a = 1, b = -9, c = -10</a:t>
                </a:r>
                <a:endParaRPr lang="ru-RU" dirty="0" smtClean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 smtClean="0"/>
                  <a:t>2</a:t>
                </a:r>
                <a:r>
                  <a:rPr lang="ru-RU" sz="2800" dirty="0" smtClean="0"/>
                  <a:t> 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𝟒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         </a:t>
                </a:r>
                <a:r>
                  <a:rPr lang="en-US" dirty="0"/>
                  <a:t>a = </a:t>
                </a:r>
                <a:r>
                  <a:rPr lang="en-US" dirty="0" smtClean="0"/>
                  <a:t>2, </a:t>
                </a:r>
                <a:r>
                  <a:rPr lang="en-US" dirty="0"/>
                  <a:t>b = 7</a:t>
                </a:r>
                <a:r>
                  <a:rPr lang="en-US" dirty="0" smtClean="0"/>
                  <a:t>, </a:t>
                </a:r>
                <a:r>
                  <a:rPr lang="en-US" dirty="0"/>
                  <a:t>c = </a:t>
                </a:r>
                <a:r>
                  <a:rPr lang="en-US" dirty="0" smtClean="0"/>
                  <a:t>-</a:t>
                </a:r>
                <a:r>
                  <a:rPr lang="en-US" dirty="0"/>
                  <a:t>4</a:t>
                </a:r>
                <a:endParaRPr lang="ru-RU" dirty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 smtClean="0"/>
                  <a:t>3</a:t>
                </a:r>
                <a:r>
                  <a:rPr lang="ru-RU" sz="2800" dirty="0" smtClean="0"/>
                  <a:t> 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𝟏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         </a:t>
                </a:r>
                <a:r>
                  <a:rPr lang="en-US" dirty="0"/>
                  <a:t>a = </a:t>
                </a:r>
                <a:r>
                  <a:rPr lang="en-US" dirty="0" smtClean="0"/>
                  <a:t>3, </a:t>
                </a:r>
                <a:r>
                  <a:rPr lang="en-US" dirty="0"/>
                  <a:t>b = 2</a:t>
                </a:r>
                <a:r>
                  <a:rPr lang="en-US" dirty="0" smtClean="0"/>
                  <a:t>, </a:t>
                </a:r>
                <a:r>
                  <a:rPr lang="en-US" dirty="0"/>
                  <a:t>c = -</a:t>
                </a:r>
                <a:r>
                  <a:rPr lang="en-US" dirty="0" smtClean="0"/>
                  <a:t>1</a:t>
                </a:r>
                <a:endParaRPr lang="ru-RU" dirty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 smtClean="0"/>
                  <a:t>4</a:t>
                </a:r>
                <a:r>
                  <a:rPr lang="ru-RU" sz="2800" dirty="0" smtClean="0"/>
                  <a:t> 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𝟏𝟎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         </a:t>
                </a:r>
                <a:r>
                  <a:rPr lang="en-US" dirty="0"/>
                  <a:t>a = 1, b = -9, c = -10</a:t>
                </a:r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980729"/>
                <a:ext cx="8229600" cy="1512167"/>
              </a:xfrm>
              <a:blipFill rotWithShape="1">
                <a:blip r:embed="rId2"/>
                <a:stretch>
                  <a:fillRect l="-1481" t="-5242" b="-2419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41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b="1" dirty="0" smtClean="0"/>
              <a:t>Работа в группах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6652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78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b="1" dirty="0" smtClean="0"/>
              <a:t>Работа в группах</a:t>
            </a:r>
            <a:endParaRPr lang="ru-RU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052736"/>
                <a:ext cx="8229600" cy="1512167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ru-RU" b="1" dirty="0" smtClean="0">
                    <a:solidFill>
                      <a:srgbClr val="7030A0"/>
                    </a:solidFill>
                  </a:rPr>
                  <a:t>Задание </a:t>
                </a:r>
                <a:r>
                  <a:rPr lang="en-US" b="1" dirty="0" smtClean="0">
                    <a:solidFill>
                      <a:srgbClr val="7030A0"/>
                    </a:solidFill>
                  </a:rPr>
                  <a:t>2</a:t>
                </a:r>
                <a:r>
                  <a:rPr lang="ru-RU" b="1" dirty="0" smtClean="0">
                    <a:solidFill>
                      <a:srgbClr val="7030A0"/>
                    </a:solidFill>
                  </a:rPr>
                  <a:t>.      Дискриминант.</a:t>
                </a:r>
              </a:p>
              <a:p>
                <a:pPr marL="0" indent="0">
                  <a:buNone/>
                </a:pPr>
                <a:r>
                  <a:rPr lang="ru-RU" sz="2800" dirty="0" smtClean="0"/>
                  <a:t>Группа 1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𝟏𝟎</m:t>
                    </m:r>
                  </m:oMath>
                </a14:m>
                <a:r>
                  <a:rPr lang="ru-RU" sz="2800" b="1" dirty="0" smtClean="0">
                    <a:solidFill>
                      <a:srgbClr val="FF0000"/>
                    </a:solidFill>
                  </a:rPr>
                  <a:t>      </a:t>
                </a:r>
                <a:r>
                  <a:rPr lang="en-US" dirty="0" smtClean="0"/>
                  <a:t>D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(−9)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- 4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1∙</m:t>
                    </m:r>
                    <m:d>
                      <m:dPr>
                        <m:ctrlPr>
                          <a:rPr lang="en-US" b="0" i="1" dirty="0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b="0" i="1" dirty="0" smtClean="0">
                            <a:latin typeface="Cambria Math"/>
                            <a:ea typeface="Cambria Math"/>
                          </a:rPr>
                          <m:t>−10</m:t>
                        </m:r>
                      </m:e>
                    </m:d>
                    <m:r>
                      <a:rPr lang="en-US" b="0" i="1" dirty="0" smtClean="0">
                        <a:latin typeface="Cambria Math"/>
                        <a:ea typeface="Cambria Math"/>
                      </a:rPr>
                      <m:t>=121</m:t>
                    </m:r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 smtClean="0"/>
                  <a:t>2</a:t>
                </a:r>
                <a:r>
                  <a:rPr lang="ru-RU" sz="2800" dirty="0" smtClean="0"/>
                  <a:t> 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𝟒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    </a:t>
                </a:r>
                <a:r>
                  <a:rPr lang="en-US" dirty="0" smtClean="0"/>
                  <a:t>D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- 4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2</m:t>
                    </m:r>
                    <m:r>
                      <a:rPr lang="en-US" i="1" dirty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i="1" dirty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b="0" i="1" dirty="0" smtClean="0">
                            <a:latin typeface="Cambria Math"/>
                            <a:ea typeface="Cambria Math"/>
                          </a:rPr>
                          <m:t>4</m:t>
                        </m:r>
                      </m:e>
                    </m:d>
                    <m:r>
                      <a:rPr lang="en-US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81</m:t>
                    </m:r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 smtClean="0"/>
                  <a:t>3</a:t>
                </a:r>
                <a:r>
                  <a:rPr lang="ru-RU" sz="2800" dirty="0" smtClean="0"/>
                  <a:t> 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𝟏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    </a:t>
                </a:r>
                <a:r>
                  <a:rPr lang="en-US" dirty="0" smtClean="0"/>
                  <a:t>D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- 4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3</m:t>
                    </m:r>
                    <m:r>
                      <a:rPr lang="en-US" i="1" dirty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i="1" dirty="0">
                            <a:latin typeface="Cambria Math"/>
                            <a:ea typeface="Cambria Math"/>
                          </a:rPr>
                          <m:t>−1</m:t>
                        </m:r>
                      </m:e>
                    </m:d>
                    <m:r>
                      <a:rPr lang="en-US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16</m:t>
                    </m:r>
                  </m:oMath>
                </a14:m>
                <a:r>
                  <a:rPr lang="ru-RU" b="1" dirty="0">
                    <a:solidFill>
                      <a:srgbClr val="FF0000"/>
                    </a:solidFill>
                  </a:rPr>
                  <a:t>   </a:t>
                </a:r>
                <a:r>
                  <a:rPr lang="en-US" dirty="0" smtClean="0"/>
                  <a:t> </a:t>
                </a:r>
                <a:endParaRPr lang="ru-RU" dirty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 smtClean="0"/>
                  <a:t>4</a:t>
                </a:r>
                <a:r>
                  <a:rPr lang="ru-RU" sz="2800" dirty="0" smtClean="0"/>
                  <a:t> 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    </a:t>
                </a:r>
                <a:r>
                  <a:rPr lang="en-US" dirty="0" smtClean="0"/>
                  <a:t>D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- 4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2</m:t>
                    </m:r>
                    <m:r>
                      <a:rPr lang="en-US" i="1" dirty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i="1" dirty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b="0" i="1" dirty="0" smtClean="0">
                            <a:latin typeface="Cambria Math"/>
                            <a:ea typeface="Cambria Math"/>
                          </a:rPr>
                          <m:t>9</m:t>
                        </m:r>
                      </m:e>
                    </m:d>
                    <m:r>
                      <a:rPr lang="en-US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dirty="0" smtClean="0">
                        <a:latin typeface="Cambria Math"/>
                        <a:ea typeface="Cambria Math"/>
                      </a:rPr>
                      <m:t>121</m:t>
                    </m:r>
                  </m:oMath>
                </a14:m>
                <a:r>
                  <a:rPr lang="ru-RU" b="1" dirty="0">
                    <a:solidFill>
                      <a:srgbClr val="FF0000"/>
                    </a:solidFill>
                  </a:rPr>
                  <a:t>   </a:t>
                </a:r>
                <a:r>
                  <a:rPr lang="en-US" dirty="0" smtClean="0"/>
                  <a:t> </a:t>
                </a:r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8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052736"/>
                <a:ext cx="8229600" cy="1512167"/>
              </a:xfrm>
              <a:blipFill rotWithShape="1">
                <a:blip r:embed="rId2"/>
                <a:stretch>
                  <a:fillRect l="-1481" t="-5242" b="-24233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574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908720"/>
                <a:ext cx="8712968" cy="5760640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ru-RU" sz="2800" b="1" dirty="0" smtClean="0">
                    <a:solidFill>
                      <a:srgbClr val="7030A0"/>
                    </a:solidFill>
                  </a:rPr>
                  <a:t>Задание </a:t>
                </a:r>
                <a:r>
                  <a:rPr lang="en-US" sz="2800" b="1" dirty="0" smtClean="0">
                    <a:solidFill>
                      <a:srgbClr val="7030A0"/>
                    </a:solidFill>
                  </a:rPr>
                  <a:t>3</a:t>
                </a:r>
                <a:r>
                  <a:rPr lang="ru-RU" sz="2800" b="1" dirty="0" smtClean="0">
                    <a:solidFill>
                      <a:srgbClr val="7030A0"/>
                    </a:solidFill>
                  </a:rPr>
                  <a:t>.      Корни трёхчлена.</a:t>
                </a:r>
                <a:endParaRPr lang="ru-RU" sz="2800" b="1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:r>
                  <a:rPr lang="ru-RU" sz="2800" dirty="0"/>
                  <a:t>Группа 1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𝟏𝟎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     </a:t>
                </a: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b="0" i="1" dirty="0" smtClean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b="0" i="1" dirty="0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8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9+11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800" dirty="0" smtClean="0"/>
                  <a:t> = 10,</a:t>
                </a:r>
                <a:r>
                  <a:rPr lang="ru-RU" sz="28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b="0" i="1" dirty="0" smtClean="0">
                            <a:latin typeface="Cambria Math"/>
                          </a:rPr>
                          <m:t>  </m:t>
                        </m:r>
                        <m:r>
                          <a:rPr lang="ru-RU" sz="2800" i="1" dirty="0"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ru-RU" sz="2800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i="1" dirty="0">
                            <a:latin typeface="Cambria Math"/>
                          </a:rPr>
                          <m:t>9</m:t>
                        </m:r>
                        <m:r>
                          <a:rPr lang="ru-RU" sz="2800" b="0" i="1" dirty="0" smtClean="0">
                            <a:latin typeface="Cambria Math"/>
                          </a:rPr>
                          <m:t>−11</m:t>
                        </m:r>
                      </m:num>
                      <m:den>
                        <m:r>
                          <a:rPr lang="ru-RU" sz="2800" i="1" dirty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800" dirty="0" smtClean="0"/>
                  <a:t> = -1</a:t>
                </a:r>
                <a:endParaRPr lang="ru-RU" sz="2800" dirty="0"/>
              </a:p>
              <a:p>
                <a:pPr marL="0" indent="0">
                  <a:buNone/>
                </a:pPr>
                <a:r>
                  <a:rPr lang="ru-RU" sz="2800" dirty="0"/>
                  <a:t>Группа </a:t>
                </a:r>
                <a:r>
                  <a:rPr lang="en-US" sz="2800" dirty="0"/>
                  <a:t>2</a:t>
                </a:r>
                <a:r>
                  <a:rPr lang="ru-RU" sz="2800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𝟒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    </a:t>
                </a: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i="1" dirty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i="1" dirty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−7</m:t>
                        </m:r>
                        <m:r>
                          <a:rPr lang="ru-RU" sz="2800" i="1" dirty="0">
                            <a:latin typeface="Cambria Math"/>
                          </a:rPr>
                          <m:t>+</m:t>
                        </m:r>
                        <m:r>
                          <a:rPr lang="ru-RU" sz="2800" b="0" i="1" dirty="0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 smtClean="0"/>
                  <a:t> = 0,5,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i="1" dirty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i="1" dirty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−7−9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 smtClean="0"/>
                  <a:t> = -</a:t>
                </a:r>
                <a:r>
                  <a:rPr lang="ru-RU" dirty="0" smtClean="0"/>
                  <a:t>4</a:t>
                </a:r>
                <a:endParaRPr lang="ru-RU" dirty="0"/>
              </a:p>
              <a:p>
                <a:pPr marL="0" indent="0">
                  <a:buNone/>
                </a:pPr>
                <a:r>
                  <a:rPr lang="ru-RU" sz="2800" dirty="0" smtClean="0"/>
                  <a:t>Группа </a:t>
                </a:r>
                <a:r>
                  <a:rPr lang="en-US" sz="2800" dirty="0"/>
                  <a:t>3</a:t>
                </a:r>
                <a:r>
                  <a:rPr lang="ru-RU" sz="2800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𝟏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    </a:t>
                </a: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i="1" dirty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i="1" dirty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−2</m:t>
                        </m:r>
                        <m:r>
                          <a:rPr lang="ru-RU" sz="2800" i="1" dirty="0">
                            <a:latin typeface="Cambria Math"/>
                          </a:rPr>
                          <m:t>+</m:t>
                        </m:r>
                        <m:r>
                          <a:rPr lang="ru-RU" sz="2800" b="0" i="1" dirty="0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ru-RU" sz="2800" dirty="0" smtClean="0"/>
                  <a:t> </a:t>
                </a:r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 3</m:t>
                        </m:r>
                      </m:den>
                    </m:f>
                  </m:oMath>
                </a14:m>
                <a:r>
                  <a:rPr lang="ru-RU" sz="2800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i="1" dirty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i="1" dirty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sz="2800" dirty="0" smtClean="0"/>
                  <a:t> </a:t>
                </a:r>
                <a:r>
                  <a:rPr lang="ru-RU" sz="28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 −2</m:t>
                        </m:r>
                        <m:r>
                          <a:rPr lang="ru-RU" sz="2800" i="1" dirty="0">
                            <a:latin typeface="Cambria Math"/>
                          </a:rPr>
                          <m:t>−</m:t>
                        </m:r>
                        <m:r>
                          <a:rPr lang="ru-RU" sz="2800" b="0" i="1" dirty="0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ru-RU" sz="2800" dirty="0" smtClean="0"/>
                  <a:t> = -</a:t>
                </a:r>
                <a:r>
                  <a:rPr lang="ru-RU" sz="2800" dirty="0"/>
                  <a:t>1</a:t>
                </a:r>
              </a:p>
              <a:p>
                <a:pPr marL="0" indent="0">
                  <a:buNone/>
                </a:pPr>
                <a:r>
                  <a:rPr lang="ru-RU" sz="2800" dirty="0" smtClean="0"/>
                  <a:t>Группа </a:t>
                </a:r>
                <a:r>
                  <a:rPr lang="en-US" sz="2800" dirty="0"/>
                  <a:t>4</a:t>
                </a:r>
                <a:r>
                  <a:rPr lang="ru-RU" sz="2800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    </a:t>
                </a: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i="1" dirty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i="1" dirty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−7</m:t>
                        </m:r>
                        <m:r>
                          <a:rPr lang="ru-RU" sz="2800" i="1" dirty="0">
                            <a:latin typeface="Cambria Math"/>
                          </a:rPr>
                          <m:t>+11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 smtClean="0"/>
                  <a:t> = 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800" i="1" dirty="0">
                            <a:latin typeface="Cambria Math"/>
                          </a:rPr>
                          <m:t>  х</m:t>
                        </m:r>
                      </m:e>
                      <m:sub>
                        <m:r>
                          <a:rPr lang="ru-RU" sz="2800" i="1" dirty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sz="28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 −7</m:t>
                        </m:r>
                        <m:r>
                          <a:rPr lang="ru-RU" sz="2800" i="1" dirty="0">
                            <a:latin typeface="Cambria Math"/>
                          </a:rPr>
                          <m:t>−11</m:t>
                        </m:r>
                        <m:r>
                          <a:rPr lang="ru-RU" sz="2800" b="0" i="1" dirty="0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/>
                  <a:t>=</a:t>
                </a:r>
                <a:r>
                  <a:rPr lang="ru-RU" sz="2800" dirty="0" smtClean="0"/>
                  <a:t> </a:t>
                </a:r>
                <a:r>
                  <a:rPr lang="ru-RU" sz="2800" dirty="0"/>
                  <a:t>-</a:t>
                </a:r>
                <a:r>
                  <a:rPr lang="ru-RU" sz="2800" dirty="0" smtClean="0"/>
                  <a:t>4,5</a:t>
                </a:r>
                <a:endParaRPr lang="ru-RU" sz="2800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908720"/>
                <a:ext cx="8712968" cy="5760640"/>
              </a:xfrm>
              <a:blipFill rotWithShape="1">
                <a:blip r:embed="rId2"/>
                <a:stretch>
                  <a:fillRect l="-1399" t="-9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56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b="1" dirty="0" smtClean="0"/>
              <a:t>Работа в группах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1432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980728"/>
                <a:ext cx="8640960" cy="5400600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ru-RU" b="1" dirty="0" smtClean="0">
                    <a:solidFill>
                      <a:srgbClr val="7030A0"/>
                    </a:solidFill>
                  </a:rPr>
                  <a:t>Задание 4.      Разложение на множители.</a:t>
                </a:r>
                <a:endParaRPr lang="ru-RU" b="1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:r>
                  <a:rPr lang="ru-RU" sz="2800" dirty="0"/>
                  <a:t>Группа 1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8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sz="2800" b="1" i="1">
                        <a:solidFill>
                          <a:srgbClr val="FF0000"/>
                        </a:solidFill>
                        <a:latin typeface="Cambria Math"/>
                      </a:rPr>
                      <m:t>𝟏𝟎</m:t>
                    </m:r>
                  </m:oMath>
                </a14:m>
                <a:r>
                  <a:rPr lang="ru-RU" sz="2800" b="1" dirty="0">
                    <a:solidFill>
                      <a:srgbClr val="FF0000"/>
                    </a:solidFill>
                  </a:rPr>
                  <a:t>      </a:t>
                </a:r>
                <a:r>
                  <a:rPr lang="ru-RU" dirty="0" smtClean="0"/>
                  <a:t>      (х-10)(х+1)</a:t>
                </a:r>
                <a:endParaRPr lang="ru-RU" dirty="0"/>
              </a:p>
              <a:p>
                <a:pPr marL="0" indent="0">
                  <a:buNone/>
                </a:pPr>
                <a:r>
                  <a:rPr lang="ru-RU" dirty="0"/>
                  <a:t>Группа </a:t>
                </a:r>
                <a:r>
                  <a:rPr lang="en-US" dirty="0"/>
                  <a:t>2</a:t>
                </a:r>
                <a:r>
                  <a:rPr lang="ru-RU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𝟒</m:t>
                    </m:r>
                  </m:oMath>
                </a14:m>
                <a:r>
                  <a:rPr lang="ru-RU" b="1" dirty="0">
                    <a:solidFill>
                      <a:srgbClr val="FF0000"/>
                    </a:solidFill>
                  </a:rPr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     </a:t>
                </a:r>
                <a:r>
                  <a:rPr lang="ru-RU" dirty="0" smtClean="0"/>
                  <a:t> 2(х-0,5)(х+4)</a:t>
                </a:r>
                <a:endParaRPr lang="ru-RU" dirty="0"/>
              </a:p>
              <a:p>
                <a:pPr marL="0" indent="0">
                  <a:buNone/>
                </a:pPr>
                <a:r>
                  <a:rPr lang="ru-RU" dirty="0"/>
                  <a:t>Группа </a:t>
                </a:r>
                <a:r>
                  <a:rPr lang="en-US" dirty="0"/>
                  <a:t>3</a:t>
                </a:r>
                <a:r>
                  <a:rPr lang="ru-RU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ru-RU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ru-RU" b="1" i="1">
                        <a:solidFill>
                          <a:srgbClr val="FF0000"/>
                        </a:solidFill>
                        <a:latin typeface="Cambria Math"/>
                      </a:rPr>
                      <m:t>𝟏</m:t>
                    </m:r>
                  </m:oMath>
                </a14:m>
                <a:r>
                  <a:rPr lang="ru-RU" b="1" dirty="0">
                    <a:solidFill>
                      <a:srgbClr val="FF0000"/>
                    </a:solidFill>
                  </a:rPr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    </a:t>
                </a:r>
                <a:r>
                  <a:rPr lang="ru-RU" b="1" dirty="0" smtClean="0">
                    <a:solidFill>
                      <a:srgbClr val="FF0000"/>
                    </a:solidFill>
                  </a:rPr>
                  <a:t>  </a:t>
                </a:r>
                <a:r>
                  <a:rPr lang="ru-RU" dirty="0" smtClean="0"/>
                  <a:t>3(х-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/>
                  <a:t>)(</a:t>
                </a:r>
                <a:r>
                  <a:rPr lang="ru-RU" dirty="0"/>
                  <a:t>х+1)</a:t>
                </a:r>
              </a:p>
              <a:p>
                <a:pPr marL="0" indent="0"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ru-RU" dirty="0" smtClean="0"/>
                  <a:t> Группа </a:t>
                </a:r>
                <a:r>
                  <a:rPr lang="en-US" dirty="0"/>
                  <a:t>4</a:t>
                </a:r>
                <a:r>
                  <a:rPr lang="ru-RU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𝟕</m:t>
                    </m:r>
                    <m:r>
                      <a:rPr lang="ru-RU" b="1" i="1">
                        <a:solidFill>
                          <a:srgbClr val="FF0000"/>
                        </a:solidFill>
                        <a:latin typeface="Cambria Math"/>
                      </a:rPr>
                      <m:t>х −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</a:rPr>
                      <m:t>𝟗</m:t>
                    </m:r>
                  </m:oMath>
                </a14:m>
                <a:r>
                  <a:rPr lang="ru-RU" b="1" dirty="0">
                    <a:solidFill>
                      <a:srgbClr val="FF0000"/>
                    </a:solidFill>
                  </a:rPr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     </a:t>
                </a:r>
                <a:r>
                  <a:rPr lang="ru-RU" dirty="0" smtClean="0"/>
                  <a:t> 2(х-1)(х+4,5)</a:t>
                </a:r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980728"/>
                <a:ext cx="8640960" cy="5400600"/>
              </a:xfrm>
              <a:blipFill rotWithShape="1">
                <a:blip r:embed="rId2"/>
                <a:stretch>
                  <a:fillRect l="-1763" t="-1467" b="-48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49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b="1" dirty="0" smtClean="0"/>
              <a:t>Работа в группах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0029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smtClean="0"/>
              <a:t>Соизмеряй свои знания!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 «</a:t>
            </a:r>
            <a:r>
              <a:rPr lang="ru-RU" b="1" dirty="0"/>
              <a:t>Мы почитаем всех нулями, </a:t>
            </a: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/>
              <a:t>а </a:t>
            </a:r>
            <a:r>
              <a:rPr lang="ru-RU" b="1" dirty="0"/>
              <a:t>единицами себя».</a:t>
            </a:r>
          </a:p>
          <a:p>
            <a:pPr marL="0" indent="0" algn="r">
              <a:buNone/>
            </a:pPr>
            <a:r>
              <a:rPr lang="ru-RU" dirty="0" smtClean="0"/>
              <a:t>А.С. Пушкин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550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Задание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Разложите на множители: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159419"/>
              </p:ext>
            </p:extLst>
          </p:nvPr>
        </p:nvGraphicFramePr>
        <p:xfrm>
          <a:off x="755576" y="2132856"/>
          <a:ext cx="7416824" cy="3312368"/>
        </p:xfrm>
        <a:graphic>
          <a:graphicData uri="http://schemas.openxmlformats.org/drawingml/2006/table">
            <a:tbl>
              <a:tblPr firstRow="1" firstCol="1" bandRow="1"/>
              <a:tblGrid>
                <a:gridCol w="1131991"/>
                <a:gridCol w="2750307"/>
                <a:gridCol w="3534526"/>
              </a:tblGrid>
              <a:tr h="828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 вариант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 вариант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</a:rPr>
                        <a:t>«3»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х</a:t>
                      </a:r>
                      <a:r>
                        <a:rPr lang="ru-RU" sz="3600" b="1" baseline="30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 – х - 12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х</a:t>
                      </a:r>
                      <a:r>
                        <a:rPr lang="ru-RU" sz="3600" b="1" baseline="30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 – </a:t>
                      </a:r>
                      <a:r>
                        <a:rPr lang="ru-RU" sz="36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7х + 12</a:t>
                      </a:r>
                      <a:endParaRPr lang="ru-RU" sz="3600" b="1" dirty="0">
                        <a:solidFill>
                          <a:srgbClr val="0070C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</a:rPr>
                        <a:t>«4»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2х</a:t>
                      </a:r>
                      <a:r>
                        <a:rPr lang="ru-RU" sz="3600" b="1" baseline="3000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3600" b="1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 – 4х - 6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2х</a:t>
                      </a:r>
                      <a:r>
                        <a:rPr lang="ru-RU" sz="3600" b="1" baseline="30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 – 7х + 6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</a:rPr>
                        <a:t>«5»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3х</a:t>
                      </a:r>
                      <a:r>
                        <a:rPr lang="ru-RU" sz="3600" b="1" baseline="30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36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– 4 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х - 4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4х</a:t>
                      </a:r>
                      <a:r>
                        <a:rPr lang="ru-RU" sz="3600" b="1" baseline="30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36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+ 5 </a:t>
                      </a:r>
                      <a:r>
                        <a:rPr lang="ru-RU" sz="3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</a:rPr>
                        <a:t>х - 6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652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854243"/>
              </p:ext>
            </p:extLst>
          </p:nvPr>
        </p:nvGraphicFramePr>
        <p:xfrm>
          <a:off x="755576" y="1844824"/>
          <a:ext cx="7416824" cy="2736304"/>
        </p:xfrm>
        <a:graphic>
          <a:graphicData uri="http://schemas.openxmlformats.org/drawingml/2006/table">
            <a:tbl>
              <a:tblPr firstRow="1" firstCol="1" bandRow="1"/>
              <a:tblGrid>
                <a:gridCol w="1131991"/>
                <a:gridCol w="2750307"/>
                <a:gridCol w="3534526"/>
              </a:tblGrid>
              <a:tr h="68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1 вариант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2 вариант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«3»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- 4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+ 3)</a:t>
                      </a:r>
                      <a:endParaRPr lang="ru-RU" sz="3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- 4)(х -3)</a:t>
                      </a:r>
                      <a:endParaRPr lang="ru-RU" sz="3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«4»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2(х - 3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+ 1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- 2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2х - 3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«5»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3х + 2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- 2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745230" algn="l"/>
                        </a:tabLs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4х - 3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)(</a:t>
                      </a:r>
                      <a:r>
                        <a:rPr lang="ru-RU" sz="3200" b="1" dirty="0" smtClean="0">
                          <a:effectLst/>
                          <a:latin typeface="Times New Roman"/>
                          <a:ea typeface="Times New Roman"/>
                        </a:rPr>
                        <a:t>х + 2</a:t>
                      </a:r>
                      <a:r>
                        <a:rPr lang="ru-RU" sz="3200" b="1" dirty="0">
                          <a:effectLst/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447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b="1" dirty="0" smtClean="0"/>
              <a:t>Тест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908720"/>
            <a:ext cx="8640960" cy="5499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</a:rPr>
              <a:t>1) Квадратным </a:t>
            </a:r>
            <a:r>
              <a:rPr lang="ru-RU" sz="2000" b="1" dirty="0">
                <a:solidFill>
                  <a:srgbClr val="FF0000"/>
                </a:solidFill>
              </a:rPr>
              <a:t>трехчленом называется….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b="1" dirty="0">
                <a:solidFill>
                  <a:srgbClr val="FF0000"/>
                </a:solidFill>
              </a:rPr>
              <a:t>А. </a:t>
            </a:r>
            <a:r>
              <a:rPr lang="ru-RU" b="1" dirty="0"/>
              <a:t>…одночлен вида </a:t>
            </a:r>
            <a:r>
              <a:rPr lang="en-US" b="1" dirty="0" smtClean="0"/>
              <a:t>a</a:t>
            </a:r>
            <a:r>
              <a:rPr lang="ru-RU" b="1" dirty="0" smtClean="0"/>
              <a:t>х</a:t>
            </a:r>
            <a:r>
              <a:rPr lang="ru-RU" b="1" baseline="30000" dirty="0" smtClean="0"/>
              <a:t>2</a:t>
            </a:r>
            <a:r>
              <a:rPr lang="ru-RU" b="1" dirty="0" smtClean="0"/>
              <a:t> </a:t>
            </a:r>
            <a:r>
              <a:rPr lang="ru-RU" b="1" dirty="0"/>
              <a:t>, где х – переменная, </a:t>
            </a:r>
            <a:r>
              <a:rPr lang="ru-RU" b="1" dirty="0" smtClean="0"/>
              <a:t>а - </a:t>
            </a:r>
            <a:r>
              <a:rPr lang="ru-RU" b="1" dirty="0"/>
              <a:t>коэффициент.</a:t>
            </a:r>
          </a:p>
          <a:p>
            <a:r>
              <a:rPr lang="ru-RU" b="1" dirty="0">
                <a:solidFill>
                  <a:srgbClr val="FF0000"/>
                </a:solidFill>
              </a:rPr>
              <a:t>В.</a:t>
            </a:r>
            <a:r>
              <a:rPr lang="ru-RU" b="1" dirty="0"/>
              <a:t> …многочлен вида ах</a:t>
            </a:r>
            <a:r>
              <a:rPr lang="ru-RU" b="1" baseline="30000" dirty="0"/>
              <a:t>2</a:t>
            </a:r>
            <a:r>
              <a:rPr lang="ru-RU" b="1" dirty="0"/>
              <a:t> + </a:t>
            </a:r>
            <a:r>
              <a:rPr lang="en-US" b="1" dirty="0" err="1"/>
              <a:t>b</a:t>
            </a:r>
            <a:r>
              <a:rPr lang="ru-RU" b="1" dirty="0" smtClean="0"/>
              <a:t>х </a:t>
            </a:r>
            <a:r>
              <a:rPr lang="ru-RU" b="1" dirty="0"/>
              <a:t>+ с, где х – переменная, а, </a:t>
            </a:r>
            <a:r>
              <a:rPr lang="en-US" b="1" dirty="0" smtClean="0"/>
              <a:t>b</a:t>
            </a:r>
            <a:r>
              <a:rPr lang="ru-RU" b="1" dirty="0" smtClean="0"/>
              <a:t>, с</a:t>
            </a:r>
            <a:r>
              <a:rPr lang="en-US" b="1" dirty="0" smtClean="0"/>
              <a:t> -</a:t>
            </a:r>
            <a:r>
              <a:rPr lang="ru-RU" b="1" dirty="0" smtClean="0"/>
              <a:t> </a:t>
            </a:r>
            <a:r>
              <a:rPr lang="ru-RU" b="1" dirty="0"/>
              <a:t>коэффициенты, причем </a:t>
            </a:r>
            <a:r>
              <a:rPr lang="ru-RU" b="1" dirty="0" smtClean="0"/>
              <a:t>а</a:t>
            </a:r>
            <a:r>
              <a:rPr lang="en-US" b="1" dirty="0" smtClean="0"/>
              <a:t> </a:t>
            </a:r>
            <a:r>
              <a:rPr lang="ru-RU" b="1" dirty="0" smtClean="0"/>
              <a:t>≠</a:t>
            </a:r>
            <a:r>
              <a:rPr lang="en-US" b="1" dirty="0" smtClean="0"/>
              <a:t> </a:t>
            </a:r>
            <a:r>
              <a:rPr lang="ru-RU" b="1" dirty="0" smtClean="0"/>
              <a:t>0.</a:t>
            </a:r>
            <a:endParaRPr lang="ru-RU" b="1" dirty="0"/>
          </a:p>
          <a:p>
            <a:r>
              <a:rPr lang="ru-RU" b="1" dirty="0">
                <a:solidFill>
                  <a:srgbClr val="FF0000"/>
                </a:solidFill>
              </a:rPr>
              <a:t>С. </a:t>
            </a:r>
            <a:r>
              <a:rPr lang="ru-RU" b="1" dirty="0"/>
              <a:t>…многочлен вида ах</a:t>
            </a:r>
            <a:r>
              <a:rPr lang="ru-RU" b="1" baseline="30000" dirty="0"/>
              <a:t>2</a:t>
            </a:r>
            <a:r>
              <a:rPr lang="ru-RU" b="1" dirty="0"/>
              <a:t> + </a:t>
            </a:r>
            <a:r>
              <a:rPr lang="en-US" b="1" dirty="0" err="1"/>
              <a:t>b</a:t>
            </a:r>
            <a:r>
              <a:rPr lang="ru-RU" b="1" dirty="0" smtClean="0"/>
              <a:t>х </a:t>
            </a:r>
            <a:r>
              <a:rPr lang="ru-RU" b="1" dirty="0"/>
              <a:t>+ с, где х – переменная, а, </a:t>
            </a:r>
            <a:r>
              <a:rPr lang="en-US" b="1" dirty="0" smtClean="0"/>
              <a:t>b</a:t>
            </a:r>
            <a:r>
              <a:rPr lang="ru-RU" b="1" dirty="0" smtClean="0"/>
              <a:t>, с</a:t>
            </a:r>
            <a:r>
              <a:rPr lang="en-US" b="1" dirty="0" smtClean="0"/>
              <a:t> -</a:t>
            </a:r>
            <a:r>
              <a:rPr lang="ru-RU" b="1" dirty="0" smtClean="0"/>
              <a:t> </a:t>
            </a:r>
            <a:r>
              <a:rPr lang="ru-RU" b="1" dirty="0"/>
              <a:t>коэффициенты, причем </a:t>
            </a:r>
            <a:r>
              <a:rPr lang="ru-RU" b="1" dirty="0" smtClean="0"/>
              <a:t>а</a:t>
            </a:r>
            <a:r>
              <a:rPr lang="en-US" b="1" dirty="0" smtClean="0"/>
              <a:t> </a:t>
            </a:r>
            <a:r>
              <a:rPr lang="ru-RU" b="1" dirty="0" smtClean="0"/>
              <a:t>=</a:t>
            </a:r>
            <a:r>
              <a:rPr lang="en-US" b="1" dirty="0" smtClean="0"/>
              <a:t> </a:t>
            </a:r>
            <a:r>
              <a:rPr lang="ru-RU" b="1" dirty="0" smtClean="0"/>
              <a:t>0.</a:t>
            </a:r>
            <a:endParaRPr lang="ru-RU" b="1" dirty="0"/>
          </a:p>
          <a:p>
            <a:r>
              <a:rPr lang="ru-RU" b="1" dirty="0">
                <a:solidFill>
                  <a:srgbClr val="FF0000"/>
                </a:solidFill>
              </a:rPr>
              <a:t>Д. </a:t>
            </a:r>
            <a:r>
              <a:rPr lang="ru-RU" b="1" dirty="0"/>
              <a:t>...уравнение, которое раскладывается на </a:t>
            </a:r>
            <a:r>
              <a:rPr lang="ru-RU" b="1" dirty="0" smtClean="0"/>
              <a:t>множители.</a:t>
            </a:r>
            <a:endParaRPr lang="ru-RU" b="1" dirty="0"/>
          </a:p>
          <a:p>
            <a:r>
              <a:rPr lang="ru-RU" dirty="0"/>
              <a:t> </a:t>
            </a:r>
          </a:p>
          <a:p>
            <a:pPr lvl="0"/>
            <a:r>
              <a:rPr lang="ru-RU" sz="2000" b="1" dirty="0" smtClean="0">
                <a:solidFill>
                  <a:srgbClr val="FF0000"/>
                </a:solidFill>
              </a:rPr>
              <a:t>2) Если </a:t>
            </a:r>
            <a:r>
              <a:rPr lang="ru-RU" sz="2000" b="1" dirty="0">
                <a:solidFill>
                  <a:srgbClr val="FF0000"/>
                </a:solidFill>
              </a:rPr>
              <a:t>квадратный трехчлен имеет корни, то …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b="1" dirty="0">
                <a:solidFill>
                  <a:srgbClr val="FF0000"/>
                </a:solidFill>
              </a:rPr>
              <a:t>А. </a:t>
            </a:r>
            <a:r>
              <a:rPr lang="ru-RU" b="1" dirty="0"/>
              <a:t>…он раскладывается на множители.</a:t>
            </a:r>
          </a:p>
          <a:p>
            <a:r>
              <a:rPr lang="ru-RU" b="1" dirty="0">
                <a:solidFill>
                  <a:srgbClr val="FF0000"/>
                </a:solidFill>
              </a:rPr>
              <a:t>В. </a:t>
            </a:r>
            <a:r>
              <a:rPr lang="ru-RU" b="1" dirty="0"/>
              <a:t>…то его нельзя разложить на множители.</a:t>
            </a:r>
          </a:p>
          <a:p>
            <a:r>
              <a:rPr lang="ru-RU" b="1" dirty="0">
                <a:solidFill>
                  <a:srgbClr val="FF0000"/>
                </a:solidFill>
              </a:rPr>
              <a:t>С. </a:t>
            </a:r>
            <a:r>
              <a:rPr lang="ru-RU" b="1" dirty="0"/>
              <a:t>… то он имеет один корень.</a:t>
            </a:r>
          </a:p>
          <a:p>
            <a:r>
              <a:rPr lang="ru-RU" b="1" dirty="0">
                <a:solidFill>
                  <a:srgbClr val="FF0000"/>
                </a:solidFill>
              </a:rPr>
              <a:t>Д. </a:t>
            </a:r>
            <a:r>
              <a:rPr lang="ru-RU" b="1" dirty="0"/>
              <a:t>… то он многочлен.</a:t>
            </a:r>
          </a:p>
          <a:p>
            <a:r>
              <a:rPr lang="ru-RU" dirty="0"/>
              <a:t> </a:t>
            </a:r>
          </a:p>
          <a:p>
            <a:r>
              <a:rPr lang="ru-RU" sz="2000" b="1" dirty="0">
                <a:solidFill>
                  <a:srgbClr val="FF0000"/>
                </a:solidFill>
              </a:rPr>
              <a:t>3) Если квадратный трехчлен раскладывается на множители, то …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b="1" dirty="0">
                <a:solidFill>
                  <a:srgbClr val="FF0000"/>
                </a:solidFill>
              </a:rPr>
              <a:t>А. </a:t>
            </a:r>
            <a:r>
              <a:rPr lang="ru-RU" b="1" dirty="0"/>
              <a:t>…он </a:t>
            </a:r>
            <a:r>
              <a:rPr lang="ru-RU" b="1" dirty="0" smtClean="0"/>
              <a:t> не имеет  корней.</a:t>
            </a:r>
            <a:endParaRPr lang="ru-RU" b="1" dirty="0"/>
          </a:p>
          <a:p>
            <a:r>
              <a:rPr lang="ru-RU" b="1" dirty="0">
                <a:solidFill>
                  <a:srgbClr val="FF0000"/>
                </a:solidFill>
              </a:rPr>
              <a:t>В. </a:t>
            </a:r>
            <a:r>
              <a:rPr lang="ru-RU" b="1" dirty="0"/>
              <a:t>…то является одночленом.</a:t>
            </a:r>
          </a:p>
          <a:p>
            <a:r>
              <a:rPr lang="ru-RU" b="1" dirty="0">
                <a:solidFill>
                  <a:srgbClr val="FF0000"/>
                </a:solidFill>
              </a:rPr>
              <a:t>С. </a:t>
            </a:r>
            <a:r>
              <a:rPr lang="ru-RU" b="1" dirty="0"/>
              <a:t>… то он имеет корни.</a:t>
            </a:r>
          </a:p>
          <a:p>
            <a:r>
              <a:rPr lang="ru-RU" b="1" dirty="0">
                <a:solidFill>
                  <a:srgbClr val="FF0000"/>
                </a:solidFill>
              </a:rPr>
              <a:t>Д. </a:t>
            </a:r>
            <a:r>
              <a:rPr lang="ru-RU" b="1" dirty="0"/>
              <a:t>… то он многочлен.</a:t>
            </a:r>
          </a:p>
        </p:txBody>
      </p:sp>
    </p:spTree>
    <p:extLst>
      <p:ext uri="{BB962C8B-B14F-4D97-AF65-F5344CB8AC3E}">
        <p14:creationId xmlns:p14="http://schemas.microsoft.com/office/powerpoint/2010/main" val="80329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Тест</a:t>
            </a:r>
          </a:p>
          <a:p>
            <a:pPr marL="0" indent="0">
              <a:buNone/>
            </a:pPr>
            <a:r>
              <a:rPr lang="ru-RU" b="1" dirty="0" smtClean="0"/>
              <a:t>1. </a:t>
            </a:r>
            <a:r>
              <a:rPr lang="ru-RU" b="1" dirty="0"/>
              <a:t>В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2. А</a:t>
            </a:r>
          </a:p>
          <a:p>
            <a:pPr marL="0" indent="0">
              <a:buNone/>
            </a:pPr>
            <a:r>
              <a:rPr lang="ru-RU" b="1" dirty="0" smtClean="0"/>
              <a:t>3. С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5835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Итог урока</a:t>
            </a:r>
            <a:endParaRPr lang="ru-RU" dirty="0"/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Скажи </a:t>
            </a:r>
            <a:r>
              <a:rPr lang="ru-RU" b="1" dirty="0" smtClean="0">
                <a:solidFill>
                  <a:srgbClr val="7030A0"/>
                </a:solidFill>
              </a:rPr>
              <a:t>мне - я забуду</a:t>
            </a:r>
            <a:endParaRPr lang="ru-RU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Покажи </a:t>
            </a:r>
            <a:r>
              <a:rPr lang="ru-RU" b="1" dirty="0" smtClean="0">
                <a:solidFill>
                  <a:srgbClr val="7030A0"/>
                </a:solidFill>
              </a:rPr>
              <a:t>мне - я запомню</a:t>
            </a:r>
            <a:endParaRPr lang="ru-RU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Дай мне </a:t>
            </a:r>
            <a:r>
              <a:rPr lang="ru-RU" b="1" dirty="0">
                <a:solidFill>
                  <a:srgbClr val="7030A0"/>
                </a:solidFill>
              </a:rPr>
              <a:t>сделать </a:t>
            </a:r>
            <a:r>
              <a:rPr lang="ru-RU" b="1" dirty="0" smtClean="0">
                <a:solidFill>
                  <a:srgbClr val="7030A0"/>
                </a:solidFill>
              </a:rPr>
              <a:t>это 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И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это станет моим навсегда.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</a:t>
            </a:r>
            <a:r>
              <a:rPr lang="ru-RU" sz="2800" dirty="0" smtClean="0"/>
              <a:t>(Китайская пословица)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3156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Составить </a:t>
            </a:r>
            <a:r>
              <a:rPr lang="ru-RU" dirty="0" smtClean="0"/>
              <a:t> тест  или  кроссворд </a:t>
            </a:r>
            <a:r>
              <a:rPr lang="ru-RU" dirty="0"/>
              <a:t>по теме «Квадратный трехчлен». (Квадратные корни, степени).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264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Задание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Сократите дробь: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Таблица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75662039"/>
                  </p:ext>
                </p:extLst>
              </p:nvPr>
            </p:nvGraphicFramePr>
            <p:xfrm>
              <a:off x="683568" y="1700808"/>
              <a:ext cx="8064896" cy="388843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64096"/>
                    <a:gridCol w="3468909"/>
                    <a:gridCol w="3731891"/>
                  </a:tblGrid>
                  <a:tr h="551306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1200" dirty="0">
                              <a:effectLst/>
                              <a:latin typeface="Times New Roman"/>
                              <a:ea typeface="Times New Roman"/>
                            </a:rPr>
                            <a:t> 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1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2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15438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«3»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800" b="1" i="1" smtClean="0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х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𝟐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𝟖</m:t>
                                    </m:r>
                                  </m:num>
                                  <m:den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800" b="1" dirty="0">
                            <a:solidFill>
                              <a:srgbClr val="0070C0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800" b="1" i="1" smtClean="0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х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𝟕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𝟏𝟐</m:t>
                                    </m:r>
                                  </m:num>
                                  <m:den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800" b="1" dirty="0">
                            <a:solidFill>
                              <a:srgbClr val="0070C0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15438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«4»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800" b="1" i="1" smtClean="0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х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𝟐𝟓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х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𝟖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𝟏𝟓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800" b="1" dirty="0">
                            <a:solidFill>
                              <a:srgbClr val="0070C0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800" b="1" i="1" smtClean="0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х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𝟔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𝟓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х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  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𝟓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х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800" b="1" dirty="0">
                            <a:solidFill>
                              <a:srgbClr val="0070C0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06249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«5»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800" b="1" i="1" smtClean="0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𝒂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𝟏𝟐</m:t>
                                    </m:r>
                                  </m:num>
                                  <m:den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𝟕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</m:den>
                                </m:f>
                                <m:r>
                                  <a:rPr lang="ru-RU" sz="2800" b="1" i="1">
                                    <a:solidFill>
                                      <a:srgbClr val="0070C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</a:rPr>
                                  <m:t> </m:t>
                                </m:r>
                                <m:r>
                                  <a:rPr lang="en-US" sz="2800" b="1" i="1">
                                    <a:solidFill>
                                      <a:srgbClr val="0070C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</a:rPr>
                                  <m:t>: </m:t>
                                </m:r>
                                <m:f>
                                  <m:fPr>
                                    <m:ctrlP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  <m:r>
                                      <a:rPr lang="en-US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+</m:t>
                                    </m:r>
                                    <m:r>
                                      <a:rPr lang="en-US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𝟒</m:t>
                                    </m:r>
                                  </m:num>
                                  <m:den>
                                    <m:r>
                                      <a:rPr lang="en-US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800" b="1" dirty="0">
                            <a:solidFill>
                              <a:srgbClr val="0070C0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800" b="1" i="1" smtClean="0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𝒂</m:t>
                                        </m:r>
                                      </m:e>
                                      <m:sup>
                                        <m:r>
                                          <a:rPr lang="ru-RU" sz="2800" b="1" i="1">
                                            <a:solidFill>
                                              <a:srgbClr val="0070C0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</a:rPr>
                                          <m:t>𝟐</m:t>
                                        </m:r>
                                      </m:sup>
                                    </m:sSup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𝟓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𝟒</m:t>
                                    </m:r>
                                  </m:num>
                                  <m:den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𝟐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𝟖</m:t>
                                    </m:r>
                                  </m:den>
                                </m:f>
                                <m:r>
                                  <a:rPr lang="ru-RU" sz="2800" b="1" i="1">
                                    <a:solidFill>
                                      <a:srgbClr val="0070C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</a:rPr>
                                  <m:t> :</m:t>
                                </m:r>
                                <m:f>
                                  <m:fPr>
                                    <m:ctrlP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+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𝒂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−</m:t>
                                    </m:r>
                                    <m:r>
                                      <a:rPr lang="ru-RU" sz="2800" b="1" i="1">
                                        <a:solidFill>
                                          <a:srgbClr val="0070C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800" b="1" dirty="0">
                            <a:solidFill>
                              <a:srgbClr val="0070C0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Таблица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0535345"/>
                  </p:ext>
                </p:extLst>
              </p:nvPr>
            </p:nvGraphicFramePr>
            <p:xfrm>
              <a:off x="683568" y="1700808"/>
              <a:ext cx="8064896" cy="388843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64096"/>
                    <a:gridCol w="3468909"/>
                    <a:gridCol w="3731891"/>
                  </a:tblGrid>
                  <a:tr h="551306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1200" dirty="0">
                              <a:effectLst/>
                              <a:latin typeface="Times New Roman"/>
                              <a:ea typeface="Times New Roman"/>
                            </a:rPr>
                            <a:t> 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1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2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15438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«3»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4956" t="-58470" r="-107733" b="-1994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6176" t="-58470" r="-163" b="-199454"/>
                          </a:stretch>
                        </a:blipFill>
                      </a:tcPr>
                    </a:tc>
                  </a:tr>
                  <a:tr h="1115438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«4»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4956" t="-158470" r="-107733" b="-994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6176" t="-158470" r="-163" b="-99454"/>
                          </a:stretch>
                        </a:blipFill>
                      </a:tcPr>
                    </a:tc>
                  </a:tr>
                  <a:tr h="1106249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2800" b="1" dirty="0">
                              <a:effectLst/>
                              <a:latin typeface="Times New Roman"/>
                              <a:ea typeface="Times New Roman"/>
                            </a:rPr>
                            <a:t>«5»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4956" t="-259890" r="-1077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6176" t="-259890" r="-16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79150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Таблица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8975838"/>
                  </p:ext>
                </p:extLst>
              </p:nvPr>
            </p:nvGraphicFramePr>
            <p:xfrm>
              <a:off x="755576" y="1844824"/>
              <a:ext cx="7416824" cy="3207938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131991"/>
                    <a:gridCol w="2750307"/>
                    <a:gridCol w="3534526"/>
                  </a:tblGrid>
                  <a:tr h="684076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>
                              <a:effectLst/>
                              <a:latin typeface="Times New Roman"/>
                              <a:ea typeface="Times New Roman"/>
                            </a:rPr>
                            <a:t> 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>
                              <a:effectLst/>
                              <a:latin typeface="Times New Roman"/>
                              <a:ea typeface="Times New Roman"/>
                            </a:rPr>
                            <a:t>1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>
                              <a:effectLst/>
                              <a:latin typeface="Times New Roman"/>
                              <a:ea typeface="Times New Roman"/>
                            </a:rPr>
                            <a:t>2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4076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>
                              <a:effectLst/>
                              <a:latin typeface="Times New Roman"/>
                              <a:ea typeface="Times New Roman"/>
                            </a:rPr>
                            <a:t>«3»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 smtClean="0">
                              <a:effectLst/>
                              <a:latin typeface="Times New Roman"/>
                              <a:ea typeface="Times New Roman"/>
                            </a:rPr>
                            <a:t>х - 4</a:t>
                          </a:r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 smtClean="0">
                              <a:effectLst/>
                              <a:latin typeface="Times New Roman"/>
                              <a:ea typeface="Times New Roman"/>
                            </a:rPr>
                            <a:t>х - 3</a:t>
                          </a:r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4076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>
                              <a:effectLst/>
                              <a:latin typeface="Times New Roman"/>
                              <a:ea typeface="Times New Roman"/>
                            </a:rPr>
                            <a:t>«4»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х+</m:t>
                                    </m:r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𝟓</m:t>
                                    </m:r>
                                  </m:num>
                                  <m:den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х−</m:t>
                                    </m:r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х+</m:t>
                                    </m:r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х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4076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>
                              <a:effectLst/>
                              <a:latin typeface="Times New Roman"/>
                              <a:ea typeface="Times New Roman"/>
                            </a:rPr>
                            <a:t>«5»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𝒂</m:t>
                                    </m:r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𝟑</m:t>
                                    </m:r>
                                  </m:num>
                                  <m:den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𝒂</m:t>
                                    </m:r>
                                    <m:r>
                                      <a:rPr lang="ru-RU" sz="3200" b="1" i="1" smtClean="0">
                                        <a:effectLst/>
                                        <a:latin typeface="Cambria Math"/>
                                      </a:rPr>
                                      <m:t>+</m:t>
                                    </m:r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𝟒</m:t>
                                    </m:r>
                                  </m:num>
                                  <m:den>
                                    <m:r>
                                      <a:rPr lang="en-US" sz="3200" b="1" i="1" smtClean="0"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Таблица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95358654"/>
                  </p:ext>
                </p:extLst>
              </p:nvPr>
            </p:nvGraphicFramePr>
            <p:xfrm>
              <a:off x="755576" y="1844824"/>
              <a:ext cx="7416824" cy="3207938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131991"/>
                    <a:gridCol w="2750307"/>
                    <a:gridCol w="3534526"/>
                  </a:tblGrid>
                  <a:tr h="684076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>
                              <a:effectLst/>
                              <a:latin typeface="Times New Roman"/>
                              <a:ea typeface="Times New Roman"/>
                            </a:rPr>
                            <a:t> 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>
                              <a:effectLst/>
                              <a:latin typeface="Times New Roman"/>
                              <a:ea typeface="Times New Roman"/>
                            </a:rPr>
                            <a:t>1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>
                              <a:effectLst/>
                              <a:latin typeface="Times New Roman"/>
                              <a:ea typeface="Times New Roman"/>
                            </a:rPr>
                            <a:t>2 вариант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4076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>
                              <a:effectLst/>
                              <a:latin typeface="Times New Roman"/>
                              <a:ea typeface="Times New Roman"/>
                            </a:rPr>
                            <a:t>«3»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 smtClean="0">
                              <a:effectLst/>
                              <a:latin typeface="Times New Roman"/>
                              <a:ea typeface="Times New Roman"/>
                            </a:rPr>
                            <a:t>х - 4</a:t>
                          </a:r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 dirty="0" smtClean="0">
                              <a:effectLst/>
                              <a:latin typeface="Times New Roman"/>
                              <a:ea typeface="Times New Roman"/>
                            </a:rPr>
                            <a:t>х - 3</a:t>
                          </a:r>
                          <a:endParaRPr lang="ru-RU" sz="3200" b="1" dirty="0"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26148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>
                              <a:effectLst/>
                              <a:latin typeface="Times New Roman"/>
                              <a:ea typeface="Times New Roman"/>
                            </a:rPr>
                            <a:t>«4»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1463" t="-161842" r="-128603" b="-993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0000" t="-161842" b="-99342"/>
                          </a:stretch>
                        </a:blipFill>
                      </a:tcPr>
                    </a:tc>
                  </a:tr>
                  <a:tr h="913638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  <a:tabLst>
                              <a:tab pos="3745230" algn="l"/>
                            </a:tabLst>
                          </a:pPr>
                          <a:r>
                            <a:rPr lang="ru-RU" sz="3200" b="1">
                              <a:effectLst/>
                              <a:latin typeface="Times New Roman"/>
                              <a:ea typeface="Times New Roman"/>
                            </a:rPr>
                            <a:t>«5»</a:t>
                          </a: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1463" t="-265333" r="-128603" b="-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0000" t="-265333" b="-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67544" y="1124745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Задание 2.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928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</TotalTime>
  <Words>1189</Words>
  <Application>Microsoft Office PowerPoint</Application>
  <PresentationFormat>Экран (4:3)</PresentationFormat>
  <Paragraphs>182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1_Тема Office</vt:lpstr>
      <vt:lpstr>Презентация PowerPoint</vt:lpstr>
      <vt:lpstr>Презентация PowerPoint</vt:lpstr>
      <vt:lpstr>Цель урока</vt:lpstr>
      <vt:lpstr>Повторение </vt:lpstr>
      <vt:lpstr>Повторение </vt:lpstr>
      <vt:lpstr>Повторение</vt:lpstr>
      <vt:lpstr>Повторение</vt:lpstr>
      <vt:lpstr>Повторение</vt:lpstr>
      <vt:lpstr>Повторение </vt:lpstr>
      <vt:lpstr>Работа в группах</vt:lpstr>
      <vt:lpstr>  </vt:lpstr>
      <vt:lpstr>Работа в группах</vt:lpstr>
      <vt:lpstr>Работа в группах</vt:lpstr>
      <vt:lpstr>Работа в группах</vt:lpstr>
      <vt:lpstr>Соизмеряй свои знания!</vt:lpstr>
      <vt:lpstr>Задание </vt:lpstr>
      <vt:lpstr>Проверь себя</vt:lpstr>
      <vt:lpstr>Тест</vt:lpstr>
      <vt:lpstr>Проверь себя</vt:lpstr>
      <vt:lpstr>Итог урока</vt:lpstr>
      <vt:lpstr>Домашнее задание</vt:lpstr>
      <vt:lpstr>Задание 2</vt:lpstr>
      <vt:lpstr>Проверь себя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</dc:creator>
  <cp:lastModifiedBy>галина</cp:lastModifiedBy>
  <cp:revision>32</cp:revision>
  <dcterms:created xsi:type="dcterms:W3CDTF">2023-11-12T07:19:28Z</dcterms:created>
  <dcterms:modified xsi:type="dcterms:W3CDTF">2026-02-17T14:05:21Z</dcterms:modified>
</cp:coreProperties>
</file>