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2" r:id="rId6"/>
    <p:sldId id="261" r:id="rId7"/>
    <p:sldId id="271" r:id="rId8"/>
    <p:sldId id="263" r:id="rId9"/>
    <p:sldId id="264" r:id="rId10"/>
    <p:sldId id="266" r:id="rId11"/>
    <p:sldId id="273" r:id="rId12"/>
    <p:sldId id="274" r:id="rId13"/>
    <p:sldId id="275" r:id="rId14"/>
    <p:sldId id="265" r:id="rId15"/>
    <p:sldId id="272" r:id="rId16"/>
    <p:sldId id="267" r:id="rId17"/>
    <p:sldId id="276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WhatsApp%20Video%202025-03-17%20at%2018.02.42%20(1).mp4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907704" y="764704"/>
            <a:ext cx="6606480" cy="302972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функциональной грамотности обучающихся через декоративно- прикладное творчество в урочной деятельности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051720" y="4941168"/>
            <a:ext cx="6912768" cy="1371600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/>
              <a:t>Леонова Н.В., </a:t>
            </a:r>
          </a:p>
          <a:p>
            <a:pPr algn="r"/>
            <a:r>
              <a:rPr lang="ru-RU" dirty="0"/>
              <a:t>учитель труда (технологии)</a:t>
            </a:r>
          </a:p>
          <a:p>
            <a:pPr algn="r"/>
            <a:r>
              <a:rPr lang="ru-RU" dirty="0" err="1" smtClean="0"/>
              <a:t>Федчикова</a:t>
            </a:r>
            <a:r>
              <a:rPr lang="ru-RU" dirty="0" smtClean="0"/>
              <a:t> </a:t>
            </a:r>
            <a:r>
              <a:rPr lang="ru-RU" dirty="0" smtClean="0"/>
              <a:t>Н.П., </a:t>
            </a:r>
          </a:p>
          <a:p>
            <a:pPr algn="r"/>
            <a:r>
              <a:rPr lang="ru-RU" dirty="0" smtClean="0"/>
              <a:t>учитель изобразительного </a:t>
            </a:r>
            <a:r>
              <a:rPr lang="ru-RU" dirty="0" smtClean="0"/>
              <a:t>искусства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1729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1143000"/>
          </a:xfrm>
        </p:spPr>
        <p:txBody>
          <a:bodyPr/>
          <a:lstStyle/>
          <a:p>
            <a:pPr algn="ctr"/>
            <a:r>
              <a:rPr lang="ru-RU" b="1" dirty="0"/>
              <a:t>Что такое «Функциональная грамотность»?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1" y="1340768"/>
            <a:ext cx="8498431" cy="48737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Функциональная </a:t>
            </a:r>
            <a:r>
              <a:rPr lang="ru-RU" dirty="0"/>
              <a:t>грамотность – результат овладения учащимися системой предметных ключевых компетенций, позволяющих эффективно применять усвоенные знания в практической ситуации и успешно использовать в процессе социальной адаптации.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" t="18834" r="3594" b="2985"/>
          <a:stretch/>
        </p:blipFill>
        <p:spPr bwMode="auto">
          <a:xfrm>
            <a:off x="251520" y="3122382"/>
            <a:ext cx="8568952" cy="3717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2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/>
              <a:t>детское творчество</a:t>
            </a:r>
            <a:r>
              <a:rPr lang="ru-RU" sz="4400" b="1" dirty="0"/>
              <a:t/>
            </a:r>
            <a:br>
              <a:rPr lang="ru-RU" sz="4400" b="1" dirty="0"/>
            </a:br>
            <a:endParaRPr lang="ru-RU" sz="4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32"/>
          <a:stretch/>
        </p:blipFill>
        <p:spPr bwMode="auto">
          <a:xfrm>
            <a:off x="1979712" y="772185"/>
            <a:ext cx="5173351" cy="5105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940" y="5578634"/>
            <a:ext cx="2088232" cy="125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1809552" cy="1355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348880"/>
            <a:ext cx="1711077" cy="1711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718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Читательская грамотность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Наиболее успешными для решения проблем формирования читательской грамотности на уроках ИЗО и </a:t>
            </a:r>
            <a:r>
              <a:rPr lang="ru-RU" dirty="0" smtClean="0"/>
              <a:t>труда  </a:t>
            </a:r>
            <a:r>
              <a:rPr lang="ru-RU" dirty="0"/>
              <a:t>являются задания следующего характера:</a:t>
            </a:r>
            <a:endParaRPr lang="ru-RU" sz="2000" dirty="0"/>
          </a:p>
          <a:p>
            <a:pPr lvl="1"/>
            <a:r>
              <a:rPr lang="ru-RU" sz="2200" dirty="0"/>
              <a:t>определите правильность / неправильность утверждений;</a:t>
            </a:r>
          </a:p>
          <a:p>
            <a:pPr lvl="1"/>
            <a:r>
              <a:rPr lang="ru-RU" sz="2200" dirty="0"/>
              <a:t>продолжите предложение;</a:t>
            </a:r>
          </a:p>
          <a:p>
            <a:pPr lvl="1"/>
            <a:r>
              <a:rPr lang="ru-RU" sz="2200" dirty="0"/>
              <a:t>подчеркните в тексте </a:t>
            </a:r>
            <a:r>
              <a:rPr lang="ru-RU" sz="2200" dirty="0" err="1"/>
              <a:t>всѐ</a:t>
            </a:r>
            <a:r>
              <a:rPr lang="ru-RU" sz="2200" dirty="0"/>
              <a:t>, что касается …;</a:t>
            </a:r>
          </a:p>
          <a:p>
            <a:pPr lvl="1"/>
            <a:r>
              <a:rPr lang="ru-RU" sz="2200" dirty="0"/>
              <a:t>выделите всё, что характеризует …;</a:t>
            </a:r>
          </a:p>
          <a:p>
            <a:pPr lvl="1"/>
            <a:r>
              <a:rPr lang="ru-RU" sz="2200" dirty="0"/>
              <a:t>найдите ответ на вопрос…;</a:t>
            </a:r>
          </a:p>
          <a:p>
            <a:pPr lvl="1"/>
            <a:r>
              <a:rPr lang="ru-RU" sz="2200" dirty="0"/>
              <a:t>составьте маршрут экскурсии для…;</a:t>
            </a:r>
          </a:p>
          <a:p>
            <a:pPr lvl="1"/>
            <a:r>
              <a:rPr lang="ru-RU" sz="2200" dirty="0"/>
              <a:t>сделайте макет билета…;</a:t>
            </a:r>
          </a:p>
          <a:p>
            <a:pPr lvl="1"/>
            <a:r>
              <a:rPr lang="ru-RU" sz="2200" dirty="0"/>
              <a:t>составьте афишу спектакля…;</a:t>
            </a:r>
          </a:p>
          <a:p>
            <a:pPr lvl="1"/>
            <a:r>
              <a:rPr lang="ru-RU" sz="2200" dirty="0"/>
              <a:t>найдите, укажите и исправьте </a:t>
            </a:r>
            <a:r>
              <a:rPr lang="ru-RU" sz="2200" dirty="0" smtClean="0"/>
              <a:t>ошибки</a:t>
            </a:r>
          </a:p>
          <a:p>
            <a:pPr lvl="1"/>
            <a:r>
              <a:rPr lang="ru-RU" sz="2200" dirty="0"/>
              <a:t>найдите соответствия, прочитав материал в учебнике.</a:t>
            </a:r>
          </a:p>
          <a:p>
            <a:pPr lvl="1"/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403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3200" b="1" i="1" cap="none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Тема</a:t>
            </a:r>
            <a:r>
              <a:rPr lang="ru-RU" sz="3200" b="1" i="1" cap="none" dirty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«Одежда говорит о человеке».</a:t>
            </a:r>
            <a:r>
              <a:rPr lang="ru-RU" sz="800" cap="none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800" cap="none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23344397"/>
              </p:ext>
            </p:extLst>
          </p:nvPr>
        </p:nvGraphicFramePr>
        <p:xfrm>
          <a:off x="611560" y="1844824"/>
          <a:ext cx="7467968" cy="3600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9169"/>
                <a:gridCol w="3619844"/>
                <a:gridCol w="391335"/>
                <a:gridCol w="2967620"/>
              </a:tblGrid>
              <a:tr h="900100">
                <a:tc gridSpan="2"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Символы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Обладатель символа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00100">
                <a:tc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05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Желтый цвет, дракон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А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  военный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900100">
                <a:tc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05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Красный цвет, птица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Б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  император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900100">
                <a:tc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05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Синий цвет, хищник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В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  чиновник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95536" y="60212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Ответ</a:t>
            </a:r>
            <a:r>
              <a:rPr lang="ru-RU" dirty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1 - _____; 2 - ______; 3 - _______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27584" y="1052736"/>
            <a:ext cx="65627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dirty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Соотнесите символы в Древнем Китае с их обладателями, </a:t>
            </a:r>
            <a:endParaRPr lang="ru-RU" dirty="0" smtClean="0">
              <a:solidFill>
                <a:srgbClr val="333333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прочитав </a:t>
            </a:r>
            <a:r>
              <a:rPr lang="ru-RU" dirty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материал в учебнике. </a:t>
            </a:r>
            <a:r>
              <a:rPr lang="ru-RU" dirty="0">
                <a:solidFill>
                  <a:srgbClr val="333333"/>
                </a:solidFill>
                <a:latin typeface="Helvetica"/>
                <a:ea typeface="Times New Roman" pitchFamily="18" charset="0"/>
                <a:cs typeface="Arial" pitchFamily="34" charset="0"/>
              </a:rPr>
              <a:t> </a:t>
            </a:r>
            <a:endParaRPr lang="ru-RU" sz="800" dirty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68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Математическая  </a:t>
            </a:r>
            <a:r>
              <a:rPr lang="ru-RU" b="1" dirty="0">
                <a:solidFill>
                  <a:schemeClr val="bg1"/>
                </a:solidFill>
              </a:rPr>
              <a:t>грамотность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916832"/>
            <a:ext cx="8208912" cy="25202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800" b="1" dirty="0"/>
              <a:t>Мне хочется, чтобы живописец был как можно больше сведущ во всех свободных искусствах, но прежде всего я желаю, чтобы он узнал математику.</a:t>
            </a:r>
            <a:endParaRPr lang="ru-RU" sz="3800" dirty="0"/>
          </a:p>
          <a:p>
            <a:pPr marL="0" indent="0" algn="r">
              <a:buNone/>
            </a:pPr>
            <a:r>
              <a:rPr lang="ru-RU" sz="3800" b="1" dirty="0"/>
              <a:t>                                                                                                     </a:t>
            </a:r>
            <a:r>
              <a:rPr lang="ru-RU" sz="3800" b="1" dirty="0" smtClean="0"/>
              <a:t>Леон Батиста </a:t>
            </a:r>
            <a:r>
              <a:rPr lang="ru-RU" sz="3800" b="1" dirty="0"/>
              <a:t>Альберти</a:t>
            </a:r>
            <a:endParaRPr lang="ru-RU" sz="38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711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386682" cy="6290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814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pPr algn="ctr"/>
            <a:r>
              <a:rPr lang="ru-RU" b="1" dirty="0" smtClean="0"/>
              <a:t>Финансовая грамотность</a:t>
            </a:r>
            <a:endParaRPr lang="ru-RU" b="1" dirty="0"/>
          </a:p>
        </p:txBody>
      </p:sp>
      <p:pic>
        <p:nvPicPr>
          <p:cNvPr id="4" name="Picture 2" descr="C:\Users\Nat\Downloads\WhatsApp Image 2025-02-04 at 16.50.3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6895277" cy="518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узел 4">
            <a:hlinkClick r:id="rId3" action="ppaction://hlinkfile"/>
          </p:cNvPr>
          <p:cNvSpPr/>
          <p:nvPr/>
        </p:nvSpPr>
        <p:spPr>
          <a:xfrm>
            <a:off x="8144227" y="580526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57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естественно - </a:t>
            </a:r>
            <a:r>
              <a:rPr lang="ru-RU" b="1" dirty="0" smtClean="0">
                <a:solidFill>
                  <a:schemeClr val="bg1"/>
                </a:solidFill>
              </a:rPr>
              <a:t>научная грамотность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72651"/>
            <a:ext cx="2232025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11" y="4290834"/>
            <a:ext cx="185223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72651"/>
            <a:ext cx="1758702" cy="3119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12976"/>
            <a:ext cx="1762958" cy="314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72651"/>
            <a:ext cx="1728192" cy="308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459490"/>
            <a:ext cx="1671748" cy="2228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769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глобальные компетенции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534205"/>
            <a:ext cx="2199037" cy="20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бъект 8"/>
          <p:cNvSpPr>
            <a:spLocks noGrp="1"/>
          </p:cNvSpPr>
          <p:nvPr>
            <p:ph sz="quarter" idx="2"/>
          </p:nvPr>
        </p:nvSpPr>
        <p:spPr>
          <a:xfrm>
            <a:off x="2699792" y="1556792"/>
            <a:ext cx="3240360" cy="20162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/>
              <a:t>ЭКОЛОГИЧЕСКИЙ ПРОЕКТ</a:t>
            </a:r>
            <a:br>
              <a:rPr lang="ru-RU" b="1" dirty="0"/>
            </a:br>
            <a:r>
              <a:rPr lang="ru-RU" b="1" dirty="0"/>
              <a:t>«Джинсовый </a:t>
            </a:r>
            <a:r>
              <a:rPr lang="ru-RU" b="1" dirty="0" err="1"/>
              <a:t>апсайклинг</a:t>
            </a:r>
            <a:r>
              <a:rPr lang="ru-RU" b="1" dirty="0"/>
              <a:t> и его актуальность в современном мире»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406" y="1556792"/>
            <a:ext cx="269837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C:\Users\Nat\Desktop\44792e05-8c27-462d-8d8c-4004438387f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01757"/>
            <a:ext cx="4003104" cy="299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blob:https://web.whatsapp.com/c8268884-c2d0-45ce-a3a2-4f474073ed0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5" t="13429" r="2784" b="12332"/>
          <a:stretch/>
        </p:blipFill>
        <p:spPr bwMode="auto">
          <a:xfrm>
            <a:off x="5455058" y="3790476"/>
            <a:ext cx="1957537" cy="281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773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53" y="2485321"/>
            <a:ext cx="2736304" cy="205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47271"/>
            <a:ext cx="2733205" cy="205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18" y="1457052"/>
            <a:ext cx="7927481" cy="102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11852"/>
            <a:ext cx="4990384" cy="3725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188639"/>
            <a:ext cx="746760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544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4346810" cy="45720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200" b="1" dirty="0"/>
              <a:t>Влияние нейлона и капрона </a:t>
            </a:r>
            <a:br>
              <a:rPr lang="ru-RU" sz="3200" b="1" dirty="0"/>
            </a:br>
            <a:r>
              <a:rPr lang="ru-RU" sz="3200" b="1" dirty="0"/>
              <a:t>на окружающую среду, </a:t>
            </a:r>
            <a:br>
              <a:rPr lang="ru-RU" sz="3200" b="1" dirty="0"/>
            </a:br>
            <a:r>
              <a:rPr lang="ru-RU" sz="3200" b="1" dirty="0"/>
              <a:t>альтернативы его вторичной переработки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03" y="3140968"/>
            <a:ext cx="2882900" cy="218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43653" y="1628800"/>
            <a:ext cx="3657600" cy="45720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300" b="1" dirty="0"/>
              <a:t>Ручная переработка макулатуры (журналов, газет и учебников</a:t>
            </a:r>
            <a:r>
              <a:rPr lang="ru-RU" b="1" dirty="0"/>
              <a:t>).</a:t>
            </a:r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3400" b="1" dirty="0" smtClean="0"/>
              <a:t>Плетение </a:t>
            </a:r>
            <a:r>
              <a:rPr lang="ru-RU" sz="3400" b="1" dirty="0"/>
              <a:t>изделий из бумажной лозы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38469"/>
            <a:ext cx="2592288" cy="346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03" y="188640"/>
            <a:ext cx="746760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21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at\Desktop\семинар функциональная грамотность\Фото поделок\WhatsApp Image 2025-03-19 at 12.04.27 (1)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6" r="12108"/>
          <a:stretch/>
        </p:blipFill>
        <p:spPr bwMode="auto">
          <a:xfrm>
            <a:off x="683568" y="4409250"/>
            <a:ext cx="3060071" cy="226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at\Desktop\семинар функциональная грамотность\Фото поделок\WhatsApp Image 2025-03-19 at 12.04.25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7"/>
          <a:stretch/>
        </p:blipFill>
        <p:spPr bwMode="auto">
          <a:xfrm>
            <a:off x="3863120" y="2354253"/>
            <a:ext cx="2627634" cy="434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at\Desktop\семинар функциональная грамотность\Фото поделок\WhatsApp Image 2025-03-19 at 12.04.22 (2)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4" b="23685"/>
          <a:stretch/>
        </p:blipFill>
        <p:spPr bwMode="auto">
          <a:xfrm>
            <a:off x="395535" y="1956223"/>
            <a:ext cx="2019681" cy="227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8" descr="blob:https://web.whatsapp.com/bdbafb25-79c7-4a61-b50f-4046ea7ca90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0" b="14927"/>
          <a:stretch/>
        </p:blipFill>
        <p:spPr bwMode="auto">
          <a:xfrm>
            <a:off x="6326992" y="3861048"/>
            <a:ext cx="2574032" cy="260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009" y="1445466"/>
            <a:ext cx="1703772" cy="227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754" y="1458422"/>
            <a:ext cx="2246509" cy="2246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338"/>
            <a:ext cx="746760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75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эстетическая грамотность</a:t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(креативное мышление)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Nat\Downloads\WhatsApp Image 2025-03-20 at 12.37.35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35"/>
          <a:stretch/>
        </p:blipFill>
        <p:spPr bwMode="auto">
          <a:xfrm>
            <a:off x="467544" y="1340768"/>
            <a:ext cx="80806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55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7467600" cy="922114"/>
          </a:xfrm>
          <a:prstGeom prst="rect">
            <a:avLst/>
          </a:prstGeom>
          <a:solidFill>
            <a:srgbClr val="0070C0"/>
          </a:solidFill>
        </p:spPr>
        <p:txBody>
          <a:bodyPr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>
                <a:solidFill>
                  <a:schemeClr val="bg1"/>
                </a:solidFill>
              </a:rPr>
              <a:t>эстетическая грамотность</a:t>
            </a:r>
            <a:br>
              <a:rPr lang="ru-RU" b="1" smtClean="0">
                <a:solidFill>
                  <a:schemeClr val="bg1"/>
                </a:solidFill>
              </a:rPr>
            </a:br>
            <a:r>
              <a:rPr lang="ru-RU" b="1" smtClean="0">
                <a:solidFill>
                  <a:schemeClr val="bg1"/>
                </a:solidFill>
              </a:rPr>
              <a:t>(креативное мышление)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" y="1319558"/>
            <a:ext cx="7132637" cy="534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91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  <a:solidFill>
            <a:srgbClr val="7030A0"/>
          </a:solidFill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креативное мышление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496944" cy="513318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«Человек, который копирует чужие идеи, никогда не придумает ничего нового» </a:t>
            </a:r>
            <a:endParaRPr lang="ru-RU" b="1" dirty="0" smtClean="0"/>
          </a:p>
          <a:p>
            <a:pPr marL="0" indent="0" algn="r">
              <a:buNone/>
            </a:pPr>
            <a:r>
              <a:rPr lang="ru-RU" b="1" dirty="0" smtClean="0"/>
              <a:t>Л</a:t>
            </a:r>
            <a:r>
              <a:rPr lang="ru-RU" b="1" dirty="0"/>
              <a:t>. </a:t>
            </a:r>
            <a:r>
              <a:rPr lang="ru-RU" b="1" dirty="0" smtClean="0"/>
              <a:t>Толстой</a:t>
            </a:r>
          </a:p>
          <a:p>
            <a:pPr marL="0" indent="0">
              <a:buNone/>
            </a:pPr>
            <a:r>
              <a:rPr lang="ru-RU" dirty="0"/>
              <a:t>Сюда относим все, что связано с декоративно- прикладным творчеством в глобальном значении.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/>
              <a:t>Рисование настроения, характера (счастье, грусть и т.д.)</a:t>
            </a:r>
          </a:p>
          <a:p>
            <a:r>
              <a:rPr lang="ru-RU" dirty="0"/>
              <a:t>Рисование звуков (пение, шум и т.д.);</a:t>
            </a:r>
          </a:p>
          <a:p>
            <a:r>
              <a:rPr lang="ru-RU" dirty="0"/>
              <a:t>Головоломки, ребусы;</a:t>
            </a:r>
          </a:p>
          <a:p>
            <a:r>
              <a:rPr lang="ru-RU" dirty="0" err="1"/>
              <a:t>Дорисовывание</a:t>
            </a:r>
            <a:r>
              <a:rPr lang="ru-RU" dirty="0"/>
              <a:t> картины;</a:t>
            </a:r>
          </a:p>
          <a:p>
            <a:r>
              <a:rPr lang="ru-RU" dirty="0"/>
              <a:t>Создание предметов интерьера (люстра, кровать, диван и т.п.) на основе природных форм;</a:t>
            </a:r>
          </a:p>
          <a:p>
            <a:r>
              <a:rPr lang="ru-RU" dirty="0"/>
              <a:t>Создание архитектурных объектов;</a:t>
            </a:r>
          </a:p>
          <a:p>
            <a:r>
              <a:rPr lang="ru-RU" dirty="0"/>
              <a:t>Подбор подручных материалов для рисования;</a:t>
            </a:r>
          </a:p>
          <a:p>
            <a:r>
              <a:rPr lang="ru-RU" dirty="0"/>
              <a:t>Оживление предметов;</a:t>
            </a:r>
          </a:p>
          <a:p>
            <a:r>
              <a:rPr lang="ru-RU" dirty="0"/>
              <a:t>Иллюстрирование;</a:t>
            </a:r>
          </a:p>
          <a:p>
            <a:r>
              <a:rPr lang="ru-RU" dirty="0"/>
              <a:t>Конструирование;</a:t>
            </a:r>
          </a:p>
          <a:p>
            <a:r>
              <a:rPr lang="ru-RU" dirty="0"/>
              <a:t>Использование нетрадиционных техник рисования различными инструментами, подручными материалами.</a:t>
            </a:r>
          </a:p>
          <a:p>
            <a:pPr marL="0" indent="0" algn="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750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7467600" cy="850106"/>
          </a:xfrm>
          <a:prstGeom prst="rect">
            <a:avLst/>
          </a:prstGeom>
          <a:solidFill>
            <a:srgbClr val="7030A0"/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>
                <a:solidFill>
                  <a:schemeClr val="bg1"/>
                </a:solidFill>
              </a:rPr>
              <a:t>креативное мышление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" t="19869" r="4036" b="12740"/>
          <a:stretch/>
        </p:blipFill>
        <p:spPr bwMode="auto">
          <a:xfrm>
            <a:off x="353085" y="1844824"/>
            <a:ext cx="8229600" cy="450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72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11560" y="6311"/>
            <a:ext cx="7467600" cy="1151649"/>
          </a:xfrm>
          <a:prstGeom prst="rect">
            <a:avLst/>
          </a:prstGeom>
          <a:solidFill>
            <a:srgbClr val="FF0000"/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>
                <a:solidFill>
                  <a:schemeClr val="bg1"/>
                </a:solidFill>
              </a:rPr>
              <a:t>Читательская грамотность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157961"/>
            <a:ext cx="7467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>
                <a:solidFill>
                  <a:schemeClr val="bg1"/>
                </a:solidFill>
              </a:rPr>
              <a:t>Математическая  грамотность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1560" y="2300961"/>
            <a:ext cx="7467600" cy="1143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/>
              <a:t>Финансовая грамотность</a:t>
            </a:r>
            <a:endParaRPr lang="ru-RU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11560" y="4725144"/>
            <a:ext cx="7467600" cy="1143000"/>
          </a:xfrm>
          <a:prstGeom prst="rect">
            <a:avLst/>
          </a:prstGeom>
          <a:solidFill>
            <a:srgbClr val="00B0F0"/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эстетическая  грамотность</a:t>
            </a:r>
          </a:p>
          <a:p>
            <a:pPr algn="ctr"/>
            <a:r>
              <a:rPr lang="ru-RU" sz="1800" b="1" dirty="0" smtClean="0">
                <a:solidFill>
                  <a:schemeClr val="bg1"/>
                </a:solidFill>
              </a:rPr>
              <a:t>(креативное мышление)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86954" y="3501008"/>
            <a:ext cx="7467600" cy="1143000"/>
          </a:xfrm>
          <a:prstGeom prst="rect">
            <a:avLst/>
          </a:prstGeom>
          <a:solidFill>
            <a:srgbClr val="0070C0"/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глобальные компетенции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88213" y="5715000"/>
            <a:ext cx="7467600" cy="1143000"/>
          </a:xfrm>
          <a:prstGeom prst="rect">
            <a:avLst/>
          </a:prstGeom>
          <a:solidFill>
            <a:srgbClr val="7030A0"/>
          </a:solidFill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креативное мышление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10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620688"/>
            <a:ext cx="6768752" cy="36724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функциональная </a:t>
            </a:r>
            <a:r>
              <a:rPr lang="ru-RU" dirty="0"/>
              <a:t>грамотность – это многогранная радуга!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Это </a:t>
            </a:r>
            <a:r>
              <a:rPr lang="ru-RU" dirty="0"/>
              <a:t>мост творчества, соединяющий мир детей и мир взрослых.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189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эчворк без игол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797" y="1412776"/>
            <a:ext cx="6840760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Пасхальное яйцо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30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713</TotalTime>
  <Words>391</Words>
  <Application>Microsoft Office PowerPoint</Application>
  <PresentationFormat>Экран (4:3)</PresentationFormat>
  <Paragraphs>85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Эркер</vt:lpstr>
      <vt:lpstr>Формирование функциональной грамотности обучающихся через декоративно- прикладное творчество в урочной деятельности</vt:lpstr>
      <vt:lpstr>Что такое «Функциональная грамотность»?</vt:lpstr>
      <vt:lpstr>детское творчество </vt:lpstr>
      <vt:lpstr>Читательская грамотность</vt:lpstr>
      <vt:lpstr>Тема: «Одежда говорит о человеке». </vt:lpstr>
      <vt:lpstr>Математическая  грамотность</vt:lpstr>
      <vt:lpstr>Презентация PowerPoint</vt:lpstr>
      <vt:lpstr>Финансовая грамотность</vt:lpstr>
      <vt:lpstr>естественно - научная грамотность</vt:lpstr>
      <vt:lpstr>глобальные компетенции</vt:lpstr>
      <vt:lpstr>Презентация PowerPoint</vt:lpstr>
      <vt:lpstr>Презентация PowerPoint</vt:lpstr>
      <vt:lpstr>Презентация PowerPoint</vt:lpstr>
      <vt:lpstr>эстетическая грамотность (креативное мышление)</vt:lpstr>
      <vt:lpstr>Презентация PowerPoint</vt:lpstr>
      <vt:lpstr>креативное мышление</vt:lpstr>
      <vt:lpstr>Презентация PowerPoint</vt:lpstr>
      <vt:lpstr>Презентация PowerPoint</vt:lpstr>
      <vt:lpstr>функциональная грамотность – это многогранная радуга!  Это мост творчества, соединяющий мир детей и мир взрослых. </vt:lpstr>
      <vt:lpstr>Пасхальное яйцо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функциональной грамотности обучающихся через декоративно- прикладное творчество в урочной деятельности</dc:title>
  <dc:creator>Nat</dc:creator>
  <cp:lastModifiedBy>Nat</cp:lastModifiedBy>
  <cp:revision>32</cp:revision>
  <dcterms:created xsi:type="dcterms:W3CDTF">2025-03-17T05:09:16Z</dcterms:created>
  <dcterms:modified xsi:type="dcterms:W3CDTF">2025-03-20T03:44:59Z</dcterms:modified>
</cp:coreProperties>
</file>