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2" autoAdjust="0"/>
  </p:normalViewPr>
  <p:slideViewPr>
    <p:cSldViewPr>
      <p:cViewPr varScale="1">
        <p:scale>
          <a:sx n="110" d="100"/>
          <a:sy n="110" d="100"/>
        </p:scale>
        <p:origin x="-84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3200" dirty="0">
                <a:effectLst/>
              </a:rPr>
              <a:t> </a:t>
            </a:r>
            <a:r>
              <a:rPr lang="ru-RU" sz="3200" b="1" dirty="0">
                <a:effectLst/>
              </a:rPr>
              <a:t>«Внедрение опытов и экспериментов в ДОУ как средство развития любознательности у дошкольников»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sz="2000" b="1" dirty="0">
                <a:effectLst/>
              </a:rPr>
              <a:t>БДОУ г. Омска «Детский сад № 25»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r"/>
            <a:r>
              <a:rPr lang="ru-RU" dirty="0" smtClean="0"/>
              <a:t>Выполнила:</a:t>
            </a:r>
          </a:p>
          <a:p>
            <a:pPr algn="r"/>
            <a:r>
              <a:rPr lang="ru-RU" b="1" dirty="0"/>
              <a:t>Воспитатель:</a:t>
            </a:r>
            <a:endParaRPr lang="ru-RU" dirty="0"/>
          </a:p>
          <a:p>
            <a:pPr algn="r"/>
            <a:r>
              <a:rPr lang="ru-RU" b="1" i="1" dirty="0" err="1"/>
              <a:t>Руменко</a:t>
            </a:r>
            <a:r>
              <a:rPr lang="ru-RU" b="1" i="1" dirty="0"/>
              <a:t> Наталья Сергеевна.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326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/>
              </a:rPr>
              <a:t>Цель реализации проекта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ru-RU" sz="3600" dirty="0"/>
              <a:t>Внедрение системы работы в ДОУ по развитию детской опытно-экспериментальной деятельности как средства развития любознательности дошкольников.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38886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/>
              </a:rPr>
              <a:t>Задачи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ru-RU" dirty="0"/>
              <a:t>Обучить педагогов ДОУ методам и приемам работы по организации опытно- экспериментальной деятельности.</a:t>
            </a:r>
          </a:p>
          <a:p>
            <a:pPr lvl="0" algn="just"/>
            <a:r>
              <a:rPr lang="ru-RU" dirty="0"/>
              <a:t>Разработать и внедрить систему планирования детского экспериментирования, методические материалы, подобрать необходимое оборудование.</a:t>
            </a:r>
          </a:p>
          <a:p>
            <a:pPr lvl="0" algn="just"/>
            <a:r>
              <a:rPr lang="ru-RU" dirty="0"/>
              <a:t>Заинтересовать родителей в обеспечении детей материалами для организации опытно–экспериментальной деятельности.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1162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effectLst/>
              </a:rPr>
              <a:t>Перечень ожидаемых результатов реализации проекта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 algn="just"/>
            <a:r>
              <a:rPr lang="ru-RU" dirty="0"/>
              <a:t> Личностно-профессиональное развитие педагогического коллектива через повышение уровня профессиональной компетентности педагогов в процессе инновационной деятельности и апробирования экспериментальных материалов.</a:t>
            </a:r>
          </a:p>
          <a:p>
            <a:pPr lvl="0" algn="just"/>
            <a:r>
              <a:rPr lang="ru-RU" dirty="0"/>
              <a:t>Разработать эффективную инновационную модель образовательно-воспитательной системы, ориентированную на массовое использование (создание банка мультимедийных презентаций, программ дополнительной образовательной деятельности для воспитанников «Секреты лаборатории Профессора </a:t>
            </a:r>
            <a:r>
              <a:rPr lang="ru-RU" dirty="0" err="1"/>
              <a:t>Чудакова</a:t>
            </a:r>
            <a:r>
              <a:rPr lang="ru-RU" dirty="0"/>
              <a:t>», дидактических и методических материалов по детскому экспериментированию в ДОУ). </a:t>
            </a:r>
          </a:p>
          <a:p>
            <a:pPr lvl="0" algn="just"/>
            <a:r>
              <a:rPr lang="ru-RU" dirty="0"/>
              <a:t>Включить в календарный план работу с детьми на исследовательской площадке «Метеостанция».</a:t>
            </a:r>
          </a:p>
          <a:p>
            <a:pPr lvl="0" algn="just"/>
            <a:r>
              <a:rPr lang="ru-RU" dirty="0"/>
              <a:t>Повышение имиджа ДОУ.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763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effectLst/>
              </a:rPr>
              <a:t>Срок реализации проекта, перечень этапов реализации проекта</a:t>
            </a:r>
            <a:endParaRPr lang="ru-RU" sz="3600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4500024"/>
              </p:ext>
            </p:extLst>
          </p:nvPr>
        </p:nvGraphicFramePr>
        <p:xfrm>
          <a:off x="467544" y="2060848"/>
          <a:ext cx="8229601" cy="3143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31956"/>
                <a:gridCol w="1107315"/>
                <a:gridCol w="1490330"/>
              </a:tblGrid>
              <a:tr h="1044214">
                <a:tc>
                  <a:txBody>
                    <a:bodyPr/>
                    <a:lstStyle/>
                    <a:p>
                      <a:pPr marL="635" indent="-190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 этап. Создание условий для реализации проекта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16" marR="57416" marT="0" marB="0"/>
                </a:tc>
                <a:tc>
                  <a:txBody>
                    <a:bodyPr/>
                    <a:lstStyle/>
                    <a:p>
                      <a:pPr marL="635" indent="-190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5.09.2022 г.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16" marR="57416" marT="0" marB="0"/>
                </a:tc>
                <a:tc>
                  <a:txBody>
                    <a:bodyPr/>
                    <a:lstStyle/>
                    <a:p>
                      <a:pPr marL="635" indent="-190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30.09.2022 г.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16" marR="57416" marT="0" marB="0"/>
                </a:tc>
              </a:tr>
              <a:tr h="205421">
                <a:tc>
                  <a:txBody>
                    <a:bodyPr/>
                    <a:lstStyle/>
                    <a:p>
                      <a:pPr marL="635" indent="-190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2 этап. Реализация проекта</a:t>
                      </a:r>
                      <a:endParaRPr lang="ru-RU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16" marR="57416" marT="0" marB="0"/>
                </a:tc>
                <a:tc>
                  <a:txBody>
                    <a:bodyPr/>
                    <a:lstStyle/>
                    <a:p>
                      <a:pPr marL="635" indent="-190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3.10.2022 г.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16" marR="57416" marT="0" marB="0"/>
                </a:tc>
                <a:tc>
                  <a:txBody>
                    <a:bodyPr/>
                    <a:lstStyle/>
                    <a:p>
                      <a:pPr marL="635" indent="-190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31.03.2023 г.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16" marR="57416" marT="0" marB="0"/>
                </a:tc>
              </a:tr>
              <a:tr h="1702692">
                <a:tc>
                  <a:txBody>
                    <a:bodyPr/>
                    <a:lstStyle/>
                    <a:p>
                      <a:pPr marL="635" indent="-190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3 этап. Итоговый. Защита проектов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16" marR="57416" marT="0" marB="0"/>
                </a:tc>
                <a:tc>
                  <a:txBody>
                    <a:bodyPr/>
                    <a:lstStyle/>
                    <a:p>
                      <a:pPr marL="635" indent="-190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3.04.2023 г.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16" marR="57416" marT="0" marB="0"/>
                </a:tc>
                <a:tc>
                  <a:txBody>
                    <a:bodyPr/>
                    <a:lstStyle/>
                    <a:p>
                      <a:pPr marL="635" indent="-190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15.05.2023 г.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16" marR="5741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5710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296144"/>
          </a:xfrm>
        </p:spPr>
        <p:txBody>
          <a:bodyPr/>
          <a:lstStyle/>
          <a:p>
            <a:r>
              <a:rPr lang="ru-RU" sz="4400" b="1" dirty="0" smtClean="0">
                <a:effectLst/>
              </a:rPr>
              <a:t/>
            </a:r>
            <a:br>
              <a:rPr lang="ru-RU" sz="4400" b="1" dirty="0" smtClean="0">
                <a:effectLst/>
              </a:rPr>
            </a:br>
            <a:r>
              <a:rPr lang="ru-RU" sz="4400" b="1" dirty="0">
                <a:effectLst/>
              </a:rPr>
              <a:t/>
            </a:r>
            <a:br>
              <a:rPr lang="ru-RU" sz="4400" b="1" dirty="0">
                <a:effectLst/>
              </a:rPr>
            </a:br>
            <a:r>
              <a:rPr lang="ru-RU" sz="4400" b="1" dirty="0" smtClean="0">
                <a:effectLst/>
              </a:rPr>
              <a:t/>
            </a:r>
            <a:br>
              <a:rPr lang="ru-RU" sz="4400" b="1" dirty="0" smtClean="0">
                <a:effectLst/>
              </a:rPr>
            </a:br>
            <a:r>
              <a:rPr lang="ru-RU" sz="4400" b="1" dirty="0">
                <a:effectLst/>
              </a:rPr>
              <a:t/>
            </a:r>
            <a:br>
              <a:rPr lang="ru-RU" sz="4400" b="1" dirty="0">
                <a:effectLst/>
              </a:rPr>
            </a:br>
            <a:r>
              <a:rPr lang="ru-RU" sz="4400" b="1" dirty="0" smtClean="0">
                <a:effectLst/>
              </a:rPr>
              <a:t/>
            </a:r>
            <a:br>
              <a:rPr lang="ru-RU" sz="4400" b="1" dirty="0" smtClean="0">
                <a:effectLst/>
              </a:rPr>
            </a:br>
            <a:r>
              <a:rPr lang="ru-RU" sz="4400" b="1" dirty="0">
                <a:effectLst/>
              </a:rPr>
              <a:t/>
            </a:r>
            <a:br>
              <a:rPr lang="ru-RU" sz="4400" b="1" dirty="0">
                <a:effectLst/>
              </a:rPr>
            </a:br>
            <a:r>
              <a:rPr lang="ru-RU" sz="4400" b="1" dirty="0" smtClean="0">
                <a:effectLst/>
              </a:rPr>
              <a:t>План </a:t>
            </a:r>
            <a:r>
              <a:rPr lang="ru-RU" sz="4400" b="1" dirty="0">
                <a:effectLst/>
              </a:rPr>
              <a:t>мероприятий проекта 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r>
              <a:rPr lang="ru-RU" sz="1800" b="1" dirty="0"/>
              <a:t>1 Этап «Организационный</a:t>
            </a:r>
            <a:r>
              <a:rPr lang="ru-RU" sz="1800" b="1" dirty="0" smtClean="0"/>
              <a:t>»</a:t>
            </a:r>
          </a:p>
          <a:p>
            <a:endParaRPr lang="ru-RU" sz="1800" b="1" dirty="0" smtClean="0"/>
          </a:p>
          <a:p>
            <a:r>
              <a:rPr lang="ru-RU" sz="1800" dirty="0"/>
              <a:t>Изучение нормативных </a:t>
            </a:r>
            <a:r>
              <a:rPr lang="ru-RU" sz="1800" dirty="0" smtClean="0"/>
              <a:t>документов;</a:t>
            </a:r>
          </a:p>
          <a:p>
            <a:r>
              <a:rPr lang="ru-RU" sz="1800" dirty="0"/>
              <a:t>Изучение теоретических аспектов по данной проблеме в педагогике. Знакомство с работами ведущих авторов по данной проблеме </a:t>
            </a:r>
            <a:r>
              <a:rPr lang="ru-RU" sz="1800" dirty="0" smtClean="0"/>
              <a:t>исследования</a:t>
            </a:r>
            <a:r>
              <a:rPr lang="ru-RU" sz="1800" dirty="0"/>
              <a:t>;</a:t>
            </a:r>
            <a:endParaRPr lang="ru-RU" sz="1800" dirty="0" smtClean="0"/>
          </a:p>
          <a:p>
            <a:r>
              <a:rPr lang="ru-RU" sz="1800" dirty="0"/>
              <a:t>Определение цели и задач данного опыта работы, ожидаемых </a:t>
            </a:r>
            <a:r>
              <a:rPr lang="ru-RU" sz="1800" dirty="0" smtClean="0"/>
              <a:t>результатов</a:t>
            </a:r>
            <a:r>
              <a:rPr lang="ru-RU" sz="1800" dirty="0"/>
              <a:t>;</a:t>
            </a:r>
            <a:endParaRPr lang="ru-RU" sz="1800" dirty="0" smtClean="0"/>
          </a:p>
          <a:p>
            <a:r>
              <a:rPr lang="ru-RU" sz="1800" dirty="0"/>
              <a:t>Определение основных форм работы с педагогами ДОУ, плана текущих и контрольных </a:t>
            </a:r>
            <a:r>
              <a:rPr lang="ru-RU" sz="1800" dirty="0" smtClean="0"/>
              <a:t>мероприятий;</a:t>
            </a:r>
          </a:p>
          <a:p>
            <a:r>
              <a:rPr lang="ru-RU" sz="1800" dirty="0"/>
              <a:t>Разработка перспективного плана по внедрению в практическую повседневную деятельность детей опытов и </a:t>
            </a:r>
            <a:r>
              <a:rPr lang="ru-RU" sz="1800" dirty="0" smtClean="0"/>
              <a:t>экспериментов;</a:t>
            </a:r>
          </a:p>
          <a:p>
            <a:r>
              <a:rPr lang="ru-RU" sz="1800" dirty="0"/>
              <a:t>Планирование дополнительной образовательной  деятельности детей (кружковая работа</a:t>
            </a:r>
            <a:r>
              <a:rPr lang="ru-RU" sz="1800" dirty="0" smtClean="0"/>
              <a:t>);</a:t>
            </a:r>
          </a:p>
          <a:p>
            <a:r>
              <a:rPr lang="ru-RU" sz="1800" dirty="0"/>
              <a:t>Планирование открытых показов ОД по опытно- экспериментальной </a:t>
            </a:r>
            <a:r>
              <a:rPr lang="ru-RU" sz="1800" dirty="0" smtClean="0"/>
              <a:t>деятельности.</a:t>
            </a:r>
            <a:endParaRPr lang="ru-RU" sz="1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526364"/>
              </p:ext>
            </p:extLst>
          </p:nvPr>
        </p:nvGraphicFramePr>
        <p:xfrm>
          <a:off x="1691680" y="1412776"/>
          <a:ext cx="2369820" cy="2312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4910"/>
                <a:gridCol w="1184910"/>
              </a:tblGrid>
              <a:tr h="0">
                <a:tc>
                  <a:txBody>
                    <a:bodyPr/>
                    <a:lstStyle/>
                    <a:p>
                      <a:pPr marL="635" indent="-19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5.09.2022 г.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635" indent="-19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30.09.2022 г.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709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23528"/>
          </a:xfrm>
        </p:spPr>
        <p:txBody>
          <a:bodyPr/>
          <a:lstStyle/>
          <a:p>
            <a:r>
              <a:rPr lang="ru-RU" sz="3200" b="1" dirty="0" smtClean="0">
                <a:effectLst/>
              </a:rPr>
              <a:t/>
            </a:r>
            <a:br>
              <a:rPr lang="ru-RU" sz="3200" b="1" dirty="0" smtClean="0">
                <a:effectLst/>
              </a:rPr>
            </a:br>
            <a:r>
              <a:rPr lang="ru-RU" sz="3200" b="1" dirty="0">
                <a:effectLst/>
              </a:rPr>
              <a:t/>
            </a:r>
            <a:br>
              <a:rPr lang="ru-RU" sz="3200" b="1" dirty="0">
                <a:effectLst/>
              </a:rPr>
            </a:br>
            <a:r>
              <a:rPr lang="ru-RU" sz="3200" b="1" dirty="0" smtClean="0">
                <a:effectLst/>
              </a:rPr>
              <a:t/>
            </a:r>
            <a:br>
              <a:rPr lang="ru-RU" sz="3200" b="1" dirty="0" smtClean="0">
                <a:effectLst/>
              </a:rPr>
            </a:br>
            <a:r>
              <a:rPr lang="ru-RU" sz="3200" b="1" dirty="0">
                <a:effectLst/>
              </a:rPr>
              <a:t/>
            </a:r>
            <a:br>
              <a:rPr lang="ru-RU" sz="3200" b="1" dirty="0">
                <a:effectLst/>
              </a:rPr>
            </a:br>
            <a:r>
              <a:rPr lang="ru-RU" sz="3200" b="1" dirty="0" smtClean="0">
                <a:effectLst/>
              </a:rPr>
              <a:t/>
            </a:r>
            <a:br>
              <a:rPr lang="ru-RU" sz="3200" b="1" dirty="0" smtClean="0">
                <a:effectLst/>
              </a:rPr>
            </a:br>
            <a:r>
              <a:rPr lang="ru-RU" sz="3200" b="1" dirty="0" smtClean="0">
                <a:effectLst/>
              </a:rPr>
              <a:t>План </a:t>
            </a:r>
            <a:r>
              <a:rPr lang="ru-RU" sz="3200" b="1" dirty="0">
                <a:effectLst/>
              </a:rPr>
              <a:t>контрольных событий проекта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1 </a:t>
            </a:r>
            <a:r>
              <a:rPr lang="ru-RU" b="1" dirty="0" smtClean="0"/>
              <a:t>этап</a:t>
            </a:r>
            <a:endParaRPr lang="ru-RU" b="1" dirty="0"/>
          </a:p>
          <a:p>
            <a:pPr algn="just"/>
            <a:r>
              <a:rPr lang="ru-RU" dirty="0"/>
              <a:t>Установочный семинар «Развитие любознательности детей через детское экспериментирование».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049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411560"/>
          </a:xfrm>
        </p:spPr>
        <p:txBody>
          <a:bodyPr/>
          <a:lstStyle/>
          <a:p>
            <a:r>
              <a:rPr lang="ru-RU" b="1" dirty="0">
                <a:effectLst/>
              </a:rPr>
              <a:t>План мероприятий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2 этап «Основной»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2718882"/>
              </p:ext>
            </p:extLst>
          </p:nvPr>
        </p:nvGraphicFramePr>
        <p:xfrm>
          <a:off x="1043608" y="2060848"/>
          <a:ext cx="2369820" cy="2312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4910"/>
                <a:gridCol w="1184910"/>
              </a:tblGrid>
              <a:tr h="0">
                <a:tc>
                  <a:txBody>
                    <a:bodyPr/>
                    <a:lstStyle/>
                    <a:p>
                      <a:pPr marL="635" indent="-19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3.10.2022 г.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635" indent="-19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31.03.2023 г.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83568" y="2924944"/>
            <a:ext cx="3312368" cy="26642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Обогащение предметно-развивающей среды для реализации на практике опытно-экспериментальной деятельности детей, оснащение уголка экспериментирования</a:t>
            </a:r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499992" y="4077072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вал 8"/>
          <p:cNvSpPr/>
          <p:nvPr/>
        </p:nvSpPr>
        <p:spPr>
          <a:xfrm>
            <a:off x="5868144" y="3140968"/>
            <a:ext cx="2952328" cy="25922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Мини- лаборатории в группе «Юный исследователь»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589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57663" y="620688"/>
            <a:ext cx="511256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Подборка практического материала</a:t>
            </a:r>
            <a:endParaRPr lang="ru-RU" sz="2800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1475656" y="1844824"/>
            <a:ext cx="864096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H="1">
            <a:off x="3635896" y="1988840"/>
            <a:ext cx="144016" cy="15841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5209991" y="1988840"/>
            <a:ext cx="396044" cy="15841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588224" y="1988840"/>
            <a:ext cx="782007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Овал 16"/>
          <p:cNvSpPr/>
          <p:nvPr/>
        </p:nvSpPr>
        <p:spPr>
          <a:xfrm>
            <a:off x="626719" y="2793504"/>
            <a:ext cx="1584176" cy="180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 Картотек опытов и экспериментов </a:t>
            </a:r>
            <a:endParaRPr lang="ru-RU" sz="1400" dirty="0"/>
          </a:p>
        </p:txBody>
      </p:sp>
      <p:sp>
        <p:nvSpPr>
          <p:cNvPr id="18" name="Овал 17"/>
          <p:cNvSpPr/>
          <p:nvPr/>
        </p:nvSpPr>
        <p:spPr>
          <a:xfrm>
            <a:off x="2699792" y="3573016"/>
            <a:ext cx="1728192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Конспекты НОД с </a:t>
            </a:r>
            <a:r>
              <a:rPr lang="ru-RU" sz="1400" dirty="0" err="1" smtClean="0"/>
              <a:t>элементами</a:t>
            </a:r>
            <a:r>
              <a:rPr lang="ru-RU" sz="1400" dirty="0" err="1"/>
              <a:t>экспериментирования</a:t>
            </a:r>
            <a:r>
              <a:rPr lang="ru-RU" sz="1400" dirty="0" smtClean="0"/>
              <a:t> </a:t>
            </a:r>
            <a:endParaRPr lang="ru-RU" sz="1400" dirty="0"/>
          </a:p>
        </p:txBody>
      </p:sp>
      <p:sp>
        <p:nvSpPr>
          <p:cNvPr id="19" name="Овал 18"/>
          <p:cNvSpPr/>
          <p:nvPr/>
        </p:nvSpPr>
        <p:spPr>
          <a:xfrm>
            <a:off x="5076056" y="3861048"/>
            <a:ext cx="1728192" cy="180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Создание Карт- схем, таблиц для </a:t>
            </a:r>
            <a:r>
              <a:rPr lang="ru-RU" sz="1400" dirty="0" err="1"/>
              <a:t>квест</a:t>
            </a:r>
            <a:r>
              <a:rPr lang="ru-RU" sz="1400" dirty="0"/>
              <a:t>- игр </a:t>
            </a:r>
            <a:endParaRPr lang="ru-RU" sz="1400" dirty="0"/>
          </a:p>
        </p:txBody>
      </p:sp>
      <p:sp>
        <p:nvSpPr>
          <p:cNvPr id="20" name="Овал 19"/>
          <p:cNvSpPr/>
          <p:nvPr/>
        </p:nvSpPr>
        <p:spPr>
          <a:xfrm>
            <a:off x="7092280" y="3068960"/>
            <a:ext cx="1440160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Детский понятийный словарь</a:t>
            </a:r>
            <a:r>
              <a:rPr lang="ru-RU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94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988840"/>
            <a:ext cx="2808312" cy="2376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Совместная деятельность педагога и детей, а также ребенка со сверстником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3995936" y="3068960"/>
            <a:ext cx="122413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5580112" y="2348880"/>
            <a:ext cx="2736304" cy="22322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Проведение опытов и экспериментов в соответствии с тематическими неделями «Мы – фокусники».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140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563888" y="1916832"/>
            <a:ext cx="2520280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Работа с родителями</a:t>
            </a:r>
            <a:endParaRPr lang="ru-RU" dirty="0"/>
          </a:p>
        </p:txBody>
      </p:sp>
      <p:cxnSp>
        <p:nvCxnSpPr>
          <p:cNvPr id="6" name="Прямая со стрелкой 5"/>
          <p:cNvCxnSpPr>
            <a:stCxn id="4" idx="2"/>
          </p:cNvCxnSpPr>
          <p:nvPr/>
        </p:nvCxnSpPr>
        <p:spPr>
          <a:xfrm flipH="1">
            <a:off x="3491880" y="3501008"/>
            <a:ext cx="1332148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4" idx="2"/>
          </p:cNvCxnSpPr>
          <p:nvPr/>
        </p:nvCxnSpPr>
        <p:spPr>
          <a:xfrm>
            <a:off x="4824028" y="3501008"/>
            <a:ext cx="1116124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Овал 9"/>
          <p:cNvSpPr/>
          <p:nvPr/>
        </p:nvSpPr>
        <p:spPr>
          <a:xfrm>
            <a:off x="1763688" y="4077072"/>
            <a:ext cx="2304256" cy="194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Создание рекомендации для родителей: «Игры и наблюдения, поощряющие  экспериментирование».</a:t>
            </a:r>
            <a:endParaRPr lang="ru-RU" sz="1400" dirty="0"/>
          </a:p>
        </p:txBody>
      </p:sp>
      <p:sp>
        <p:nvSpPr>
          <p:cNvPr id="12" name="Объект 11"/>
          <p:cNvSpPr>
            <a:spLocks noGrp="1"/>
          </p:cNvSpPr>
          <p:nvPr>
            <p:ph idx="1"/>
          </p:nvPr>
        </p:nvSpPr>
        <p:spPr>
          <a:xfrm>
            <a:off x="5220072" y="4077072"/>
            <a:ext cx="2736304" cy="20807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/>
              <a:t>Конкурс </a:t>
            </a:r>
            <a:r>
              <a:rPr lang="ru-RU" sz="1200" dirty="0"/>
              <a:t>совместных творческих работ с детьми. Оформление выставки: «Творчество умных и сообразительных».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126214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Создание предметно- развивающей среды для познавательной и исследовательской деятельности старших дошкольников на площадке «МЕТЕОСТАНЦИЯ</a:t>
            </a:r>
            <a:r>
              <a:rPr lang="ru-RU" dirty="0" smtClean="0"/>
              <a:t>».</a:t>
            </a:r>
          </a:p>
          <a:p>
            <a:r>
              <a:rPr lang="ru-RU" dirty="0" err="1"/>
              <a:t>Взаимопросмотр</a:t>
            </a:r>
            <a:r>
              <a:rPr lang="ru-RU" dirty="0"/>
              <a:t> </a:t>
            </a:r>
            <a:r>
              <a:rPr lang="ru-RU" dirty="0" smtClean="0"/>
              <a:t>ОД.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43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64096"/>
          </a:xfrm>
        </p:spPr>
        <p:txBody>
          <a:bodyPr/>
          <a:lstStyle/>
          <a:p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sz="3200" b="1" dirty="0">
                <a:effectLst/>
              </a:rPr>
              <a:t>План контрольных событий проекта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2 </a:t>
            </a:r>
            <a:r>
              <a:rPr lang="ru-RU" b="1" dirty="0" smtClean="0"/>
              <a:t>этап</a:t>
            </a: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90895"/>
              </p:ext>
            </p:extLst>
          </p:nvPr>
        </p:nvGraphicFramePr>
        <p:xfrm>
          <a:off x="1115616" y="2348880"/>
          <a:ext cx="7056784" cy="31051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056784"/>
              </a:tblGrid>
              <a:tr h="0">
                <a:tc>
                  <a:txBody>
                    <a:bodyPr/>
                    <a:lstStyle/>
                    <a:p>
                      <a:pPr marL="635" indent="-190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Консультация на тему: «Особенности работы по созданию мини-лабораторий в группах».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635" indent="-190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Родительское собрание «Наши дети-будущие исследователи».</a:t>
                      </a:r>
                      <a:endParaRPr lang="ru-RU" sz="1100">
                        <a:effectLst/>
                      </a:endParaRPr>
                    </a:p>
                    <a:p>
                      <a:pPr marL="635" indent="-190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635" indent="-190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Мастер- класс по изготовлению предметов- помощников для опытов и экспериментов «Музей науки».</a:t>
                      </a:r>
                      <a:endParaRPr lang="ru-RU" sz="1100" dirty="0">
                        <a:effectLst/>
                      </a:endParaRPr>
                    </a:p>
                    <a:p>
                      <a:pPr marL="635" indent="-190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635" indent="-190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Смотр- конкурс «Лучшая мини- лаборатория».</a:t>
                      </a:r>
                      <a:endParaRPr lang="ru-RU" sz="1100">
                        <a:effectLst/>
                      </a:endParaRPr>
                    </a:p>
                    <a:p>
                      <a:pPr marL="635" indent="-190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635" indent="-190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Открытие исследовательской площадки «МЕТЕОСТАНЦИЯ. Праздник «Солнца и Ветра».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635" indent="-190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Публикации работ педагогов, участие в конкурсах:</a:t>
                      </a:r>
                      <a:endParaRPr lang="ru-RU" sz="1100" dirty="0">
                        <a:effectLst/>
                      </a:endParaRPr>
                    </a:p>
                    <a:p>
                      <a:pPr marL="635" indent="-190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«Юный исследователь», «Наука 0+».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20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67544"/>
          </a:xfrm>
        </p:spPr>
        <p:txBody>
          <a:bodyPr/>
          <a:lstStyle/>
          <a:p>
            <a:r>
              <a:rPr lang="ru-RU" b="1" dirty="0">
                <a:effectLst/>
              </a:rPr>
              <a:t>План мероприятий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3 этап «Итоговый</a:t>
            </a:r>
            <a:r>
              <a:rPr lang="ru-RU" b="1" dirty="0" smtClean="0"/>
              <a:t>»</a:t>
            </a: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9962040"/>
              </p:ext>
            </p:extLst>
          </p:nvPr>
        </p:nvGraphicFramePr>
        <p:xfrm>
          <a:off x="971600" y="2060848"/>
          <a:ext cx="2369820" cy="2312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4910"/>
                <a:gridCol w="1184910"/>
              </a:tblGrid>
              <a:tr h="0">
                <a:tc>
                  <a:txBody>
                    <a:bodyPr/>
                    <a:lstStyle/>
                    <a:p>
                      <a:pPr marL="635" indent="-19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3.04.2023 г.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635" indent="-19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15.05.2023 г.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83568" y="2780928"/>
            <a:ext cx="2952328" cy="2376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Фиксация самых удачных опытов и экспериментов </a:t>
            </a:r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3851920" y="3969060"/>
            <a:ext cx="136815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5868144" y="2924944"/>
            <a:ext cx="2376264" cy="22322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Создание книги «Наши рекорды».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141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2348880"/>
            <a:ext cx="2880320" cy="25202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Презентация материалов и приборов для экспериментирования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4139952" y="3356992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5796136" y="2384884"/>
            <a:ext cx="2520280" cy="24482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Мультимедийная презентация «Наша Лаборатория</a:t>
            </a:r>
            <a:r>
              <a:rPr lang="ru-RU" dirty="0" smtClean="0"/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91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2420888"/>
            <a:ext cx="2592288" cy="2376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Фото отчет родителей о проведенных экспериментах дома.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3707904" y="3429000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5619708" y="2416211"/>
            <a:ext cx="2592288" cy="23762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Фотоколлаж или стенгазета совместно с родителями «Экспериментируем вместе с папой и мамой</a:t>
            </a:r>
            <a:r>
              <a:rPr lang="ru-RU" dirty="0" smtClean="0"/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988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564904"/>
            <a:ext cx="2736304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Обобщение опыта по опытно- экспериментальной работе с детьми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4139952" y="3429000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5652120" y="2636912"/>
            <a:ext cx="2232248" cy="20882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Видеоролики «Мы- фокусники</a:t>
            </a:r>
            <a:r>
              <a:rPr lang="ru-RU" sz="1600" dirty="0" smtClean="0"/>
              <a:t>»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330729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2952328" cy="2448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Анкетирование педагогов для определения уровня повышения компетентности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4283968" y="3429000"/>
            <a:ext cx="15121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5940152" y="2520819"/>
            <a:ext cx="2592288" cy="23762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Анкета «Изучение познавательной инициативы</a:t>
            </a:r>
            <a:r>
              <a:rPr lang="ru-RU" sz="1600" dirty="0" smtClean="0"/>
              <a:t>»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67928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9933145"/>
              </p:ext>
            </p:extLst>
          </p:nvPr>
        </p:nvGraphicFramePr>
        <p:xfrm>
          <a:off x="1835696" y="2132856"/>
          <a:ext cx="1758315" cy="25202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58315"/>
              </a:tblGrid>
              <a:tr h="1260140">
                <a:tc>
                  <a:txBody>
                    <a:bodyPr/>
                    <a:lstStyle/>
                    <a:p>
                      <a:pPr marL="635" indent="-19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Анализ эффективности работы проекта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60140">
                <a:tc>
                  <a:txBody>
                    <a:bodyPr/>
                    <a:lstStyle/>
                    <a:p>
                      <a:pPr marL="635" indent="-19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Составление банка данных</a:t>
                      </a:r>
                      <a:endParaRPr lang="ru-RU" sz="1100" dirty="0">
                        <a:effectLst/>
                      </a:endParaRPr>
                    </a:p>
                    <a:p>
                      <a:pPr marL="635" indent="-19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898768"/>
              </p:ext>
            </p:extLst>
          </p:nvPr>
        </p:nvGraphicFramePr>
        <p:xfrm>
          <a:off x="5868144" y="476672"/>
          <a:ext cx="1830334" cy="56151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30334"/>
              </a:tblGrid>
              <a:tr h="1667460">
                <a:tc>
                  <a:txBody>
                    <a:bodyPr/>
                    <a:lstStyle/>
                    <a:p>
                      <a:pPr marL="635" indent="-190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Наблюдение, контроль в использовании методик проведения опытов и экспериментов, мониторинг развития детей.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</a:tr>
              <a:tr h="2858503">
                <a:tc>
                  <a:txBody>
                    <a:bodyPr/>
                    <a:lstStyle/>
                    <a:p>
                      <a:pPr marL="635" indent="-190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Мультимедийные презентации, картотеки, журналы исследований, конспекты ОД, брошюры и анкеты для родителей, картотека игр, исследований на площадке «Метеостанция», видеоролики и др.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</a:tr>
            </a:tbl>
          </a:graphicData>
        </a:graphic>
      </p:graphicFrame>
      <p:cxnSp>
        <p:nvCxnSpPr>
          <p:cNvPr id="7" name="Прямая со стрелкой 6"/>
          <p:cNvCxnSpPr/>
          <p:nvPr/>
        </p:nvCxnSpPr>
        <p:spPr>
          <a:xfrm flipV="1">
            <a:off x="3923928" y="1844824"/>
            <a:ext cx="1512168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3851920" y="3789040"/>
            <a:ext cx="187220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629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effectLst/>
              </a:rPr>
              <a:t>План контрольных событий проекта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395536" y="2276872"/>
            <a:ext cx="8229600" cy="4525963"/>
          </a:xfrm>
        </p:spPr>
        <p:txBody>
          <a:bodyPr/>
          <a:lstStyle/>
          <a:p>
            <a:r>
              <a:rPr lang="ru-RU" b="1" dirty="0"/>
              <a:t>3 </a:t>
            </a:r>
            <a:r>
              <a:rPr lang="ru-RU" b="1" dirty="0" smtClean="0"/>
              <a:t>этап</a:t>
            </a:r>
          </a:p>
          <a:p>
            <a:r>
              <a:rPr lang="ru-RU" dirty="0" err="1"/>
              <a:t>Квест</a:t>
            </a:r>
            <a:r>
              <a:rPr lang="ru-RU" dirty="0"/>
              <a:t> –игра «Путешествие в лабораторию Профессора </a:t>
            </a:r>
            <a:r>
              <a:rPr lang="ru-RU" dirty="0" err="1"/>
              <a:t>Чудакова</a:t>
            </a:r>
            <a:r>
              <a:rPr lang="ru-RU" dirty="0"/>
              <a:t>».</a:t>
            </a:r>
          </a:p>
          <a:p>
            <a:r>
              <a:rPr lang="ru-RU" dirty="0"/>
              <a:t>Итоговый </a:t>
            </a:r>
            <a:r>
              <a:rPr lang="ru-RU" dirty="0" err="1"/>
              <a:t>пед</a:t>
            </a:r>
            <a:r>
              <a:rPr lang="ru-RU" dirty="0"/>
              <a:t>. </a:t>
            </a:r>
            <a:r>
              <a:rPr lang="ru-RU" dirty="0" smtClean="0"/>
              <a:t>Совет.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011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119</TotalTime>
  <Words>679</Words>
  <Application>Microsoft Office PowerPoint</Application>
  <PresentationFormat>Экран (4:3)</PresentationFormat>
  <Paragraphs>93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Исполнительная</vt:lpstr>
      <vt:lpstr> «Внедрение опытов и экспериментов в ДОУ как средство развития любознательности у дошкольников» БДОУ г. Омска «Детский сад № 25» </vt:lpstr>
      <vt:lpstr>Цель реализации проекта</vt:lpstr>
      <vt:lpstr>Задачи проекта</vt:lpstr>
      <vt:lpstr>Перечень ожидаемых результатов реализации проекта</vt:lpstr>
      <vt:lpstr>Срок реализации проекта, перечень этапов реализации проекта</vt:lpstr>
      <vt:lpstr>      План мероприятий проекта  </vt:lpstr>
      <vt:lpstr>     План контрольных событий проекта </vt:lpstr>
      <vt:lpstr>План мероприятий проекта</vt:lpstr>
      <vt:lpstr>Презентация PowerPoint</vt:lpstr>
      <vt:lpstr>Презентация PowerPoint</vt:lpstr>
      <vt:lpstr>Презентация PowerPoint</vt:lpstr>
      <vt:lpstr>Презентация PowerPoint</vt:lpstr>
      <vt:lpstr> План контрольных событий проекта</vt:lpstr>
      <vt:lpstr>План мероприятий проекта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План контрольных событий проекта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«Внедрение опытов и экспериментов в ДОУ как средство развития любознательности у дошкольников» БДОУ г. Омска «Детский сад № 25» </dc:title>
  <dc:creator>Руменычи</dc:creator>
  <cp:lastModifiedBy>Пользователь Windows</cp:lastModifiedBy>
  <cp:revision>8</cp:revision>
  <dcterms:created xsi:type="dcterms:W3CDTF">2022-04-28T15:11:55Z</dcterms:created>
  <dcterms:modified xsi:type="dcterms:W3CDTF">2022-04-28T17:21:45Z</dcterms:modified>
</cp:coreProperties>
</file>