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52"/>
  </p:notesMasterIdLst>
  <p:sldIdLst>
    <p:sldId id="312" r:id="rId4"/>
    <p:sldId id="313" r:id="rId5"/>
    <p:sldId id="258" r:id="rId6"/>
    <p:sldId id="259" r:id="rId7"/>
    <p:sldId id="288" r:id="rId8"/>
    <p:sldId id="289" r:id="rId9"/>
    <p:sldId id="290" r:id="rId10"/>
    <p:sldId id="291" r:id="rId11"/>
    <p:sldId id="264" r:id="rId12"/>
    <p:sldId id="295" r:id="rId13"/>
    <p:sldId id="294" r:id="rId14"/>
    <p:sldId id="293" r:id="rId15"/>
    <p:sldId id="292" r:id="rId16"/>
    <p:sldId id="269" r:id="rId17"/>
    <p:sldId id="296" r:id="rId18"/>
    <p:sldId id="297" r:id="rId19"/>
    <p:sldId id="299" r:id="rId20"/>
    <p:sldId id="298" r:id="rId21"/>
    <p:sldId id="274" r:id="rId22"/>
    <p:sldId id="300" r:id="rId23"/>
    <p:sldId id="301" r:id="rId24"/>
    <p:sldId id="303" r:id="rId25"/>
    <p:sldId id="302" r:id="rId26"/>
    <p:sldId id="314" r:id="rId27"/>
    <p:sldId id="315" r:id="rId28"/>
    <p:sldId id="279" r:id="rId29"/>
    <p:sldId id="307" r:id="rId30"/>
    <p:sldId id="306" r:id="rId31"/>
    <p:sldId id="305" r:id="rId32"/>
    <p:sldId id="304" r:id="rId33"/>
    <p:sldId id="308" r:id="rId34"/>
    <p:sldId id="316" r:id="rId35"/>
    <p:sldId id="317" r:id="rId36"/>
    <p:sldId id="318" r:id="rId37"/>
    <p:sldId id="319" r:id="rId38"/>
    <p:sldId id="321" r:id="rId39"/>
    <p:sldId id="322" r:id="rId40"/>
    <p:sldId id="323" r:id="rId41"/>
    <p:sldId id="324" r:id="rId42"/>
    <p:sldId id="325" r:id="rId43"/>
    <p:sldId id="326" r:id="rId44"/>
    <p:sldId id="327" r:id="rId45"/>
    <p:sldId id="328" r:id="rId46"/>
    <p:sldId id="329" r:id="rId47"/>
    <p:sldId id="330" r:id="rId48"/>
    <p:sldId id="332" r:id="rId49"/>
    <p:sldId id="284" r:id="rId50"/>
    <p:sldId id="331" r:id="rId5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33CC33"/>
    <a:srgbClr val="FFCC99"/>
    <a:srgbClr val="CC99FF"/>
    <a:srgbClr val="FF9999"/>
    <a:srgbClr val="FF6699"/>
    <a:srgbClr val="D2CCD0"/>
    <a:srgbClr val="004200"/>
    <a:srgbClr val="009900"/>
    <a:srgbClr val="2A65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>
      <p:cViewPr varScale="1">
        <p:scale>
          <a:sx n="70" d="100"/>
          <a:sy n="70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963BEF-93B8-46E2-9E17-1E082CCA5161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6637E2-DC3F-4D12-BC14-6992AC1D16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69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415503-F96C-444A-9BF1-735A2AC34F68}" type="slidenum">
              <a:rPr lang="ru-RU" smtClean="0"/>
              <a:pPr/>
              <a:t>3</a:t>
            </a:fld>
            <a:endParaRPr lang="ru-RU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7744447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8350873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7000074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0392296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0231783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950204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CB6D8-991A-4BAC-A95C-D3E1325840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68632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12FCE-FC1E-42EA-B0BD-EEBC6C2A74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3168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79A5C-A4DF-4F00-96D8-728D664E1C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07432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9E4E8E-1537-4C13-8005-324CB8D066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7426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D15A79-2BB5-4815-9ED8-90CCCB61F6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4637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0FE34-377F-4FB7-8C5C-F543D5D707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04655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CEFAA-01BB-4D19-9B70-C8162B3F7E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3785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A5B668-0B66-4287-BF49-F2C4A25FBB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51851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95A34-E227-4ABE-996A-E960785D11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45408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F1221-0C50-440C-8115-0E81DAED14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14715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B1653-3CA7-4182-AC34-B8680A52DD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38942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CB6D8-991A-4BAC-A95C-D3E1325840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0741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12FCE-FC1E-42EA-B0BD-EEBC6C2A74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63114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79A5C-A4DF-4F00-96D8-728D664E1C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6642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9E4E8E-1537-4C13-8005-324CB8D066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90824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D15A79-2BB5-4815-9ED8-90CCCB61F6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251453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0FE34-377F-4FB7-8C5C-F543D5D707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573644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CEFAA-01BB-4D19-9B70-C8162B3F7E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473169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A5B668-0B66-4287-BF49-F2C4A25FBB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405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95A34-E227-4ABE-996A-E960785D11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9368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F1221-0C50-440C-8115-0E81DAED14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24753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B1653-3CA7-4182-AC34-B8680A52DD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8883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032C04-C30A-4CC7-ACC3-8D07A76C134E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b="0" i="0">
                <a:solidFill>
                  <a:schemeClr val="tx1">
                    <a:tint val="75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 b="0" i="0">
                <a:solidFill>
                  <a:schemeClr val="tx1">
                    <a:tint val="75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 b="0" i="0" smtClean="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93AD73E-CD25-4521-8CBE-CDCBC47F793A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8553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660033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660033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660033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660033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660033"/>
          </a:solidFill>
          <a:latin typeface="Arial" charset="0"/>
          <a:cs typeface="Arial" charset="0"/>
        </a:defRPr>
      </a:lvl5pPr>
      <a:lvl6pPr marL="342900"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660033"/>
          </a:solidFill>
          <a:latin typeface="Arial" charset="0"/>
          <a:cs typeface="Arial" charset="0"/>
        </a:defRPr>
      </a:lvl6pPr>
      <a:lvl7pPr marL="685800"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660033"/>
          </a:solidFill>
          <a:latin typeface="Arial" charset="0"/>
          <a:cs typeface="Arial" charset="0"/>
        </a:defRPr>
      </a:lvl7pPr>
      <a:lvl8pPr marL="1028700"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660033"/>
          </a:solidFill>
          <a:latin typeface="Arial" charset="0"/>
          <a:cs typeface="Arial" charset="0"/>
        </a:defRPr>
      </a:lvl8pPr>
      <a:lvl9pPr marL="1371600"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660033"/>
          </a:solidFill>
          <a:latin typeface="Arial" charset="0"/>
          <a:cs typeface="Arial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rgbClr val="660033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>
          <a:solidFill>
            <a:srgbClr val="660033"/>
          </a:solidFill>
          <a:latin typeface="+mn-lt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>
          <a:solidFill>
            <a:srgbClr val="660033"/>
          </a:solidFill>
          <a:latin typeface="+mn-lt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>
          <a:solidFill>
            <a:srgbClr val="660033"/>
          </a:solidFill>
          <a:latin typeface="+mn-lt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>
          <a:solidFill>
            <a:srgbClr val="660033"/>
          </a:solidFill>
          <a:latin typeface="+mn-lt"/>
          <a:cs typeface="+mn-cs"/>
        </a:defRPr>
      </a:lvl5pPr>
      <a:lvl6pPr marL="18859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500">
          <a:solidFill>
            <a:srgbClr val="660033"/>
          </a:solidFill>
          <a:latin typeface="+mn-lt"/>
          <a:cs typeface="+mn-cs"/>
        </a:defRPr>
      </a:lvl6pPr>
      <a:lvl7pPr marL="22288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500">
          <a:solidFill>
            <a:srgbClr val="660033"/>
          </a:solidFill>
          <a:latin typeface="+mn-lt"/>
          <a:cs typeface="+mn-cs"/>
        </a:defRPr>
      </a:lvl7pPr>
      <a:lvl8pPr marL="25717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500">
          <a:solidFill>
            <a:srgbClr val="660033"/>
          </a:solidFill>
          <a:latin typeface="+mn-lt"/>
          <a:cs typeface="+mn-cs"/>
        </a:defRPr>
      </a:lvl8pPr>
      <a:lvl9pPr marL="29146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500">
          <a:solidFill>
            <a:srgbClr val="660033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b="0" i="0">
                <a:solidFill>
                  <a:schemeClr val="tx1">
                    <a:tint val="75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 b="0" i="0">
                <a:solidFill>
                  <a:schemeClr val="tx1">
                    <a:tint val="75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 b="0" i="0" smtClean="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93AD73E-CD25-4521-8CBE-CDCBC47F793A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1303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660033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660033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660033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660033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660033"/>
          </a:solidFill>
          <a:latin typeface="Arial" charset="0"/>
          <a:cs typeface="Arial" charset="0"/>
        </a:defRPr>
      </a:lvl5pPr>
      <a:lvl6pPr marL="342900"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660033"/>
          </a:solidFill>
          <a:latin typeface="Arial" charset="0"/>
          <a:cs typeface="Arial" charset="0"/>
        </a:defRPr>
      </a:lvl6pPr>
      <a:lvl7pPr marL="685800"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660033"/>
          </a:solidFill>
          <a:latin typeface="Arial" charset="0"/>
          <a:cs typeface="Arial" charset="0"/>
        </a:defRPr>
      </a:lvl7pPr>
      <a:lvl8pPr marL="1028700"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660033"/>
          </a:solidFill>
          <a:latin typeface="Arial" charset="0"/>
          <a:cs typeface="Arial" charset="0"/>
        </a:defRPr>
      </a:lvl8pPr>
      <a:lvl9pPr marL="1371600"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660033"/>
          </a:solidFill>
          <a:latin typeface="Arial" charset="0"/>
          <a:cs typeface="Arial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rgbClr val="660033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>
          <a:solidFill>
            <a:srgbClr val="660033"/>
          </a:solidFill>
          <a:latin typeface="+mn-lt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>
          <a:solidFill>
            <a:srgbClr val="660033"/>
          </a:solidFill>
          <a:latin typeface="+mn-lt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>
          <a:solidFill>
            <a:srgbClr val="660033"/>
          </a:solidFill>
          <a:latin typeface="+mn-lt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>
          <a:solidFill>
            <a:srgbClr val="660033"/>
          </a:solidFill>
          <a:latin typeface="+mn-lt"/>
          <a:cs typeface="+mn-cs"/>
        </a:defRPr>
      </a:lvl5pPr>
      <a:lvl6pPr marL="18859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500">
          <a:solidFill>
            <a:srgbClr val="660033"/>
          </a:solidFill>
          <a:latin typeface="+mn-lt"/>
          <a:cs typeface="+mn-cs"/>
        </a:defRPr>
      </a:lvl6pPr>
      <a:lvl7pPr marL="22288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500">
          <a:solidFill>
            <a:srgbClr val="660033"/>
          </a:solidFill>
          <a:latin typeface="+mn-lt"/>
          <a:cs typeface="+mn-cs"/>
        </a:defRPr>
      </a:lvl7pPr>
      <a:lvl8pPr marL="25717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500">
          <a:solidFill>
            <a:srgbClr val="660033"/>
          </a:solidFill>
          <a:latin typeface="+mn-lt"/>
          <a:cs typeface="+mn-cs"/>
        </a:defRPr>
      </a:lvl8pPr>
      <a:lvl9pPr marL="29146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500">
          <a:solidFill>
            <a:srgbClr val="660033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3.xml"/><Relationship Id="rId18" Type="http://schemas.openxmlformats.org/officeDocument/2006/relationships/slide" Target="slide18.xml"/><Relationship Id="rId3" Type="http://schemas.openxmlformats.org/officeDocument/2006/relationships/image" Target="../media/image4.jpeg"/><Relationship Id="rId21" Type="http://schemas.openxmlformats.org/officeDocument/2006/relationships/slide" Target="slide21.xml"/><Relationship Id="rId7" Type="http://schemas.openxmlformats.org/officeDocument/2006/relationships/slide" Target="slide7.xml"/><Relationship Id="rId12" Type="http://schemas.openxmlformats.org/officeDocument/2006/relationships/slide" Target="slide12.xml"/><Relationship Id="rId17" Type="http://schemas.openxmlformats.org/officeDocument/2006/relationships/slide" Target="slide17.xml"/><Relationship Id="rId2" Type="http://schemas.openxmlformats.org/officeDocument/2006/relationships/notesSlide" Target="../notesSlides/notesSlide1.xml"/><Relationship Id="rId16" Type="http://schemas.openxmlformats.org/officeDocument/2006/relationships/slide" Target="slide16.xml"/><Relationship Id="rId20" Type="http://schemas.openxmlformats.org/officeDocument/2006/relationships/slide" Target="slide2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11" Type="http://schemas.openxmlformats.org/officeDocument/2006/relationships/slide" Target="slide11.xml"/><Relationship Id="rId24" Type="http://schemas.openxmlformats.org/officeDocument/2006/relationships/slide" Target="slide24.xml"/><Relationship Id="rId5" Type="http://schemas.openxmlformats.org/officeDocument/2006/relationships/slide" Target="slide5.xml"/><Relationship Id="rId15" Type="http://schemas.openxmlformats.org/officeDocument/2006/relationships/slide" Target="slide15.xml"/><Relationship Id="rId23" Type="http://schemas.openxmlformats.org/officeDocument/2006/relationships/slide" Target="slide23.xml"/><Relationship Id="rId10" Type="http://schemas.openxmlformats.org/officeDocument/2006/relationships/slide" Target="slide10.xml"/><Relationship Id="rId19" Type="http://schemas.openxmlformats.org/officeDocument/2006/relationships/slide" Target="slide19.xml"/><Relationship Id="rId4" Type="http://schemas.openxmlformats.org/officeDocument/2006/relationships/slide" Target="slide4.xml"/><Relationship Id="rId9" Type="http://schemas.openxmlformats.org/officeDocument/2006/relationships/slide" Target="slide9.xml"/><Relationship Id="rId14" Type="http://schemas.openxmlformats.org/officeDocument/2006/relationships/slide" Target="slide14.xml"/><Relationship Id="rId22" Type="http://schemas.openxmlformats.org/officeDocument/2006/relationships/slide" Target="slide2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slide" Target="slide36.xml"/><Relationship Id="rId13" Type="http://schemas.openxmlformats.org/officeDocument/2006/relationships/slide" Target="slide33.xml"/><Relationship Id="rId18" Type="http://schemas.openxmlformats.org/officeDocument/2006/relationships/slide" Target="slide42.xml"/><Relationship Id="rId3" Type="http://schemas.openxmlformats.org/officeDocument/2006/relationships/slide" Target="slide26.xml"/><Relationship Id="rId21" Type="http://schemas.openxmlformats.org/officeDocument/2006/relationships/slide" Target="slide45.xml"/><Relationship Id="rId7" Type="http://schemas.openxmlformats.org/officeDocument/2006/relationships/slide" Target="slide30.xml"/><Relationship Id="rId12" Type="http://schemas.openxmlformats.org/officeDocument/2006/relationships/slide" Target="slide32.xml"/><Relationship Id="rId17" Type="http://schemas.openxmlformats.org/officeDocument/2006/relationships/slide" Target="slide41.xml"/><Relationship Id="rId2" Type="http://schemas.openxmlformats.org/officeDocument/2006/relationships/image" Target="../media/image1.jpeg"/><Relationship Id="rId16" Type="http://schemas.openxmlformats.org/officeDocument/2006/relationships/slide" Target="slide31.xml"/><Relationship Id="rId20" Type="http://schemas.openxmlformats.org/officeDocument/2006/relationships/slide" Target="slide4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9.xml"/><Relationship Id="rId11" Type="http://schemas.openxmlformats.org/officeDocument/2006/relationships/slide" Target="slide37.xml"/><Relationship Id="rId5" Type="http://schemas.openxmlformats.org/officeDocument/2006/relationships/slide" Target="slide28.xml"/><Relationship Id="rId15" Type="http://schemas.openxmlformats.org/officeDocument/2006/relationships/slide" Target="slide35.xml"/><Relationship Id="rId23" Type="http://schemas.openxmlformats.org/officeDocument/2006/relationships/image" Target="../media/image22.png"/><Relationship Id="rId10" Type="http://schemas.openxmlformats.org/officeDocument/2006/relationships/slide" Target="slide40.xml"/><Relationship Id="rId19" Type="http://schemas.openxmlformats.org/officeDocument/2006/relationships/slide" Target="slide43.xml"/><Relationship Id="rId4" Type="http://schemas.openxmlformats.org/officeDocument/2006/relationships/slide" Target="slide27.xml"/><Relationship Id="rId9" Type="http://schemas.openxmlformats.org/officeDocument/2006/relationships/slide" Target="slide38.xml"/><Relationship Id="rId14" Type="http://schemas.openxmlformats.org/officeDocument/2006/relationships/slide" Target="slide34.xml"/><Relationship Id="rId22" Type="http://schemas.openxmlformats.org/officeDocument/2006/relationships/slide" Target="slide3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1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1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8%D0%B0%D1%80%D1%8C%D1%8F" TargetMode="External"/><Relationship Id="rId2" Type="http://schemas.openxmlformats.org/officeDocument/2006/relationships/hyperlink" Target="http://www.adm-sharya.ru/" TargetMode="Externa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starina44.ru/koryazin-disan-nikolaevich" TargetMode="External"/><Relationship Id="rId13" Type="http://schemas.openxmlformats.org/officeDocument/2006/relationships/hyperlink" Target="http://rus-towns.ru/wp-content/gallery/sharya-pamyatnik-parovoz-p-36-10-06-2013/sharjya-pamyatnik-parovoz-04.jpg" TargetMode="External"/><Relationship Id="rId3" Type="http://schemas.openxmlformats.org/officeDocument/2006/relationships/hyperlink" Target="http://www.hereisfree.com/content1/pic/zip/201122421113324977801.jpg" TargetMode="External"/><Relationship Id="rId7" Type="http://schemas.openxmlformats.org/officeDocument/2006/relationships/hyperlink" Target="http://www.deepstorm.ru/DeepStorm.files/nord_flot/kom/vinogradov_ni_02.gif" TargetMode="External"/><Relationship Id="rId12" Type="http://schemas.openxmlformats.org/officeDocument/2006/relationships/hyperlink" Target="http://gorod44.info/media/uploads/kartinki/negnegg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kostroma.er.ru/news/2013/7/24/sharya-raduetsya-pobede-zemlyachki-lyudmily-kolchanovoj/" TargetMode="External"/><Relationship Id="rId11" Type="http://schemas.openxmlformats.org/officeDocument/2006/relationships/hyperlink" Target="http://www.koipkro.kostroma.ru/Sharya/ds7/1/DocLib20/&#1055;&#1072;&#1084;&#1103;&#1090;&#1085;&#1080;&#1082;&#1080;%20&#1091;%20&#1044;&#1050;&#1046;.pdf%20%20(&#1087;&#1072;&#1084;&#1103;&#1090;&#1085;&#1080;&#1082;%20&#171;%20&#1058;&#1088;&#1091;&#1078;&#1077;&#1085;&#1080;&#1082;&#1072;&#1084;%20&#1090;&#1099;&#1083;&#1072;&#187;)" TargetMode="External"/><Relationship Id="rId5" Type="http://schemas.openxmlformats.org/officeDocument/2006/relationships/hyperlink" Target="http://www.design-web.com.ua/wp-content/uploads/2012/11/owl.jpg" TargetMode="External"/><Relationship Id="rId15" Type="http://schemas.openxmlformats.org/officeDocument/2006/relationships/hyperlink" Target="http://75.adm-sharya.ru/fotografii/pyamyatniki/10-fotografii-pamyatniki-nashego-goroda.html" TargetMode="External"/><Relationship Id="rId10" Type="http://schemas.openxmlformats.org/officeDocument/2006/relationships/hyperlink" Target="http://www.koipkro.kostroma.ru/Sharya/ds7/1/DocLib20/%D0%9F%D0%B0%D0%BC%D1%8F%D1%82%D0%BD%D0%B8%D0%BA%D0%B8%20%D1%83%20%D0%94%D0%9A%D0%96.pdf" TargetMode="External"/><Relationship Id="rId4" Type="http://schemas.openxmlformats.org/officeDocument/2006/relationships/hyperlink" Target="http://gatet.files.wordpress.com/2010/06/me.jpg" TargetMode="External"/><Relationship Id="rId9" Type="http://schemas.openxmlformats.org/officeDocument/2006/relationships/hyperlink" Target="http://sharya-crb.narod.ru/infoAmbulance.html" TargetMode="External"/><Relationship Id="rId14" Type="http://schemas.openxmlformats.org/officeDocument/2006/relationships/hyperlink" Target="http://geraldika.ru/symbols/9285" TargetMode="Externa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://75.adm-sharya.ru/fotografii/isotriya/6-fotografii-istoriya-goroda-shari.html" TargetMode="External"/><Relationship Id="rId7" Type="http://schemas.openxmlformats.org/officeDocument/2006/relationships/hyperlink" Target="http://75.adm-sharya.ru/fotografii/pyamyatniki/10-fotografii-pamyatniki-nashego-goroda.html" TargetMode="External"/><Relationship Id="rId2" Type="http://schemas.openxmlformats.org/officeDocument/2006/relationships/hyperlink" Target="https://ru.wikipedia.org/wiki/%D0%92%D0%B5%D1%82%D0%BB%D1%83%D0%B3%D0%B0_(%D1%80%D0%B5%D0%BA%D0%B0)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koipkro.kostroma.ru/npo/shpk/default.aspx" TargetMode="External"/><Relationship Id="rId5" Type="http://schemas.openxmlformats.org/officeDocument/2006/relationships/hyperlink" Target="http://photo.qip.ru/users/protoplazma22/2945832/all/?mode=xlarge" TargetMode="External"/><Relationship Id="rId4" Type="http://schemas.openxmlformats.org/officeDocument/2006/relationships/hyperlink" Target="http://smi44.ru/fraternity/news/ekho-voyny-v-finskom-zalive-obnaruzhena-podlodka-s-9-kotoroy-komandoval-sharinets-aleksandr-mylnikov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sz="1800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 общеобразовательное учреждение «Средняя общеобразовательная школа № 2 имени Л.В.Рябинина» городского округа город Шарья Костромской области.</a:t>
            </a:r>
            <a:br>
              <a:rPr lang="ru-RU" sz="1800" kern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1628800"/>
            <a:ext cx="8075240" cy="3127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kern="1600" dirty="0" smtClean="0">
                <a:solidFill>
                  <a:srgbClr val="000000"/>
                </a:solidFill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Конкурс </a:t>
            </a:r>
            <a:r>
              <a:rPr lang="ru-RU" b="1" kern="1600" dirty="0">
                <a:solidFill>
                  <a:srgbClr val="000000"/>
                </a:solidFill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методических материалов </a:t>
            </a:r>
            <a:endParaRPr lang="ru-RU" b="1" kern="1600" dirty="0" smtClean="0">
              <a:solidFill>
                <a:srgbClr val="000000"/>
              </a:solidFill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tabLst>
                <a:tab pos="1066800" algn="l"/>
              </a:tabLst>
            </a:pPr>
            <a:r>
              <a:rPr lang="ru-RU" sz="24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Интеллектуальная 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игра</a:t>
            </a:r>
            <a:endParaRPr lang="ru-RU" sz="2400" b="1" i="1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tabLst>
                <a:tab pos="1066800" algn="l"/>
              </a:tabLst>
            </a:pPr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«Наш милый сердцу уголок»</a:t>
            </a:r>
            <a:endParaRPr lang="ru-RU" sz="12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tabLst>
                <a:tab pos="1066800" algn="l"/>
              </a:tabLs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2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tabLst>
                <a:tab pos="1066800" algn="l"/>
              </a:tabLs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2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tabLst>
                <a:tab pos="10668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Работу выполнила учитель начальных классов </a:t>
            </a:r>
            <a:endParaRPr lang="ru-RU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Атаханова Надежда Александровна</a:t>
            </a:r>
            <a:b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64136" y="5949280"/>
            <a:ext cx="15055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Шарья, 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2021</a:t>
            </a:r>
            <a:endParaRPr lang="ru-RU" sz="16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942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0119" cy="6858000"/>
          </a:xfrm>
          <a:prstGeom prst="rect">
            <a:avLst/>
          </a:prstGeom>
          <a:ln w="57150">
            <a:solidFill>
              <a:srgbClr val="7030A0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1194811" y="-315416"/>
            <a:ext cx="6750496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9900" b="1" dirty="0" smtClean="0">
                <a:ln w="28575">
                  <a:solidFill>
                    <a:schemeClr val="tx1"/>
                  </a:solidFill>
                </a:ln>
                <a:solidFill>
                  <a:srgbClr val="FFFF66"/>
                </a:solidFill>
                <a:latin typeface="Monotype Corsiva" panose="03010101010201010101" pitchFamily="66" charset="0"/>
              </a:rPr>
              <a:t>1 </a:t>
            </a:r>
            <a:r>
              <a:rPr lang="ru-RU" sz="16600" b="1" dirty="0">
                <a:ln w="28575">
                  <a:solidFill>
                    <a:schemeClr val="tx1"/>
                  </a:solidFill>
                </a:ln>
                <a:solidFill>
                  <a:srgbClr val="FFFF66"/>
                </a:solidFill>
                <a:latin typeface="Monotype Corsiva" panose="03010101010201010101" pitchFamily="66" charset="0"/>
              </a:rPr>
              <a:t>раунд</a:t>
            </a:r>
          </a:p>
        </p:txBody>
      </p:sp>
    </p:spTree>
    <p:extLst>
      <p:ext uri="{BB962C8B-B14F-4D97-AF65-F5344CB8AC3E}">
        <p14:creationId xmlns:p14="http://schemas.microsoft.com/office/powerpoint/2010/main" val="392431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79512" y="1412776"/>
            <a:ext cx="8784976" cy="5445224"/>
          </a:xfrm>
          <a:prstGeom prst="rect">
            <a:avLst/>
          </a:prstGeom>
          <a:solidFill>
            <a:srgbClr val="D2CC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19" name="AutoShape 47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851920" y="1700734"/>
            <a:ext cx="911149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10</a:t>
            </a:r>
            <a:endParaRPr lang="ru-RU" sz="3200" b="1" dirty="0"/>
          </a:p>
        </p:txBody>
      </p:sp>
      <p:sp>
        <p:nvSpPr>
          <p:cNvPr id="3121" name="AutoShape 4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4933007" y="1700734"/>
            <a:ext cx="863129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20</a:t>
            </a:r>
            <a:endParaRPr lang="ru-RU" sz="3200" b="1" dirty="0"/>
          </a:p>
        </p:txBody>
      </p:sp>
      <p:sp>
        <p:nvSpPr>
          <p:cNvPr id="3122" name="AutoShape 50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5911775" y="1688612"/>
            <a:ext cx="86260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000" b="1" dirty="0" smtClean="0"/>
              <a:t>30</a:t>
            </a:r>
            <a:endParaRPr lang="ru-RU" sz="3000" b="1" dirty="0"/>
          </a:p>
        </p:txBody>
      </p:sp>
      <p:sp>
        <p:nvSpPr>
          <p:cNvPr id="3123" name="AutoShape 5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6911853" y="1700734"/>
            <a:ext cx="86208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40</a:t>
            </a:r>
            <a:endParaRPr lang="ru-RU" sz="3200" b="1" dirty="0"/>
          </a:p>
        </p:txBody>
      </p:sp>
      <p:sp>
        <p:nvSpPr>
          <p:cNvPr id="3124" name="AutoShape 52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7890100" y="1688612"/>
            <a:ext cx="863154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50</a:t>
            </a:r>
            <a:endParaRPr lang="ru-RU" sz="3200" b="1" dirty="0"/>
          </a:p>
        </p:txBody>
      </p:sp>
      <p:sp>
        <p:nvSpPr>
          <p:cNvPr id="3125" name="AutoShape 53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3851920" y="2564830"/>
            <a:ext cx="911149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779674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10</a:t>
            </a:r>
            <a:endParaRPr lang="ru-RU" sz="3200" b="1" dirty="0"/>
          </a:p>
        </p:txBody>
      </p:sp>
      <p:sp>
        <p:nvSpPr>
          <p:cNvPr id="3126" name="AutoShape 54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4933007" y="2564830"/>
            <a:ext cx="863129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779674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20</a:t>
            </a:r>
            <a:endParaRPr lang="ru-RU" sz="3200" b="1" dirty="0"/>
          </a:p>
        </p:txBody>
      </p:sp>
      <p:sp>
        <p:nvSpPr>
          <p:cNvPr id="3127" name="AutoShape 55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5921181" y="2569851"/>
            <a:ext cx="86260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779674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30</a:t>
            </a:r>
            <a:endParaRPr lang="ru-RU" sz="3200" b="1" dirty="0"/>
          </a:p>
        </p:txBody>
      </p:sp>
      <p:sp>
        <p:nvSpPr>
          <p:cNvPr id="3128" name="AutoShape 56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6911853" y="2577331"/>
            <a:ext cx="86208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779674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40</a:t>
            </a:r>
            <a:endParaRPr lang="ru-RU" sz="3200" b="1" dirty="0"/>
          </a:p>
        </p:txBody>
      </p:sp>
      <p:sp>
        <p:nvSpPr>
          <p:cNvPr id="3129" name="AutoShape 57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7891794" y="2564830"/>
            <a:ext cx="863154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779674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50</a:t>
            </a:r>
            <a:endParaRPr lang="ru-RU" sz="3200" b="1" dirty="0"/>
          </a:p>
        </p:txBody>
      </p:sp>
      <p:sp>
        <p:nvSpPr>
          <p:cNvPr id="3130" name="AutoShape 58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3839442" y="3595493"/>
            <a:ext cx="936103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696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10</a:t>
            </a:r>
            <a:endParaRPr lang="ru-RU" sz="3200" b="1" dirty="0"/>
          </a:p>
        </p:txBody>
      </p:sp>
      <p:sp>
        <p:nvSpPr>
          <p:cNvPr id="3131" name="AutoShape 59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4935210" y="3564538"/>
            <a:ext cx="875895" cy="704342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696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20</a:t>
            </a:r>
            <a:endParaRPr lang="ru-RU" sz="3200" b="1" dirty="0"/>
          </a:p>
        </p:txBody>
      </p:sp>
      <p:sp>
        <p:nvSpPr>
          <p:cNvPr id="3132" name="AutoShape 60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5911775" y="3549742"/>
            <a:ext cx="86260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696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30</a:t>
            </a:r>
            <a:endParaRPr lang="ru-RU" sz="3200" b="1" dirty="0"/>
          </a:p>
        </p:txBody>
      </p:sp>
      <p:sp>
        <p:nvSpPr>
          <p:cNvPr id="3133" name="AutoShape 6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6875053" y="3537713"/>
            <a:ext cx="86208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696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40</a:t>
            </a:r>
            <a:endParaRPr lang="ru-RU" sz="3200" b="1" dirty="0"/>
          </a:p>
        </p:txBody>
      </p:sp>
      <p:sp>
        <p:nvSpPr>
          <p:cNvPr id="3134" name="AutoShape 62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7890003" y="3522244"/>
            <a:ext cx="863154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696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50</a:t>
            </a:r>
            <a:endParaRPr lang="ru-RU" sz="3200" b="1" dirty="0"/>
          </a:p>
        </p:txBody>
      </p:sp>
      <p:sp>
        <p:nvSpPr>
          <p:cNvPr id="3135" name="AutoShape 63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3876872" y="4596547"/>
            <a:ext cx="911150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rgbClr val="C6FAC2"/>
              </a:gs>
              <a:gs pos="50000">
                <a:schemeClr val="bg1"/>
              </a:gs>
              <a:gs pos="100000">
                <a:srgbClr val="C6FAC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995D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10</a:t>
            </a:r>
            <a:endParaRPr lang="ru-RU" sz="3200" b="1" dirty="0"/>
          </a:p>
        </p:txBody>
      </p:sp>
      <p:sp>
        <p:nvSpPr>
          <p:cNvPr id="3136" name="AutoShape 64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4926134" y="4587493"/>
            <a:ext cx="863129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rgbClr val="C6FAC2"/>
              </a:gs>
              <a:gs pos="50000">
                <a:schemeClr val="bg1"/>
              </a:gs>
              <a:gs pos="100000">
                <a:srgbClr val="C6FAC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995D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20</a:t>
            </a:r>
            <a:endParaRPr lang="ru-RU" sz="3200" b="1" dirty="0"/>
          </a:p>
        </p:txBody>
      </p:sp>
      <p:sp>
        <p:nvSpPr>
          <p:cNvPr id="3137" name="AutoShape 65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5911775" y="4562946"/>
            <a:ext cx="86260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rgbClr val="C6FAC2"/>
              </a:gs>
              <a:gs pos="50000">
                <a:schemeClr val="bg1"/>
              </a:gs>
              <a:gs pos="100000">
                <a:srgbClr val="C6FAC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995D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30</a:t>
            </a:r>
            <a:endParaRPr lang="ru-RU" sz="3200" b="1" dirty="0"/>
          </a:p>
        </p:txBody>
      </p:sp>
      <p:sp>
        <p:nvSpPr>
          <p:cNvPr id="3138" name="AutoShape 66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6911853" y="4566828"/>
            <a:ext cx="86208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rgbClr val="C6FAC2"/>
              </a:gs>
              <a:gs pos="50000">
                <a:schemeClr val="bg1"/>
              </a:gs>
              <a:gs pos="100000">
                <a:srgbClr val="C6FAC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995D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40</a:t>
            </a:r>
            <a:endParaRPr lang="ru-RU" sz="3200" b="1" dirty="0"/>
          </a:p>
        </p:txBody>
      </p:sp>
      <p:sp>
        <p:nvSpPr>
          <p:cNvPr id="3139" name="AutoShape 67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7890003" y="4552855"/>
            <a:ext cx="863154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rgbClr val="C6FAC2"/>
              </a:gs>
              <a:gs pos="50000">
                <a:schemeClr val="bg1"/>
              </a:gs>
              <a:gs pos="100000">
                <a:srgbClr val="C6FAC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995D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50</a:t>
            </a:r>
            <a:endParaRPr lang="ru-RU" sz="3200" b="1" dirty="0"/>
          </a:p>
        </p:txBody>
      </p:sp>
      <p:sp>
        <p:nvSpPr>
          <p:cNvPr id="2" name="AutoShape 47"/>
          <p:cNvSpPr>
            <a:spLocks noChangeArrowheads="1"/>
          </p:cNvSpPr>
          <p:nvPr/>
        </p:nvSpPr>
        <p:spPr bwMode="auto">
          <a:xfrm>
            <a:off x="468312" y="1700734"/>
            <a:ext cx="302356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/>
            <a:r>
              <a:rPr lang="ru-RU" sz="20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Громкие имена</a:t>
            </a:r>
            <a:endParaRPr lang="ru-RU" sz="2000" b="1" cap="al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utoShape 47"/>
          <p:cNvSpPr>
            <a:spLocks noChangeArrowheads="1"/>
          </p:cNvSpPr>
          <p:nvPr/>
        </p:nvSpPr>
        <p:spPr bwMode="auto">
          <a:xfrm>
            <a:off x="468312" y="4562946"/>
            <a:ext cx="302356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rgbClr val="C6FAC2"/>
              </a:gs>
              <a:gs pos="50000">
                <a:schemeClr val="bg1"/>
              </a:gs>
              <a:gs pos="100000">
                <a:srgbClr val="C6FAC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/>
            <a:r>
              <a:rPr lang="ru-RU" sz="20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Городские события</a:t>
            </a:r>
            <a:endParaRPr lang="ru-RU" sz="2000" b="1" cap="al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AutoShape 47"/>
          <p:cNvSpPr>
            <a:spLocks noChangeArrowheads="1"/>
          </p:cNvSpPr>
          <p:nvPr/>
        </p:nvSpPr>
        <p:spPr bwMode="auto">
          <a:xfrm>
            <a:off x="468312" y="2589900"/>
            <a:ext cx="302356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rgbClr val="FAFBF7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/>
            <a:r>
              <a:rPr lang="ru-RU" sz="20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города</a:t>
            </a:r>
            <a:endParaRPr lang="ru-RU" sz="2000" b="1" cap="al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AutoShape 47"/>
          <p:cNvSpPr>
            <a:spLocks noChangeArrowheads="1"/>
          </p:cNvSpPr>
          <p:nvPr/>
        </p:nvSpPr>
        <p:spPr bwMode="auto">
          <a:xfrm>
            <a:off x="503932" y="3588012"/>
            <a:ext cx="302356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/>
            <a:r>
              <a:rPr lang="ru-RU" sz="20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Городские улицы</a:t>
            </a:r>
            <a:endParaRPr lang="ru-RU" sz="2000" b="1" cap="al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25029" y="330461"/>
            <a:ext cx="64807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«Наш милый сердцу уголок»</a:t>
            </a:r>
            <a:endParaRPr lang="ru-RU" sz="4400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Управляющая кнопка: далее 2">
            <a:hlinkClick r:id="rId24" action="ppaction://hlinksldjump" highlightClick="1"/>
          </p:cNvPr>
          <p:cNvSpPr/>
          <p:nvPr/>
        </p:nvSpPr>
        <p:spPr>
          <a:xfrm>
            <a:off x="7452320" y="6255400"/>
            <a:ext cx="936575" cy="41940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" dur="indefinite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5" dur="indefinite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31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1" dur="indefinite"/>
                                        <p:tgtEl>
                                          <p:spTgt spid="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7" dur="indefinite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3" dur="indefinite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9" dur="indefinite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5" dur="indefinite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1" dur="indefinite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7" dur="indefinite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3" dur="indefinite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9" dur="indefinite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5" dur="indefinite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1" dur="indefinite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31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7" dur="indefinite"/>
                                        <p:tgtEl>
                                          <p:spTgt spid="3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5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2" dur="indefinite"/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3" dur="indefinite"/>
                                        <p:tgtEl>
                                          <p:spTgt spid="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6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31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9" dur="indefinite"/>
                                        <p:tgtEl>
                                          <p:spTgt spid="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4" dur="indefinite"/>
                                        <p:tgtEl>
                                          <p:spTgt spid="31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5" dur="indefinite"/>
                                        <p:tgtEl>
                                          <p:spTgt spid="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8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0" dur="indefinite"/>
                                        <p:tgtEl>
                                          <p:spTgt spid="31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1" dur="indefinite"/>
                                        <p:tgtEl>
                                          <p:spTgt spid="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9"/>
                  </p:tgtEl>
                </p:cond>
              </p:nextCondLst>
            </p:seq>
          </p:childTnLst>
        </p:cTn>
      </p:par>
    </p:tnLst>
    <p:bldLst>
      <p:bldP spid="3119" grpId="0" animBg="1"/>
      <p:bldP spid="3121" grpId="0" animBg="1"/>
      <p:bldP spid="3122" grpId="0" animBg="1"/>
      <p:bldP spid="3123" grpId="0" animBg="1"/>
      <p:bldP spid="3124" grpId="0" animBg="1"/>
      <p:bldP spid="3125" grpId="0" animBg="1"/>
      <p:bldP spid="3126" grpId="0" animBg="1"/>
      <p:bldP spid="3127" grpId="0" animBg="1"/>
      <p:bldP spid="3128" grpId="0" animBg="1"/>
      <p:bldP spid="3129" grpId="0" animBg="1"/>
      <p:bldP spid="3130" grpId="0" animBg="1"/>
      <p:bldP spid="3131" grpId="0" animBg="1"/>
      <p:bldP spid="3132" grpId="0" animBg="1"/>
      <p:bldP spid="3133" grpId="0" animBg="1"/>
      <p:bldP spid="3134" grpId="0" animBg="1"/>
      <p:bldP spid="3135" grpId="0" animBg="1"/>
      <p:bldP spid="3136" grpId="0" animBg="1"/>
      <p:bldP spid="3137" grpId="0" animBg="1"/>
      <p:bldP spid="3138" grpId="0" animBg="1"/>
      <p:bldP spid="313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452810" y="1895330"/>
            <a:ext cx="84969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Российская легкоатлетка, уроженка Шарьи, выступающая  в прыжках в длину и в тройном прыжке.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tx2">
                        <a:lumMod val="75000"/>
                      </a:schemeClr>
                    </a:gs>
                    <a:gs pos="100000">
                      <a:srgbClr val="2A65AC"/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</a:t>
            </a:r>
            <a:endParaRPr lang="ru-RU" sz="4400" b="1" spc="50" dirty="0">
              <a:ln w="11430"/>
              <a:gradFill>
                <a:gsLst>
                  <a:gs pos="25000">
                    <a:schemeClr val="tx2">
                      <a:lumMod val="75000"/>
                    </a:schemeClr>
                  </a:gs>
                  <a:gs pos="100000">
                    <a:srgbClr val="2A65AC"/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дом-6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pic>
        <p:nvPicPr>
          <p:cNvPr id="25" name="Рисунок 24" descr="Рисунок30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534605" y="3175032"/>
            <a:ext cx="1512168" cy="233730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75656" y="5670087"/>
            <a:ext cx="56300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Людмила </a:t>
            </a:r>
            <a:r>
              <a:rPr lang="ru-RU" sz="3600" b="1" i="1" dirty="0" err="1" smtClean="0">
                <a:solidFill>
                  <a:srgbClr val="0070C0"/>
                </a:solidFill>
                <a:latin typeface="Georgia" panose="02040502050405020303" pitchFamily="18" charset="0"/>
              </a:rPr>
              <a:t>Колчанова</a:t>
            </a:r>
            <a:r>
              <a:rPr lang="ru-RU" sz="3600" b="1" i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.</a:t>
            </a:r>
            <a:endParaRPr lang="ru-RU" sz="3600" b="1" i="1" dirty="0">
              <a:solidFill>
                <a:srgbClr val="0070C0"/>
              </a:solidFill>
              <a:latin typeface="Georgia" panose="02040502050405020303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22240" y="324587"/>
            <a:ext cx="417152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400" b="1" spc="50" dirty="0">
                <a:ln w="11430"/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Громкие имена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13790" y="2852934"/>
            <a:ext cx="3975337" cy="29815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23528" y="5361427"/>
            <a:ext cx="8496944" cy="1175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200" b="1" i="1" dirty="0">
                <a:solidFill>
                  <a:srgbClr val="2A65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Адмирал </a:t>
            </a:r>
            <a:endParaRPr lang="ru-RU" sz="3200" b="1" i="1" dirty="0" smtClean="0">
              <a:solidFill>
                <a:srgbClr val="2A65A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20000"/>
              </a:spcBef>
            </a:pPr>
            <a:r>
              <a:rPr lang="ru-RU" sz="3200" b="1" i="1" dirty="0" smtClean="0">
                <a:solidFill>
                  <a:srgbClr val="2A65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Виноградов </a:t>
            </a:r>
            <a:r>
              <a:rPr lang="ru-RU" sz="3200" b="1" i="1" dirty="0">
                <a:solidFill>
                  <a:srgbClr val="2A65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Николай Игнатьевич</a:t>
            </a:r>
            <a:endParaRPr lang="ru-RU" sz="3200" b="1" i="1" dirty="0" smtClean="0">
              <a:solidFill>
                <a:srgbClr val="2A65A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3528" y="2033845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годы Великой Отечественной войны командовал соединением подводных лодок Северного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флота.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tx2">
                        <a:lumMod val="75000"/>
                      </a:schemeClr>
                    </a:gs>
                    <a:gs pos="100000">
                      <a:srgbClr val="2A65AC"/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</a:t>
            </a:r>
            <a:endParaRPr lang="ru-RU" sz="4400" b="1" spc="50" dirty="0">
              <a:ln w="11430"/>
              <a:gradFill>
                <a:gsLst>
                  <a:gs pos="25000">
                    <a:schemeClr val="tx2">
                      <a:lumMod val="75000"/>
                    </a:schemeClr>
                  </a:gs>
                  <a:gs pos="100000">
                    <a:srgbClr val="2A65AC"/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дом-6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pic>
        <p:nvPicPr>
          <p:cNvPr id="25" name="Рисунок 24" descr="Рисунок30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580655" y="3218603"/>
            <a:ext cx="1766665" cy="273067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486236" y="413810"/>
            <a:ext cx="417152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400" b="1" spc="50" dirty="0">
                <a:ln w="11430"/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Громкие имена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7864" y="2935745"/>
            <a:ext cx="2232248" cy="3013535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249051" y="5932780"/>
            <a:ext cx="84969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200" i="1" dirty="0">
                <a:solidFill>
                  <a:srgbClr val="2A65AC"/>
                </a:solidFill>
                <a:latin typeface="Georgia" pitchFamily="18" charset="0"/>
              </a:rPr>
              <a:t>сержант  </a:t>
            </a:r>
            <a:r>
              <a:rPr lang="ru-RU" sz="3200" i="1" dirty="0" err="1">
                <a:solidFill>
                  <a:srgbClr val="2A65AC"/>
                </a:solidFill>
                <a:latin typeface="Georgia" pitchFamily="18" charset="0"/>
              </a:rPr>
              <a:t>Дисан</a:t>
            </a:r>
            <a:r>
              <a:rPr lang="ru-RU" sz="3200" i="1" dirty="0">
                <a:solidFill>
                  <a:srgbClr val="2A65AC"/>
                </a:solidFill>
                <a:latin typeface="Georgia" pitchFamily="18" charset="0"/>
              </a:rPr>
              <a:t> Николаевич  </a:t>
            </a:r>
            <a:r>
              <a:rPr lang="ru-RU" sz="3200" i="1" dirty="0" err="1">
                <a:solidFill>
                  <a:srgbClr val="2A65AC"/>
                </a:solidFill>
                <a:latin typeface="Georgia" pitchFamily="18" charset="0"/>
              </a:rPr>
              <a:t>Корязин</a:t>
            </a:r>
            <a:endParaRPr lang="ru-RU" sz="3200" i="1" dirty="0" smtClean="0">
              <a:solidFill>
                <a:srgbClr val="2A65AC"/>
              </a:solidFill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89992" y="1386379"/>
            <a:ext cx="8289129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20000"/>
              </a:spcBef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28 сентября 1941 года в районе города Новомосковска во время нанесения бомбового удара его самолет был подбит зенитной артиллерией. </a:t>
            </a:r>
            <a:r>
              <a:rPr lang="ru-RU" sz="20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Бесстрашный летчик направил 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объятую пламенем машину в центр вражеской танковой колонны. Он повторил подвиг Николая  Гастелло. Имя этого человека знает каждый в нашем </a:t>
            </a:r>
            <a:r>
              <a:rPr lang="ru-RU" sz="20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городе.</a:t>
            </a:r>
            <a:endParaRPr lang="ru-RU" sz="2000" b="1" dirty="0" smtClean="0">
              <a:latin typeface="Georgia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tx2">
                        <a:lumMod val="75000"/>
                      </a:schemeClr>
                    </a:gs>
                    <a:gs pos="100000">
                      <a:srgbClr val="2A65AC"/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30</a:t>
            </a:r>
            <a:endParaRPr lang="ru-RU" sz="4400" b="1" spc="50" dirty="0">
              <a:ln w="11430"/>
              <a:gradFill>
                <a:gsLst>
                  <a:gs pos="25000">
                    <a:schemeClr val="tx2">
                      <a:lumMod val="75000"/>
                    </a:schemeClr>
                  </a:gs>
                  <a:gs pos="100000">
                    <a:srgbClr val="2A65AC"/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дом-6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pic>
        <p:nvPicPr>
          <p:cNvPr id="25" name="Рисунок 24" descr="Рисунок30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334420" y="3158261"/>
            <a:ext cx="1656184" cy="255991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411760" y="332655"/>
            <a:ext cx="417152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400" b="1" spc="50" dirty="0">
                <a:ln w="11430"/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Громкие имена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33454" y="3069250"/>
            <a:ext cx="1917329" cy="2905044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3528" y="2038915"/>
            <a:ext cx="84969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Врач-хирург, чье имя сейчас носит наша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ЦРБ?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tx2">
                        <a:lumMod val="75000"/>
                      </a:schemeClr>
                    </a:gs>
                    <a:gs pos="100000">
                      <a:srgbClr val="2A65AC"/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40</a:t>
            </a:r>
            <a:endParaRPr lang="ru-RU" sz="4400" b="1" spc="50" dirty="0">
              <a:ln w="11430"/>
              <a:gradFill>
                <a:gsLst>
                  <a:gs pos="25000">
                    <a:schemeClr val="tx2">
                      <a:lumMod val="75000"/>
                    </a:schemeClr>
                  </a:gs>
                  <a:gs pos="100000">
                    <a:srgbClr val="2A65AC"/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дом-6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pic>
        <p:nvPicPr>
          <p:cNvPr id="25" name="Рисунок 24" descr="Рисунок30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767299" y="2739361"/>
            <a:ext cx="1609398" cy="2487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486236" y="332656"/>
            <a:ext cx="417152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400" b="1" spc="50" dirty="0">
                <a:ln w="11430"/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Громкие имена</a:t>
            </a: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804620" y="5718591"/>
            <a:ext cx="735339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200" b="1" i="1" dirty="0" smtClean="0">
                <a:solidFill>
                  <a:srgbClr val="2A65AC"/>
                </a:solidFill>
                <a:latin typeface="Georgia" pitchFamily="18" charset="0"/>
              </a:rPr>
              <a:t>Каверин Валентин Фёдорович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8061" y="2711613"/>
            <a:ext cx="2047875" cy="28575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23528" y="3606695"/>
            <a:ext cx="849694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20000"/>
              </a:spcBef>
            </a:pPr>
            <a:r>
              <a:rPr 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Её строительство связано с именем профессора математического факультета Московского университета, друга </a:t>
            </a:r>
            <a:r>
              <a:rPr lang="ru-RU" sz="2400" b="1" i="1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Н.В.Гоголя</a:t>
            </a:r>
            <a:r>
              <a:rPr 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и А.И. Герцена- </a:t>
            </a:r>
            <a:r>
              <a:rPr lang="ru-RU" sz="2400" b="1" i="1" dirty="0" err="1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Ф.В.Чижова</a:t>
            </a:r>
            <a:r>
              <a:rPr lang="ru-RU" sz="2400" b="1" i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родом происходившего из Костромы</a:t>
            </a:r>
            <a:endParaRPr lang="ru-RU" sz="2400" b="1" i="1" dirty="0" smtClean="0">
              <a:solidFill>
                <a:srgbClr val="0070C0"/>
              </a:solidFill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20000"/>
              </a:spcBef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Станция Шарья возникла в связи со строительством участка Северной железной дороги между городами Вологдой и Вяткой. С каким именем связано её строительство?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tx2">
                        <a:lumMod val="75000"/>
                      </a:schemeClr>
                    </a:gs>
                    <a:gs pos="100000">
                      <a:srgbClr val="2A65AC"/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50</a:t>
            </a:r>
            <a:endParaRPr lang="ru-RU" sz="4400" b="1" spc="50" dirty="0">
              <a:ln w="11430"/>
              <a:gradFill>
                <a:gsLst>
                  <a:gs pos="25000">
                    <a:schemeClr val="tx2">
                      <a:lumMod val="75000"/>
                    </a:schemeClr>
                  </a:gs>
                  <a:gs pos="100000">
                    <a:srgbClr val="2A65AC"/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дом-6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pic>
        <p:nvPicPr>
          <p:cNvPr id="25" name="Рисунок 24" descr="Рисунок30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4015494" y="4077072"/>
            <a:ext cx="1512168" cy="233730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339752" y="356508"/>
            <a:ext cx="417152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400" b="1" spc="50" dirty="0">
                <a:ln w="11430"/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Громкие имена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all" dirty="0" smtClean="0">
                <a:latin typeface="Georgia" pitchFamily="18" charset="0"/>
              </a:rPr>
              <a:t>История города</a:t>
            </a:r>
            <a:endParaRPr lang="ru-RU" sz="3600" b="1" cap="all" dirty="0">
              <a:latin typeface="Georgia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</a:t>
            </a:r>
            <a:endParaRPr lang="ru-RU" sz="44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Рисунок 21" descr="Рисунок31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297661" y="3284983"/>
            <a:ext cx="849694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200" b="1" i="1">
                <a:solidFill>
                  <a:srgbClr val="00B050"/>
                </a:solidFill>
                <a:latin typeface="Georgia" pitchFamily="18" charset="0"/>
              </a:rPr>
              <a:t>Статус города Шарье был присвоен 27 ноября 1938 года.</a:t>
            </a:r>
            <a:endParaRPr lang="ru-RU" sz="3200" b="1" i="1" dirty="0" smtClean="0">
              <a:solidFill>
                <a:srgbClr val="00B050"/>
              </a:solidFill>
              <a:latin typeface="Georgia" pitchFamily="18" charset="0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>
                <a:latin typeface="Times New Roman" panose="02020603050405020304" pitchFamily="18" charset="0"/>
                <a:ea typeface="Calibri" panose="020F0502020204030204" pitchFamily="34" charset="0"/>
              </a:rPr>
              <a:t>Начиная с этого года, ведётся история города Шарьи.</a:t>
            </a:r>
            <a:endParaRPr lang="ru-RU" sz="2800" b="1" dirty="0" smtClean="0"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all" dirty="0" smtClean="0">
                <a:latin typeface="Georgia" pitchFamily="18" charset="0"/>
              </a:rPr>
              <a:t>История города</a:t>
            </a:r>
            <a:endParaRPr lang="ru-RU" sz="3600" b="1" cap="all" dirty="0">
              <a:latin typeface="Georgia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</a:t>
            </a:r>
            <a:endParaRPr lang="ru-RU" sz="44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Рисунок 21" descr="Рисунок31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221096"/>
            <a:ext cx="1512168" cy="2337309"/>
          </a:xfrm>
          <a:prstGeom prst="rect">
            <a:avLst/>
          </a:prstGeom>
        </p:spPr>
      </p:pic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342374" y="3684979"/>
            <a:ext cx="84969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 i="1">
                <a:solidFill>
                  <a:srgbClr val="00B050"/>
                </a:solidFill>
                <a:latin typeface="Georgia" pitchFamily="18" charset="0"/>
              </a:rPr>
              <a:t>улица 50 лет Советской власти</a:t>
            </a:r>
            <a:endParaRPr lang="ru-RU" sz="2800" b="1" i="1" dirty="0" smtClean="0">
              <a:solidFill>
                <a:srgbClr val="00B050"/>
              </a:solidFill>
              <a:latin typeface="Georgia" pitchFamily="18" charset="0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42374" y="1443841"/>
            <a:ext cx="84969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>
                <a:latin typeface="Georgia" pitchFamily="18" charset="0"/>
              </a:rPr>
              <a:t>Эта улица носит самое длинное название, на которой были построены первые пятиэтажные дома.</a:t>
            </a:r>
            <a:endParaRPr lang="ru-RU" sz="2800" b="1" dirty="0" smtClean="0"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all" dirty="0" smtClean="0">
                <a:latin typeface="Georgia" pitchFamily="18" charset="0"/>
              </a:rPr>
              <a:t>История города</a:t>
            </a:r>
            <a:endParaRPr lang="ru-RU" sz="3600" b="1" cap="all" dirty="0">
              <a:latin typeface="Georgia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30</a:t>
            </a:r>
            <a:endParaRPr lang="ru-RU" sz="44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Рисунок 21" descr="Рисунок31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86867" y="3002469"/>
            <a:ext cx="84969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 i="1">
                <a:solidFill>
                  <a:srgbClr val="00B050"/>
                </a:solidFill>
                <a:latin typeface="Georgia" pitchFamily="18" charset="0"/>
              </a:rPr>
              <a:t>Александр Михайлович Кучумов</a:t>
            </a:r>
            <a:endParaRPr lang="ru-RU" sz="2800" b="1" i="1" dirty="0" smtClean="0">
              <a:solidFill>
                <a:srgbClr val="00B050"/>
              </a:solidFill>
              <a:latin typeface="Georgia" pitchFamily="18" charset="0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>
                <a:latin typeface="Georgia" pitchFamily="18" charset="0"/>
              </a:rPr>
              <a:t>Этот человек вошёл в историю, как основатель  художественной школы.</a:t>
            </a:r>
            <a:endParaRPr lang="ru-RU" sz="2800" b="1" dirty="0" smtClean="0"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all" dirty="0" smtClean="0">
                <a:latin typeface="Georgia" pitchFamily="18" charset="0"/>
              </a:rPr>
              <a:t>История города</a:t>
            </a:r>
            <a:endParaRPr lang="ru-RU" sz="3600" b="1" cap="all" dirty="0">
              <a:latin typeface="Georgia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40</a:t>
            </a:r>
            <a:endParaRPr lang="ru-RU" sz="44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Рисунок 21" descr="Рисунок31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359532" y="4384693"/>
            <a:ext cx="84969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 i="1" dirty="0">
                <a:solidFill>
                  <a:srgbClr val="00B050"/>
                </a:solidFill>
                <a:latin typeface="Georgia" pitchFamily="18" charset="0"/>
              </a:rPr>
              <a:t>Специализированная Детско-Юношеская Спортивная Школа Олимпийского Резерва</a:t>
            </a:r>
            <a:endParaRPr lang="ru-RU" sz="2800" b="1" i="1" dirty="0" smtClean="0">
              <a:solidFill>
                <a:srgbClr val="00B050"/>
              </a:solidFill>
              <a:latin typeface="Georgia" pitchFamily="18" charset="0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427667" y="1439650"/>
            <a:ext cx="8496944" cy="2850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20000"/>
              </a:spcBef>
            </a:pPr>
            <a:r>
              <a:rPr lang="ru-RU" sz="2800" b="1" dirty="0">
                <a:latin typeface="Georgia" pitchFamily="18" charset="0"/>
              </a:rPr>
              <a:t>СВОЯ  ИГРА. </a:t>
            </a:r>
            <a:endParaRPr lang="ru-RU" sz="2800" b="1" dirty="0" smtClean="0">
              <a:latin typeface="Georgia" pitchFamily="18" charset="0"/>
            </a:endParaRPr>
          </a:p>
          <a:p>
            <a:pPr>
              <a:spcBef>
                <a:spcPct val="20000"/>
              </a:spcBef>
            </a:pPr>
            <a:r>
              <a:rPr lang="ru-RU" sz="2800" b="1" dirty="0" smtClean="0">
                <a:latin typeface="Georgia" pitchFamily="18" charset="0"/>
              </a:rPr>
              <a:t>Прививает </a:t>
            </a:r>
            <a:r>
              <a:rPr lang="ru-RU" sz="2800" b="1" dirty="0">
                <a:latin typeface="Georgia" pitchFamily="18" charset="0"/>
              </a:rPr>
              <a:t>любовь к спорту СДЮСШОР, которая имеет один из лучших в области легкоатлетический манеж. </a:t>
            </a:r>
            <a:endParaRPr lang="ru-RU" sz="2800" b="1" dirty="0" smtClean="0">
              <a:latin typeface="Georgia" pitchFamily="18" charset="0"/>
            </a:endParaRPr>
          </a:p>
          <a:p>
            <a:pPr>
              <a:spcBef>
                <a:spcPct val="20000"/>
              </a:spcBef>
            </a:pPr>
            <a:r>
              <a:rPr lang="ru-RU" sz="2800" b="1" dirty="0" smtClean="0">
                <a:latin typeface="Georgia" pitchFamily="18" charset="0"/>
              </a:rPr>
              <a:t>Как расшифровывается аббревиатура </a:t>
            </a:r>
            <a:r>
              <a:rPr lang="ru-RU" sz="2800" b="1" dirty="0">
                <a:latin typeface="Georgia" pitchFamily="18" charset="0"/>
              </a:rPr>
              <a:t>СДЮСШОР?</a:t>
            </a:r>
            <a:endParaRPr lang="ru-RU" sz="2800" b="1" dirty="0" smtClean="0"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all" dirty="0" smtClean="0">
                <a:latin typeface="Georgia" pitchFamily="18" charset="0"/>
              </a:rPr>
              <a:t>История города</a:t>
            </a:r>
            <a:endParaRPr lang="ru-RU" sz="3600" b="1" cap="all" dirty="0">
              <a:latin typeface="Georgia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50</a:t>
            </a:r>
            <a:endParaRPr lang="ru-RU" sz="4400" b="1" spc="50" dirty="0">
              <a:ln w="11430"/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Рисунок 21" descr="Рисунок31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225338" y="3661279"/>
            <a:ext cx="84969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 i="1">
                <a:solidFill>
                  <a:srgbClr val="00B050"/>
                </a:solidFill>
                <a:latin typeface="Georgia" pitchFamily="18" charset="0"/>
              </a:rPr>
              <a:t>«Ветлужский край».</a:t>
            </a:r>
            <a:endParaRPr lang="ru-RU" sz="2800" b="1" i="1" dirty="0" smtClean="0">
              <a:solidFill>
                <a:srgbClr val="00B050"/>
              </a:solidFill>
              <a:latin typeface="Georgia" pitchFamily="18" charset="0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202936" y="1709806"/>
            <a:ext cx="881013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20000"/>
              </a:spcBef>
            </a:pPr>
            <a:r>
              <a:rPr lang="ru-RU" sz="2800" b="1" dirty="0">
                <a:latin typeface="Georgia" pitchFamily="18" charset="0"/>
              </a:rPr>
              <a:t>С открытием </a:t>
            </a:r>
            <a:r>
              <a:rPr lang="ru-RU" sz="2800" b="1" dirty="0" err="1">
                <a:latin typeface="Georgia" pitchFamily="18" charset="0"/>
              </a:rPr>
              <a:t>Шарьинской</a:t>
            </a:r>
            <a:r>
              <a:rPr lang="ru-RU" sz="2800" b="1" dirty="0">
                <a:latin typeface="Georgia" pitchFamily="18" charset="0"/>
              </a:rPr>
              <a:t> типографии начался выпуск газеты «Шарьинский пролетарий». Какое название носит ныне эта газета?</a:t>
            </a:r>
            <a:endParaRPr lang="ru-RU" sz="2800" b="1" dirty="0" smtClean="0"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3528" y="3492297"/>
            <a:ext cx="84969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200" b="1" i="1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ул. Школьная</a:t>
            </a:r>
            <a:endParaRPr lang="ru-RU" sz="3200" b="1" i="1" dirty="0" smtClean="0">
              <a:solidFill>
                <a:schemeClr val="accent2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475584" y="2153188"/>
            <a:ext cx="84969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улицу, связанную с образованием.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Рисунок 23" descr="32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all" dirty="0" smtClean="0">
                <a:latin typeface="Georgia" pitchFamily="18" charset="0"/>
              </a:rPr>
              <a:t>Городские улицы</a:t>
            </a:r>
            <a:endParaRPr lang="ru-RU" sz="3600" b="1" cap="all" dirty="0"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" name="Рисунок 23" descr="32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2675802" y="3429000"/>
            <a:ext cx="1512168" cy="233730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979712" y="326278"/>
            <a:ext cx="57606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cap="all" dirty="0">
                <a:solidFill>
                  <a:prstClr val="black"/>
                </a:solidFill>
                <a:latin typeface="Georgia" pitchFamily="18" charset="0"/>
              </a:rPr>
              <a:t>Городские улицы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772816"/>
            <a:ext cx="81369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мая 2013 года в Финском заливе была обнаружена подводная лодка С-9, не вернувшаяся из похода в 1943 году. Командир субмарины – наш земляк. Его именем названа одна из улиц нашего города, в пос. Ветлужском. Кто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это?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74540" y="3336920"/>
            <a:ext cx="2785492" cy="2938694"/>
          </a:xfrm>
          <a:prstGeom prst="rect">
            <a:avLst/>
          </a:prstGeom>
        </p:spPr>
      </p:pic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4752020" y="3400436"/>
            <a:ext cx="399644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200" b="1" i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Александр Иванович Мыльников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30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323528" y="1494685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СВОЯ  ИГРА. 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городе улицы, названы в честь воинов?</a:t>
            </a:r>
          </a:p>
        </p:txBody>
      </p:sp>
      <p:pic>
        <p:nvPicPr>
          <p:cNvPr id="24" name="Рисунок 23" descr="32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251643"/>
            <a:ext cx="1512168" cy="233730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000682" y="371300"/>
            <a:ext cx="55956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cap="all" dirty="0">
                <a:solidFill>
                  <a:prstClr val="black"/>
                </a:solidFill>
                <a:latin typeface="Georgia" pitchFamily="18" charset="0"/>
              </a:rPr>
              <a:t>Городские улицы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23528" y="2925846"/>
            <a:ext cx="8496944" cy="2259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Адмирала Виноградова</a:t>
            </a:r>
            <a:r>
              <a:rPr lang="ru-RU" sz="3200" b="1" i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,</a:t>
            </a:r>
          </a:p>
          <a:p>
            <a:pPr algn="ctr">
              <a:spcBef>
                <a:spcPct val="20000"/>
              </a:spcBef>
            </a:pPr>
            <a:r>
              <a:rPr lang="ru-RU" sz="3200" b="1" i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 </a:t>
            </a: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А. Смирнова,  </a:t>
            </a:r>
            <a:r>
              <a:rPr lang="ru-RU" sz="3200" b="1" i="1" dirty="0" err="1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А.Соколова</a:t>
            </a: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,  </a:t>
            </a:r>
            <a:endParaRPr lang="ru-RU" sz="3200" b="1" i="1" dirty="0" smtClean="0">
              <a:solidFill>
                <a:schemeClr val="accent2">
                  <a:lumMod val="75000"/>
                </a:schemeClr>
              </a:solidFill>
              <a:latin typeface="Georgia" pitchFamily="18" charset="0"/>
            </a:endParaRPr>
          </a:p>
          <a:p>
            <a:pPr algn="ctr">
              <a:spcBef>
                <a:spcPct val="20000"/>
              </a:spcBef>
            </a:pPr>
            <a:r>
              <a:rPr lang="ru-RU" sz="3200" b="1" i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С</a:t>
            </a: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. Щербакова, </a:t>
            </a:r>
            <a:r>
              <a:rPr lang="ru-RU" sz="3200" b="1" i="1" dirty="0" err="1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Дисана</a:t>
            </a: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 </a:t>
            </a:r>
            <a:r>
              <a:rPr lang="ru-RU" sz="3200" b="1" i="1" dirty="0" err="1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Корязина</a:t>
            </a: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 и </a:t>
            </a:r>
            <a:r>
              <a:rPr lang="ru-RU" sz="3200" b="1" i="1" dirty="0" err="1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т.д</a:t>
            </a:r>
            <a:endParaRPr lang="ru-RU" sz="3200" b="1" i="1" dirty="0" smtClean="0">
              <a:solidFill>
                <a:schemeClr val="accent2">
                  <a:lumMod val="75000"/>
                </a:schemeClr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40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3528" y="3429000"/>
            <a:ext cx="84969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Больничный городок</a:t>
            </a:r>
            <a:endParaRPr lang="ru-RU" sz="3200" b="1" i="1" dirty="0" smtClean="0">
              <a:solidFill>
                <a:schemeClr val="accent2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444435" y="1967931"/>
            <a:ext cx="8496944" cy="1471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работников здравоохранения представлена целым городком. 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называется этот городок?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Рисунок 23" descr="32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051720" y="332656"/>
            <a:ext cx="57606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cap="all" dirty="0">
                <a:solidFill>
                  <a:prstClr val="black"/>
                </a:solidFill>
                <a:latin typeface="Georgia" pitchFamily="18" charset="0"/>
              </a:rPr>
              <a:t>Городские улицы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50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59532" y="3232720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 i="1" dirty="0" err="1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Л.Толстого</a:t>
            </a:r>
            <a:r>
              <a:rPr lang="ru-RU" sz="2800" b="1" i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, </a:t>
            </a:r>
            <a:r>
              <a:rPr lang="ru-RU" sz="2800" b="1" i="1" dirty="0" err="1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В.Белинского</a:t>
            </a:r>
            <a:r>
              <a:rPr lang="ru-RU" sz="2800" b="1" i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, </a:t>
            </a:r>
            <a:r>
              <a:rPr lang="ru-RU" sz="2800" b="1" i="1" dirty="0" err="1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А.Пушкина</a:t>
            </a:r>
            <a:r>
              <a:rPr lang="ru-RU" sz="2800" b="1" i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, </a:t>
            </a:r>
            <a:r>
              <a:rPr lang="ru-RU" sz="2800" b="1" i="1" dirty="0" err="1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В.Маяковского</a:t>
            </a:r>
            <a:r>
              <a:rPr lang="ru-RU" sz="2800" b="1" i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, </a:t>
            </a:r>
            <a:r>
              <a:rPr lang="ru-RU" sz="2800" b="1" i="1" dirty="0" err="1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А.Гайдара</a:t>
            </a:r>
            <a:r>
              <a:rPr lang="ru-RU" sz="2800" b="1" i="1" dirty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, </a:t>
            </a: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Тургенева</a:t>
            </a: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Какие улицы города названы в честь великих писателей?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Рисунок 23" descr="32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835696" y="332656"/>
            <a:ext cx="58326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cap="all" dirty="0">
                <a:solidFill>
                  <a:prstClr val="black"/>
                </a:solidFill>
                <a:latin typeface="Georgia" pitchFamily="18" charset="0"/>
              </a:rPr>
              <a:t>Городские улицы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Рисунок12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4330" y="5949280"/>
            <a:ext cx="770053" cy="66828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all" dirty="0" smtClean="0">
                <a:latin typeface="Georgia" pitchFamily="18" charset="0"/>
              </a:rPr>
              <a:t>Городские события</a:t>
            </a:r>
            <a:endParaRPr lang="ru-RU" sz="3600" b="1" cap="all" dirty="0">
              <a:latin typeface="Georgia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rgbClr val="004200"/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</a:t>
            </a:r>
            <a:endParaRPr lang="ru-RU" sz="4400" b="1" spc="50" dirty="0">
              <a:ln w="11430"/>
              <a:gradFill>
                <a:gsLst>
                  <a:gs pos="25000">
                    <a:srgbClr val="004200"/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Рисунок33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5204"/>
            <a:ext cx="1512168" cy="2337310"/>
          </a:xfrm>
          <a:prstGeom prst="rect">
            <a:avLst/>
          </a:prstGeom>
        </p:spPr>
      </p:pic>
      <p:sp>
        <p:nvSpPr>
          <p:cNvPr id="26" name="Text Box 5"/>
          <p:cNvSpPr txBox="1">
            <a:spLocks noChangeArrowheads="1"/>
          </p:cNvSpPr>
          <p:nvPr/>
        </p:nvSpPr>
        <p:spPr bwMode="auto">
          <a:xfrm>
            <a:off x="359532" y="3212976"/>
            <a:ext cx="84969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200" b="1" i="1">
                <a:solidFill>
                  <a:srgbClr val="009900"/>
                </a:solidFill>
                <a:latin typeface="Georgia" pitchFamily="18" charset="0"/>
              </a:rPr>
              <a:t>Ежик Гоша</a:t>
            </a:r>
            <a:endParaRPr lang="ru-RU" sz="3200" b="1" i="1" dirty="0" smtClean="0">
              <a:solidFill>
                <a:srgbClr val="009900"/>
              </a:solidFill>
              <a:latin typeface="Georgia" pitchFamily="18" charset="0"/>
            </a:endParaRP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>
                <a:latin typeface="Georgia" pitchFamily="18" charset="0"/>
              </a:rPr>
              <a:t>В 2012 году был выбран туристический бренд Шарьи - «Край неведомых дорожек» и сказочный символ города. Кто это?</a:t>
            </a:r>
            <a:endParaRPr lang="ru-RU" sz="2800" b="1" dirty="0" smtClean="0"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Рисунок12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4330" y="5949280"/>
            <a:ext cx="770053" cy="66828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all" dirty="0" smtClean="0">
                <a:latin typeface="Georgia" pitchFamily="18" charset="0"/>
              </a:rPr>
              <a:t>Городские события</a:t>
            </a:r>
            <a:endParaRPr lang="ru-RU" sz="3600" b="1" cap="all" dirty="0">
              <a:latin typeface="Georgia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rgbClr val="004200"/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</a:t>
            </a:r>
            <a:endParaRPr lang="ru-RU" sz="4400" b="1" spc="50" dirty="0">
              <a:ln w="11430"/>
              <a:gradFill>
                <a:gsLst>
                  <a:gs pos="25000">
                    <a:srgbClr val="004200"/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Рисунок33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5204"/>
            <a:ext cx="1512168" cy="2337310"/>
          </a:xfrm>
          <a:prstGeom prst="rect">
            <a:avLst/>
          </a:prstGeom>
        </p:spPr>
      </p:pic>
      <p:sp>
        <p:nvSpPr>
          <p:cNvPr id="26" name="Text Box 5"/>
          <p:cNvSpPr txBox="1">
            <a:spLocks noChangeArrowheads="1"/>
          </p:cNvSpPr>
          <p:nvPr/>
        </p:nvSpPr>
        <p:spPr bwMode="auto">
          <a:xfrm>
            <a:off x="323528" y="3284984"/>
            <a:ext cx="84969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200" b="1" i="1">
                <a:solidFill>
                  <a:srgbClr val="009900"/>
                </a:solidFill>
                <a:latin typeface="Georgia" pitchFamily="18" charset="0"/>
              </a:rPr>
              <a:t>Открытие путепровода</a:t>
            </a:r>
            <a:endParaRPr lang="ru-RU" sz="3200" b="1" i="1" dirty="0" smtClean="0">
              <a:solidFill>
                <a:srgbClr val="009900"/>
              </a:solidFill>
              <a:latin typeface="Georgia" pitchFamily="18" charset="0"/>
            </a:endParaRP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323528" y="2109480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>
                <a:latin typeface="Georgia" panose="02040502050405020303" pitchFamily="18" charset="0"/>
              </a:rPr>
              <a:t>Что облегчило движение автотранспорта через железную дорогу в 1991 году?</a:t>
            </a:r>
            <a:endParaRPr lang="ru-RU" sz="2800" b="1" dirty="0" smtClean="0"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Рисунок12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4330" y="5949280"/>
            <a:ext cx="770053" cy="66828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all" dirty="0" smtClean="0">
                <a:latin typeface="Georgia" pitchFamily="18" charset="0"/>
              </a:rPr>
              <a:t>Городские события</a:t>
            </a:r>
            <a:endParaRPr lang="ru-RU" sz="3600" b="1" cap="all" dirty="0">
              <a:latin typeface="Georgia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rgbClr val="004200"/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30</a:t>
            </a:r>
            <a:endParaRPr lang="ru-RU" sz="4400" b="1" spc="50" dirty="0">
              <a:ln w="11430"/>
              <a:gradFill>
                <a:gsLst>
                  <a:gs pos="25000">
                    <a:srgbClr val="004200"/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Рисунок33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5204"/>
            <a:ext cx="1512168" cy="2337310"/>
          </a:xfrm>
          <a:prstGeom prst="rect">
            <a:avLst/>
          </a:prstGeom>
        </p:spPr>
      </p:pic>
      <p:sp>
        <p:nvSpPr>
          <p:cNvPr id="26" name="Text Box 5"/>
          <p:cNvSpPr txBox="1">
            <a:spLocks noChangeArrowheads="1"/>
          </p:cNvSpPr>
          <p:nvPr/>
        </p:nvSpPr>
        <p:spPr bwMode="auto">
          <a:xfrm>
            <a:off x="323528" y="3104279"/>
            <a:ext cx="849694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200" b="1" i="1">
                <a:solidFill>
                  <a:srgbClr val="009900"/>
                </a:solidFill>
                <a:latin typeface="Georgia" pitchFamily="18" charset="0"/>
              </a:rPr>
              <a:t>Предприятие занимается заготовкой и переработкой древесины.</a:t>
            </a:r>
            <a:endParaRPr lang="ru-RU" sz="3200" b="1" i="1" dirty="0" smtClean="0">
              <a:solidFill>
                <a:srgbClr val="009900"/>
              </a:solidFill>
              <a:latin typeface="Georgia" pitchFamily="18" charset="0"/>
            </a:endParaRP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471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 dirty="0">
                <a:latin typeface="Georgia" panose="02040502050405020303" pitchFamily="18" charset="0"/>
              </a:rPr>
              <a:t>В 1999 году основано предприятие ООО </a:t>
            </a:r>
            <a:endParaRPr lang="ru-RU" sz="2800" b="1" dirty="0" smtClean="0">
              <a:latin typeface="Georgia" panose="02040502050405020303" pitchFamily="18" charset="0"/>
            </a:endParaRPr>
          </a:p>
          <a:p>
            <a:pPr algn="ctr">
              <a:spcBef>
                <a:spcPct val="20000"/>
              </a:spcBef>
            </a:pPr>
            <a:r>
              <a:rPr lang="ru-RU" sz="2800" b="1" dirty="0" smtClean="0">
                <a:latin typeface="Georgia" panose="02040502050405020303" pitchFamily="18" charset="0"/>
              </a:rPr>
              <a:t>« </a:t>
            </a:r>
            <a:r>
              <a:rPr lang="ru-RU" sz="2800" b="1" dirty="0">
                <a:latin typeface="Georgia" panose="02040502050405020303" pitchFamily="18" charset="0"/>
              </a:rPr>
              <a:t>Лесопромышленный комплекс». Чем занимается это предприятие?</a:t>
            </a:r>
            <a:endParaRPr lang="ru-RU" sz="2800" b="1" dirty="0" smtClean="0">
              <a:latin typeface="Georgia" panose="02040502050405020303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Рисунок12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4330" y="5949280"/>
            <a:ext cx="770053" cy="66828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all" dirty="0" smtClean="0">
                <a:latin typeface="Georgia" pitchFamily="18" charset="0"/>
              </a:rPr>
              <a:t>Городские события</a:t>
            </a:r>
            <a:endParaRPr lang="ru-RU" sz="3600" b="1" cap="all" dirty="0">
              <a:latin typeface="Georgia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rgbClr val="004200"/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40</a:t>
            </a:r>
            <a:endParaRPr lang="ru-RU" sz="4400" b="1" spc="50" dirty="0">
              <a:ln w="11430"/>
              <a:gradFill>
                <a:gsLst>
                  <a:gs pos="25000">
                    <a:srgbClr val="004200"/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Рисунок33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781599" y="2757398"/>
            <a:ext cx="1512168" cy="2337310"/>
          </a:xfrm>
          <a:prstGeom prst="rect">
            <a:avLst/>
          </a:prstGeom>
        </p:spPr>
      </p:pic>
      <p:sp>
        <p:nvSpPr>
          <p:cNvPr id="26" name="Text Box 5"/>
          <p:cNvSpPr txBox="1">
            <a:spLocks noChangeArrowheads="1"/>
          </p:cNvSpPr>
          <p:nvPr/>
        </p:nvSpPr>
        <p:spPr bwMode="auto">
          <a:xfrm>
            <a:off x="759706" y="5429068"/>
            <a:ext cx="74528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 i="1" dirty="0">
                <a:solidFill>
                  <a:srgbClr val="009900"/>
                </a:solidFill>
                <a:latin typeface="Georgia" pitchFamily="18" charset="0"/>
              </a:rPr>
              <a:t>К 65-летию Победы в годы Великой Отечественной </a:t>
            </a:r>
            <a:r>
              <a:rPr lang="ru-RU" sz="2800" b="1" i="1" dirty="0" smtClean="0">
                <a:solidFill>
                  <a:srgbClr val="009900"/>
                </a:solidFill>
                <a:latin typeface="Georgia" pitchFamily="18" charset="0"/>
              </a:rPr>
              <a:t>войны.</a:t>
            </a: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289212" y="1493222"/>
            <a:ext cx="849694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Georgia" pitchFamily="18" charset="0"/>
              </a:rPr>
              <a:t>СВОЯ  ИГРА</a:t>
            </a:r>
            <a:r>
              <a:rPr lang="ru-RU" sz="2400" b="1" dirty="0" smtClean="0">
                <a:latin typeface="Georgia" pitchFamily="18" charset="0"/>
              </a:rPr>
              <a:t>.</a:t>
            </a:r>
          </a:p>
          <a:p>
            <a:pPr algn="ctr"/>
            <a:r>
              <a:rPr lang="ru-RU" sz="2400" b="1" dirty="0" smtClean="0">
                <a:latin typeface="Georgia" pitchFamily="18" charset="0"/>
              </a:rPr>
              <a:t> </a:t>
            </a:r>
            <a:r>
              <a:rPr lang="ru-RU" sz="2400" b="1" dirty="0">
                <a:latin typeface="Georgia" pitchFamily="18" charset="0"/>
              </a:rPr>
              <a:t>К какому событию было приурочено открытие в 2010 г памятника «Труженикам тыла».</a:t>
            </a:r>
            <a:endParaRPr lang="ru-RU" sz="2400" b="1" dirty="0" smtClean="0">
              <a:latin typeface="Georgia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43808" y="2693551"/>
            <a:ext cx="3566817" cy="267167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Рисунок12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94330" y="5949280"/>
            <a:ext cx="770053" cy="66828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all" dirty="0" smtClean="0">
                <a:latin typeface="Georgia" pitchFamily="18" charset="0"/>
              </a:rPr>
              <a:t>Городские события</a:t>
            </a:r>
            <a:endParaRPr lang="ru-RU" sz="3600" b="1" cap="all" dirty="0">
              <a:latin typeface="Georgia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rgbClr val="004200"/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50</a:t>
            </a:r>
            <a:endParaRPr lang="ru-RU" sz="4400" b="1" spc="50" dirty="0">
              <a:ln w="11430"/>
              <a:gradFill>
                <a:gsLst>
                  <a:gs pos="25000">
                    <a:srgbClr val="004200"/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Рисунок33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5204"/>
            <a:ext cx="1512168" cy="2337310"/>
          </a:xfrm>
          <a:prstGeom prst="rect">
            <a:avLst/>
          </a:prstGeom>
        </p:spPr>
      </p:pic>
      <p:sp>
        <p:nvSpPr>
          <p:cNvPr id="26" name="Text Box 5"/>
          <p:cNvSpPr txBox="1">
            <a:spLocks noChangeArrowheads="1"/>
          </p:cNvSpPr>
          <p:nvPr/>
        </p:nvSpPr>
        <p:spPr bwMode="auto">
          <a:xfrm>
            <a:off x="326904" y="3213429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 i="1" dirty="0">
                <a:solidFill>
                  <a:srgbClr val="009900"/>
                </a:solidFill>
                <a:latin typeface="Georgia" pitchFamily="18" charset="0"/>
              </a:rPr>
              <a:t>Шарьинская детская музыкальная школа</a:t>
            </a:r>
            <a:endParaRPr lang="ru-RU" sz="2800" b="1" i="1" dirty="0" smtClean="0">
              <a:solidFill>
                <a:srgbClr val="009900"/>
              </a:solidFill>
              <a:latin typeface="Georgia" pitchFamily="18" charset="0"/>
            </a:endParaRP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040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 dirty="0">
                <a:latin typeface="Georgia" pitchFamily="18" charset="0"/>
              </a:rPr>
              <a:t>Это учреждение приступило к работе </a:t>
            </a:r>
            <a:endParaRPr lang="ru-RU" sz="2800" b="1" dirty="0" smtClean="0">
              <a:latin typeface="Georgia" pitchFamily="18" charset="0"/>
            </a:endParaRPr>
          </a:p>
          <a:p>
            <a:pPr algn="ctr">
              <a:spcBef>
                <a:spcPct val="20000"/>
              </a:spcBef>
            </a:pPr>
            <a:r>
              <a:rPr lang="ru-RU" sz="2800" b="1" dirty="0" smtClean="0">
                <a:latin typeface="Georgia" pitchFamily="18" charset="0"/>
              </a:rPr>
              <a:t>1 </a:t>
            </a:r>
            <a:r>
              <a:rPr lang="ru-RU" sz="2800" b="1" dirty="0">
                <a:latin typeface="Georgia" pitchFamily="18" charset="0"/>
              </a:rPr>
              <a:t>сентября 1958 г.</a:t>
            </a:r>
            <a:endParaRPr lang="ru-RU" sz="2800" b="1" dirty="0" smtClean="0"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3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6938"/>
            <a:ext cx="8941979" cy="6741368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827584" y="26938"/>
            <a:ext cx="7776864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900" b="1" dirty="0" smtClean="0">
                <a:ln w="28575">
                  <a:solidFill>
                    <a:schemeClr val="tx1"/>
                  </a:solidFill>
                </a:ln>
                <a:solidFill>
                  <a:srgbClr val="FFFF66"/>
                </a:solidFill>
                <a:latin typeface="Monotype Corsiva" panose="03010101010201010101" pitchFamily="66" charset="0"/>
              </a:rPr>
              <a:t>2 раунд</a:t>
            </a:r>
            <a:endParaRPr lang="ru-RU" sz="19900" b="1" dirty="0">
              <a:ln w="28575">
                <a:solidFill>
                  <a:schemeClr val="tx1"/>
                </a:solidFill>
              </a:ln>
              <a:solidFill>
                <a:srgbClr val="FFFF6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24128" y="15567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3855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47"/>
          <p:cNvSpPr>
            <a:spLocks noChangeArrowheads="1"/>
          </p:cNvSpPr>
          <p:nvPr/>
        </p:nvSpPr>
        <p:spPr bwMode="auto">
          <a:xfrm>
            <a:off x="360684" y="1904093"/>
            <a:ext cx="3023567" cy="731876"/>
          </a:xfrm>
          <a:prstGeom prst="bevel">
            <a:avLst>
              <a:gd name="adj" fmla="val 7727"/>
            </a:avLst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74000">
                <a:schemeClr val="accent6">
                  <a:lumMod val="45000"/>
                  <a:lumOff val="55000"/>
                </a:schemeClr>
              </a:gs>
              <a:gs pos="83000">
                <a:schemeClr val="accent6">
                  <a:lumMod val="45000"/>
                  <a:lumOff val="55000"/>
                </a:schemeClr>
              </a:gs>
              <a:gs pos="100000">
                <a:schemeClr val="accent6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/>
            <a:r>
              <a:rPr lang="ru-RU" sz="20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Памятники</a:t>
            </a:r>
            <a:endParaRPr lang="ru-RU" sz="2000" b="1" cap="al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47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711795" y="1904092"/>
            <a:ext cx="884811" cy="699183"/>
          </a:xfrm>
          <a:prstGeom prst="bevel">
            <a:avLst>
              <a:gd name="adj" fmla="val 7727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10</a:t>
            </a:r>
            <a:endParaRPr lang="ru-RU" sz="3200" b="1" dirty="0"/>
          </a:p>
        </p:txBody>
      </p:sp>
      <p:sp>
        <p:nvSpPr>
          <p:cNvPr id="8" name="AutoShape 47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685777" y="1904092"/>
            <a:ext cx="903306" cy="699184"/>
          </a:xfrm>
          <a:prstGeom prst="bevel">
            <a:avLst>
              <a:gd name="adj" fmla="val 7727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20</a:t>
            </a:r>
            <a:endParaRPr lang="ru-RU" sz="3200" b="1" dirty="0"/>
          </a:p>
        </p:txBody>
      </p:sp>
      <p:sp>
        <p:nvSpPr>
          <p:cNvPr id="9" name="AutoShape 47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5705901" y="1904092"/>
            <a:ext cx="896853" cy="699184"/>
          </a:xfrm>
          <a:prstGeom prst="bevel">
            <a:avLst>
              <a:gd name="adj" fmla="val 7727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30</a:t>
            </a:r>
            <a:endParaRPr lang="ru-RU" sz="3200" b="1" dirty="0"/>
          </a:p>
        </p:txBody>
      </p:sp>
      <p:sp>
        <p:nvSpPr>
          <p:cNvPr id="10" name="AutoShape 4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6716778" y="1923945"/>
            <a:ext cx="886029" cy="679105"/>
          </a:xfrm>
          <a:prstGeom prst="bevel">
            <a:avLst>
              <a:gd name="adj" fmla="val 7727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40</a:t>
            </a:r>
            <a:endParaRPr lang="ru-RU" sz="3200" b="1" dirty="0"/>
          </a:p>
        </p:txBody>
      </p:sp>
      <p:sp>
        <p:nvSpPr>
          <p:cNvPr id="11" name="AutoShape 47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7747350" y="1923945"/>
            <a:ext cx="890259" cy="674572"/>
          </a:xfrm>
          <a:prstGeom prst="bevel">
            <a:avLst>
              <a:gd name="adj" fmla="val 7727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50</a:t>
            </a:r>
            <a:endParaRPr lang="ru-RU" sz="3200" b="1" dirty="0"/>
          </a:p>
        </p:txBody>
      </p:sp>
      <p:sp>
        <p:nvSpPr>
          <p:cNvPr id="12" name="AutoShape 47"/>
          <p:cNvSpPr>
            <a:spLocks noChangeArrowheads="1"/>
          </p:cNvSpPr>
          <p:nvPr/>
        </p:nvSpPr>
        <p:spPr bwMode="auto">
          <a:xfrm>
            <a:off x="360684" y="2852936"/>
            <a:ext cx="3023568" cy="719137"/>
          </a:xfrm>
          <a:prstGeom prst="bevel">
            <a:avLst>
              <a:gd name="adj" fmla="val 7727"/>
            </a:avLst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/>
            <a:r>
              <a:rPr lang="ru-RU" sz="20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Узнай свой город</a:t>
            </a:r>
            <a:endParaRPr lang="ru-RU" sz="2000" b="1" cap="al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AutoShape 47"/>
          <p:cNvSpPr>
            <a:spLocks noChangeArrowheads="1"/>
          </p:cNvSpPr>
          <p:nvPr/>
        </p:nvSpPr>
        <p:spPr bwMode="auto">
          <a:xfrm>
            <a:off x="360684" y="4725145"/>
            <a:ext cx="3023568" cy="747112"/>
          </a:xfrm>
          <a:prstGeom prst="bevel">
            <a:avLst>
              <a:gd name="adj" fmla="val 7727"/>
            </a:avLst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/>
            <a:r>
              <a:rPr lang="ru-RU" sz="20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Калейдоскоп</a:t>
            </a:r>
            <a:endParaRPr lang="ru-RU" sz="2000" b="1" cap="al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AutoShape 47"/>
          <p:cNvSpPr>
            <a:spLocks noChangeArrowheads="1"/>
          </p:cNvSpPr>
          <p:nvPr/>
        </p:nvSpPr>
        <p:spPr bwMode="auto">
          <a:xfrm>
            <a:off x="331835" y="3789040"/>
            <a:ext cx="3023568" cy="719138"/>
          </a:xfrm>
          <a:prstGeom prst="bevel">
            <a:avLst>
              <a:gd name="adj" fmla="val 7727"/>
            </a:avLst>
          </a:prstGeom>
          <a:solidFill>
            <a:schemeClr val="accent2">
              <a:lumMod val="20000"/>
              <a:lumOff val="80000"/>
              <a:alpha val="63137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/>
            <a:r>
              <a:rPr lang="ru-RU" sz="14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Достопримечательности</a:t>
            </a:r>
            <a:endParaRPr lang="ru-RU" sz="1400" b="1" cap="al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AutoShape 47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711246" y="3789040"/>
            <a:ext cx="856339" cy="699934"/>
          </a:xfrm>
          <a:prstGeom prst="bevel">
            <a:avLst>
              <a:gd name="adj" fmla="val 7727"/>
            </a:avLst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10</a:t>
            </a:r>
            <a:endParaRPr lang="ru-RU" sz="3200" b="1" dirty="0"/>
          </a:p>
        </p:txBody>
      </p:sp>
      <p:sp>
        <p:nvSpPr>
          <p:cNvPr id="22" name="AutoShape 47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5708673" y="3813030"/>
            <a:ext cx="825730" cy="695148"/>
          </a:xfrm>
          <a:prstGeom prst="bevel">
            <a:avLst>
              <a:gd name="adj" fmla="val 7727"/>
            </a:avLst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3</a:t>
            </a:r>
            <a:r>
              <a:rPr lang="ru-RU" sz="3200" b="1" dirty="0" smtClean="0"/>
              <a:t>0</a:t>
            </a:r>
            <a:endParaRPr lang="ru-RU" sz="3200" b="1" dirty="0"/>
          </a:p>
        </p:txBody>
      </p:sp>
      <p:sp>
        <p:nvSpPr>
          <p:cNvPr id="24" name="AutoShape 47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7813781" y="3813030"/>
            <a:ext cx="843273" cy="647131"/>
          </a:xfrm>
          <a:prstGeom prst="bevel">
            <a:avLst>
              <a:gd name="adj" fmla="val 7727"/>
            </a:avLst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5</a:t>
            </a:r>
            <a:r>
              <a:rPr lang="ru-RU" sz="3200" b="1" dirty="0" smtClean="0"/>
              <a:t>0</a:t>
            </a:r>
            <a:endParaRPr lang="ru-RU" sz="3200" b="1" dirty="0"/>
          </a:p>
        </p:txBody>
      </p:sp>
      <p:sp>
        <p:nvSpPr>
          <p:cNvPr id="25" name="AutoShape 47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4691535" y="3794078"/>
            <a:ext cx="876752" cy="714099"/>
          </a:xfrm>
          <a:prstGeom prst="bevel">
            <a:avLst>
              <a:gd name="adj" fmla="val 7727"/>
            </a:avLst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20</a:t>
            </a:r>
            <a:endParaRPr lang="ru-RU" sz="32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763688" y="342690"/>
            <a:ext cx="698477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44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«Наш милый сердцу уголок»</a:t>
            </a:r>
          </a:p>
        </p:txBody>
      </p:sp>
      <p:sp>
        <p:nvSpPr>
          <p:cNvPr id="42" name="AutoShape 47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4693690" y="2862912"/>
            <a:ext cx="890366" cy="699183"/>
          </a:xfrm>
          <a:prstGeom prst="bevel">
            <a:avLst>
              <a:gd name="adj" fmla="val 7727"/>
            </a:avLst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2</a:t>
            </a:r>
            <a:r>
              <a:rPr lang="ru-RU" sz="3200" b="1" dirty="0" smtClean="0"/>
              <a:t>0</a:t>
            </a:r>
            <a:endParaRPr lang="ru-RU" sz="3200" b="1" dirty="0"/>
          </a:p>
        </p:txBody>
      </p:sp>
      <p:sp>
        <p:nvSpPr>
          <p:cNvPr id="43" name="AutoShape 47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746401" y="2852936"/>
            <a:ext cx="838004" cy="750624"/>
          </a:xfrm>
          <a:prstGeom prst="bevel">
            <a:avLst>
              <a:gd name="adj" fmla="val 7727"/>
            </a:avLst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30</a:t>
            </a:r>
            <a:endParaRPr lang="ru-RU" sz="3200" b="1" dirty="0"/>
          </a:p>
        </p:txBody>
      </p:sp>
      <p:sp>
        <p:nvSpPr>
          <p:cNvPr id="44" name="AutoShape 47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6746750" y="2904376"/>
            <a:ext cx="854839" cy="699184"/>
          </a:xfrm>
          <a:prstGeom prst="bevel">
            <a:avLst>
              <a:gd name="adj" fmla="val 7727"/>
            </a:avLst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40</a:t>
            </a:r>
            <a:endParaRPr lang="ru-RU" sz="3200" b="1" dirty="0"/>
          </a:p>
        </p:txBody>
      </p:sp>
      <p:sp>
        <p:nvSpPr>
          <p:cNvPr id="45" name="AutoShape 47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7805452" y="2872890"/>
            <a:ext cx="832156" cy="699183"/>
          </a:xfrm>
          <a:prstGeom prst="bevel">
            <a:avLst>
              <a:gd name="adj" fmla="val 7727"/>
            </a:avLst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50</a:t>
            </a:r>
            <a:endParaRPr lang="ru-RU" sz="3200" b="1" dirty="0"/>
          </a:p>
        </p:txBody>
      </p:sp>
      <p:sp>
        <p:nvSpPr>
          <p:cNvPr id="46" name="AutoShape 47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3711793" y="2882567"/>
            <a:ext cx="884811" cy="699183"/>
          </a:xfrm>
          <a:prstGeom prst="bevel">
            <a:avLst>
              <a:gd name="adj" fmla="val 7727"/>
            </a:avLst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10</a:t>
            </a:r>
            <a:endParaRPr lang="ru-RU" sz="3200" b="1" dirty="0"/>
          </a:p>
        </p:txBody>
      </p:sp>
      <p:sp>
        <p:nvSpPr>
          <p:cNvPr id="48" name="AutoShape 47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3713068" y="4743242"/>
            <a:ext cx="882259" cy="699183"/>
          </a:xfrm>
          <a:prstGeom prst="bevel">
            <a:avLst>
              <a:gd name="adj" fmla="val 7727"/>
            </a:avLst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 smtClean="0"/>
              <a:t>10</a:t>
            </a:r>
            <a:endParaRPr lang="ru-RU" sz="3200" b="1" dirty="0"/>
          </a:p>
        </p:txBody>
      </p:sp>
      <p:sp>
        <p:nvSpPr>
          <p:cNvPr id="49" name="AutoShape 47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4706428" y="4743243"/>
            <a:ext cx="884811" cy="699183"/>
          </a:xfrm>
          <a:prstGeom prst="bevel">
            <a:avLst>
              <a:gd name="adj" fmla="val 7727"/>
            </a:avLst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2</a:t>
            </a:r>
            <a:r>
              <a:rPr lang="ru-RU" sz="3200" b="1" dirty="0" smtClean="0"/>
              <a:t>0</a:t>
            </a:r>
            <a:endParaRPr lang="ru-RU" sz="3200" b="1" dirty="0"/>
          </a:p>
        </p:txBody>
      </p:sp>
      <p:sp>
        <p:nvSpPr>
          <p:cNvPr id="50" name="AutoShape 47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5719362" y="4727606"/>
            <a:ext cx="878504" cy="704517"/>
          </a:xfrm>
          <a:prstGeom prst="bevel">
            <a:avLst>
              <a:gd name="adj" fmla="val 7727"/>
            </a:avLst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3</a:t>
            </a:r>
            <a:r>
              <a:rPr lang="ru-RU" sz="3200" b="1" dirty="0" smtClean="0"/>
              <a:t>0</a:t>
            </a:r>
            <a:endParaRPr lang="ru-RU" sz="3200" b="1" dirty="0"/>
          </a:p>
        </p:txBody>
      </p:sp>
      <p:sp>
        <p:nvSpPr>
          <p:cNvPr id="51" name="AutoShape 47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6731763" y="4740575"/>
            <a:ext cx="884811" cy="704515"/>
          </a:xfrm>
          <a:prstGeom prst="bevel">
            <a:avLst>
              <a:gd name="adj" fmla="val 7727"/>
            </a:avLst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4</a:t>
            </a:r>
            <a:r>
              <a:rPr lang="ru-RU" sz="3200" b="1" dirty="0" smtClean="0"/>
              <a:t>0</a:t>
            </a:r>
            <a:endParaRPr lang="ru-RU" sz="3200" b="1" dirty="0"/>
          </a:p>
        </p:txBody>
      </p:sp>
      <p:sp>
        <p:nvSpPr>
          <p:cNvPr id="52" name="AutoShape 47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7805453" y="4743242"/>
            <a:ext cx="851602" cy="699183"/>
          </a:xfrm>
          <a:prstGeom prst="bevel">
            <a:avLst>
              <a:gd name="adj" fmla="val 7727"/>
            </a:avLst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5</a:t>
            </a:r>
            <a:r>
              <a:rPr lang="ru-RU" sz="3200" b="1" dirty="0" smtClean="0"/>
              <a:t>0</a:t>
            </a:r>
            <a:endParaRPr lang="ru-RU" sz="3200" b="1" dirty="0"/>
          </a:p>
        </p:txBody>
      </p:sp>
      <p:sp>
        <p:nvSpPr>
          <p:cNvPr id="29" name="AutoShape 47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6716778" y="3813030"/>
            <a:ext cx="825730" cy="695148"/>
          </a:xfrm>
          <a:prstGeom prst="bevel">
            <a:avLst>
              <a:gd name="adj" fmla="val 7727"/>
            </a:avLst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7199">
                <a:alpha val="50000"/>
              </a:srgbClr>
            </a:prst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4</a:t>
            </a:r>
            <a:r>
              <a:rPr lang="ru-RU" sz="3200" b="1" dirty="0" smtClean="0"/>
              <a:t>0</a:t>
            </a:r>
            <a:endParaRPr lang="ru-RU" sz="3200" b="1" dirty="0"/>
          </a:p>
        </p:txBody>
      </p:sp>
      <p:pic>
        <p:nvPicPr>
          <p:cNvPr id="3" name="Рисунок 2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 rot="10800000">
            <a:off x="539552" y="6021288"/>
            <a:ext cx="963251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910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5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1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3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9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5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1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3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9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5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1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2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3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9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4" dur="indefinit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5" dur="indefinite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0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1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2" grpId="0" animBg="1"/>
      <p:bldP spid="24" grpId="0" animBg="1"/>
      <p:bldP spid="25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2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Рисунок14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6858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331640" y="404664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Georgia" pitchFamily="18" charset="0"/>
              </a:rPr>
              <a:t>памятники</a:t>
            </a:r>
            <a:endParaRPr lang="ru-RU" sz="3200" b="1" cap="all" dirty="0">
              <a:latin typeface="Georgia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6">
                        <a:lumMod val="5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</a:t>
            </a:r>
            <a:endParaRPr lang="ru-RU" sz="4400" b="1" spc="50" dirty="0">
              <a:ln w="11430"/>
              <a:gradFill>
                <a:gsLst>
                  <a:gs pos="25000">
                    <a:schemeClr val="accent6">
                      <a:lumMod val="50000"/>
                    </a:schemeClr>
                  </a:gs>
                  <a:gs pos="100000">
                    <a:schemeClr val="accent6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Рисунок34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6026752" y="2636912"/>
            <a:ext cx="1512000" cy="2333508"/>
          </a:xfrm>
          <a:prstGeom prst="rect">
            <a:avLst/>
          </a:prstGeom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611560" y="5410671"/>
            <a:ext cx="73803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200" b="1" i="1" dirty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Шарьинский политехнический техникум</a:t>
            </a:r>
            <a:endParaRPr lang="ru-RU" sz="3200" b="1" i="1" dirty="0" smtClean="0">
              <a:solidFill>
                <a:schemeClr val="accent6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>
                <a:latin typeface="Georgia" pitchFamily="18" charset="0"/>
              </a:rPr>
              <a:t>Во дворе какого учебного заведения находится памятник А.С.Пушкину?</a:t>
            </a:r>
            <a:endParaRPr lang="ru-RU" sz="2400" b="1" dirty="0" smtClean="0">
              <a:latin typeface="Georgia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576" y="2106887"/>
            <a:ext cx="6120680" cy="4359459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Рисунок14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6858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331640" y="404664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Georgia" pitchFamily="18" charset="0"/>
              </a:rPr>
              <a:t>памятники</a:t>
            </a:r>
            <a:endParaRPr lang="ru-RU" sz="3200" b="1" cap="all" dirty="0">
              <a:latin typeface="Georgia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6">
                        <a:lumMod val="5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</a:t>
            </a:r>
            <a:endParaRPr lang="ru-RU" sz="4400" b="1" spc="50" dirty="0">
              <a:ln w="11430"/>
              <a:gradFill>
                <a:gsLst>
                  <a:gs pos="25000">
                    <a:schemeClr val="accent6">
                      <a:lumMod val="50000"/>
                    </a:schemeClr>
                  </a:gs>
                  <a:gs pos="100000">
                    <a:schemeClr val="accent6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Рисунок34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000" cy="2333508"/>
          </a:xfrm>
          <a:prstGeom prst="rect">
            <a:avLst/>
          </a:prstGeom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23528" y="3951052"/>
            <a:ext cx="8496944" cy="2160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200" b="1" i="1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Бюст – памятник Ольги Степановой, погибшей в годы Великой Отечественной войны</a:t>
            </a:r>
          </a:p>
          <a:p>
            <a:pPr algn="ctr">
              <a:spcBef>
                <a:spcPct val="20000"/>
              </a:spcBef>
            </a:pPr>
            <a:endParaRPr lang="ru-RU" sz="3200" b="1" i="1" dirty="0">
              <a:solidFill>
                <a:schemeClr val="accent6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323528" y="1549384"/>
            <a:ext cx="849694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Georgia" pitchFamily="18" charset="0"/>
              </a:rPr>
              <a:t>В школе № 21 в зале боевой славы находится гипсовый бюст ученице этой школы, радистке, партизанке, второй -  установлен около здания школы. Кому установлен бюст?</a:t>
            </a:r>
            <a:endParaRPr lang="ru-RU" sz="2800" b="1" dirty="0" smtClean="0"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Рисунок14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6858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331640" y="404664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Georgia" pitchFamily="18" charset="0"/>
              </a:rPr>
              <a:t>памятники</a:t>
            </a:r>
            <a:endParaRPr lang="ru-RU" sz="3200" b="1" cap="all" dirty="0">
              <a:latin typeface="Georgia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6">
                        <a:lumMod val="5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30</a:t>
            </a:r>
            <a:endParaRPr lang="ru-RU" sz="4400" b="1" spc="50" dirty="0">
              <a:ln w="11430"/>
              <a:gradFill>
                <a:gsLst>
                  <a:gs pos="25000">
                    <a:schemeClr val="accent6">
                      <a:lumMod val="50000"/>
                    </a:schemeClr>
                  </a:gs>
                  <a:gs pos="100000">
                    <a:schemeClr val="accent6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Рисунок34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16000" y="2646053"/>
            <a:ext cx="1512000" cy="2333508"/>
          </a:xfrm>
          <a:prstGeom prst="rect">
            <a:avLst/>
          </a:prstGeom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076629" y="5349115"/>
            <a:ext cx="709577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погибшим землякам пос. Ветлужский, установленный к  </a:t>
            </a:r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60-летию </a:t>
            </a: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Победы в Великой Отечественной войне.</a:t>
            </a:r>
            <a:endParaRPr lang="ru-RU" sz="2400" b="1" i="1" dirty="0" smtClean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Georgia" panose="02040502050405020303" pitchFamily="18" charset="0"/>
              </a:rPr>
              <a:t>СВОЯ  ИГРА </a:t>
            </a:r>
            <a:r>
              <a:rPr lang="ru-RU" sz="2000" b="1" dirty="0" smtClean="0">
                <a:latin typeface="Georgia" panose="02040502050405020303" pitchFamily="18" charset="0"/>
              </a:rPr>
              <a:t>.</a:t>
            </a:r>
          </a:p>
          <a:p>
            <a:pPr algn="ctr"/>
            <a:r>
              <a:rPr lang="ru-RU" sz="2000" b="1" dirty="0" smtClean="0">
                <a:latin typeface="Georgia" panose="02040502050405020303" pitchFamily="18" charset="0"/>
              </a:rPr>
              <a:t>К </a:t>
            </a:r>
            <a:r>
              <a:rPr lang="ru-RU" sz="2000" b="1" dirty="0">
                <a:latin typeface="Georgia" panose="02040502050405020303" pitchFamily="18" charset="0"/>
              </a:rPr>
              <a:t>какому событию было приурочено открытие памятника погибшим землякам пос</a:t>
            </a:r>
            <a:r>
              <a:rPr lang="ru-RU" sz="2000" b="1" dirty="0" smtClean="0">
                <a:latin typeface="Georgia" panose="02040502050405020303" pitchFamily="18" charset="0"/>
              </a:rPr>
              <a:t>. Ветлужский</a:t>
            </a:r>
            <a:r>
              <a:rPr lang="ru-RU" sz="2000" b="1" dirty="0">
                <a:latin typeface="Georgia" panose="02040502050405020303" pitchFamily="18" charset="0"/>
              </a:rPr>
              <a:t>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1799" y="2664381"/>
            <a:ext cx="3264355" cy="2448266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Рисунок14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6858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331640" y="404664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Georgia" pitchFamily="18" charset="0"/>
              </a:rPr>
              <a:t>памятники</a:t>
            </a:r>
            <a:endParaRPr lang="ru-RU" sz="3200" b="1" cap="all" dirty="0">
              <a:latin typeface="Georgia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6">
                        <a:lumMod val="5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40</a:t>
            </a:r>
            <a:endParaRPr lang="ru-RU" sz="4400" b="1" spc="50" dirty="0">
              <a:ln w="11430"/>
              <a:gradFill>
                <a:gsLst>
                  <a:gs pos="25000">
                    <a:schemeClr val="accent6">
                      <a:lumMod val="50000"/>
                    </a:schemeClr>
                  </a:gs>
                  <a:gs pos="100000">
                    <a:schemeClr val="accent6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Рисунок34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417082" y="3407116"/>
            <a:ext cx="1512000" cy="2333508"/>
          </a:xfrm>
          <a:prstGeom prst="rect">
            <a:avLst/>
          </a:prstGeom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2051720" y="6094646"/>
            <a:ext cx="47525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«Малая </a:t>
            </a:r>
            <a:r>
              <a:rPr lang="ru-RU" sz="2800" b="1" i="1" dirty="0" err="1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Пискарёвка</a:t>
            </a:r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»</a:t>
            </a:r>
            <a:endParaRPr lang="ru-RU" sz="2800" b="1" i="1" dirty="0" smtClean="0">
              <a:solidFill>
                <a:schemeClr val="accent6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>
                <a:latin typeface="Georgia" pitchFamily="18" charset="0"/>
              </a:rPr>
              <a:t>На кладбище в Козлове открыт памятник блокадным ленинградцам, умершим в Шарье в годы Великой Отечественной войны. Как называем этот памятник?</a:t>
            </a:r>
            <a:endParaRPr lang="ru-RU" sz="2400" b="1" dirty="0" smtClean="0">
              <a:latin typeface="Georgia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04203" y="3198460"/>
            <a:ext cx="2232248" cy="297633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Рисунок14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6858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331640" y="404664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Georgia" pitchFamily="18" charset="0"/>
              </a:rPr>
              <a:t>памятники</a:t>
            </a:r>
            <a:endParaRPr lang="ru-RU" sz="3200" b="1" cap="all" dirty="0">
              <a:latin typeface="Georgia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6">
                        <a:lumMod val="5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50</a:t>
            </a:r>
            <a:endParaRPr lang="ru-RU" sz="4400" b="1" spc="50" dirty="0">
              <a:ln w="11430"/>
              <a:gradFill>
                <a:gsLst>
                  <a:gs pos="25000">
                    <a:schemeClr val="accent6">
                      <a:lumMod val="50000"/>
                    </a:schemeClr>
                  </a:gs>
                  <a:gs pos="100000">
                    <a:schemeClr val="accent6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Рисунок34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923504" y="3053019"/>
            <a:ext cx="1512000" cy="2333508"/>
          </a:xfrm>
          <a:prstGeom prst="rect">
            <a:avLst/>
          </a:prstGeom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331640" y="6021963"/>
            <a:ext cx="64452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Georgia" pitchFamily="18" charset="0"/>
              </a:rPr>
              <a:t>Памятник паровозу на вокзале</a:t>
            </a:r>
            <a:endParaRPr lang="ru-RU" sz="2800" b="1" i="1" dirty="0" smtClean="0">
              <a:solidFill>
                <a:schemeClr val="accent6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323528" y="1628800"/>
            <a:ext cx="84969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>
                <a:latin typeface="Georgia" pitchFamily="18" charset="0"/>
              </a:rPr>
              <a:t>Этот памятник был установлен в честь трудовых подвигов железнодорожников в 1988 году</a:t>
            </a:r>
            <a:endParaRPr lang="ru-RU" sz="2800" b="1" dirty="0" smtClean="0">
              <a:latin typeface="Georgia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55776" y="3053019"/>
            <a:ext cx="3888432" cy="2916324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 txBox="1">
            <a:spLocks noGrp="1"/>
          </p:cNvSpPr>
          <p:nvPr>
            <p:ph type="title"/>
          </p:nvPr>
        </p:nvSpPr>
        <p:spPr>
          <a:xfrm>
            <a:off x="457200" y="553750"/>
            <a:ext cx="822960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Georgia" pitchFamily="18" charset="0"/>
              </a:rPr>
              <a:t>Узнай свой город</a:t>
            </a:r>
            <a:endParaRPr lang="ru-RU" sz="3200" b="1" cap="all" dirty="0">
              <a:latin typeface="Georgia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>
                <a:ln w="11430"/>
                <a:gradFill>
                  <a:gsLst>
                    <a:gs pos="25000">
                      <a:srgbClr val="C0504D">
                        <a:lumMod val="50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4400" b="1" spc="50" dirty="0" smtClean="0">
                <a:ln w="11430"/>
                <a:gradFill>
                  <a:gsLst>
                    <a:gs pos="25000">
                      <a:srgbClr val="C0504D">
                        <a:lumMod val="50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0</a:t>
            </a:r>
            <a:endParaRPr lang="ru-RU" sz="4400" b="1" spc="50" dirty="0">
              <a:ln w="11430"/>
              <a:gradFill>
                <a:gsLst>
                  <a:gs pos="25000">
                    <a:srgbClr val="C0504D">
                      <a:lumMod val="50000"/>
                    </a:srgbClr>
                  </a:gs>
                  <a:gs pos="100000">
                    <a:srgbClr val="C0504D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дом-1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027706" y="5799695"/>
            <a:ext cx="770400" cy="670908"/>
          </a:xfrm>
          <a:prstGeom prst="rect">
            <a:avLst/>
          </a:prstGeom>
        </p:spPr>
      </p:pic>
      <p:pic>
        <p:nvPicPr>
          <p:cNvPr id="8" name="Рисунок 7" descr="Рисунок30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4355976" y="4354264"/>
            <a:ext cx="1326223" cy="2049900"/>
          </a:xfrm>
          <a:prstGeom prst="rect">
            <a:avLst/>
          </a:prstGeom>
        </p:spPr>
      </p:pic>
      <p:pic>
        <p:nvPicPr>
          <p:cNvPr id="9" name="Рисунок 8" descr="C:\Users\Пользователь\Desktop\метод конкурс\администрация.jpg"/>
          <p:cNvPicPr/>
          <p:nvPr/>
        </p:nvPicPr>
        <p:blipFill rotWithShape="1">
          <a:blip r:embed="rId5" cstate="print"/>
          <a:srcRect b="20931"/>
          <a:stretch/>
        </p:blipFill>
        <p:spPr bwMode="auto">
          <a:xfrm>
            <a:off x="457200" y="1556792"/>
            <a:ext cx="3682752" cy="345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2987824" y="5353491"/>
            <a:ext cx="444134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Здание городской администрации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47059" y="1549149"/>
            <a:ext cx="4767359" cy="382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3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cap="all" dirty="0">
                <a:solidFill>
                  <a:prstClr val="black"/>
                </a:solidFill>
                <a:latin typeface="Georgia" pitchFamily="18" charset="0"/>
              </a:rPr>
              <a:t>Узнай свой город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rgbClr val="C0504D">
                        <a:lumMod val="50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</a:t>
            </a:r>
            <a:endParaRPr lang="ru-RU" sz="4400" b="1" spc="50" dirty="0">
              <a:ln w="11430"/>
              <a:gradFill>
                <a:gsLst>
                  <a:gs pos="25000">
                    <a:srgbClr val="C0504D">
                      <a:lumMod val="50000"/>
                    </a:srgbClr>
                  </a:gs>
                  <a:gs pos="100000">
                    <a:srgbClr val="C0504D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 descr="дом-1.pn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screen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052309" y="5877272"/>
            <a:ext cx="768163" cy="670618"/>
          </a:xfrm>
          <a:prstGeom prst="rect">
            <a:avLst/>
          </a:prstGeom>
        </p:spPr>
      </p:pic>
      <p:pic>
        <p:nvPicPr>
          <p:cNvPr id="6" name="Рисунок 5" descr="Рисунок30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3965857" y="3573016"/>
            <a:ext cx="1716796" cy="265359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520" y="1496827"/>
            <a:ext cx="4318907" cy="35283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09946" y="1595269"/>
            <a:ext cx="4110526" cy="332441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610986" y="4979584"/>
            <a:ext cx="64068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>
                <a:solidFill>
                  <a:srgbClr val="0070C0"/>
                </a:solidFill>
              </a:rPr>
              <a:t>Дом культуры п. Ветлужский</a:t>
            </a:r>
          </a:p>
        </p:txBody>
      </p:sp>
    </p:spTree>
    <p:extLst>
      <p:ext uri="{BB962C8B-B14F-4D97-AF65-F5344CB8AC3E}">
        <p14:creationId xmlns:p14="http://schemas.microsoft.com/office/powerpoint/2010/main" val="1662775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cap="all" dirty="0">
                <a:solidFill>
                  <a:prstClr val="black"/>
                </a:solidFill>
                <a:latin typeface="Georgia" pitchFamily="18" charset="0"/>
              </a:rPr>
              <a:t>Узнай свой город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rgbClr val="C0504D">
                        <a:lumMod val="50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30</a:t>
            </a:r>
            <a:endParaRPr lang="ru-RU" sz="4400" b="1" spc="50" dirty="0">
              <a:ln w="11430"/>
              <a:gradFill>
                <a:gsLst>
                  <a:gs pos="25000">
                    <a:srgbClr val="C0504D">
                      <a:lumMod val="50000"/>
                    </a:srgbClr>
                  </a:gs>
                  <a:gs pos="100000">
                    <a:srgbClr val="C0504D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 descr="дом-1.pn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screen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018904" y="5877272"/>
            <a:ext cx="768163" cy="670618"/>
          </a:xfrm>
          <a:prstGeom prst="rect">
            <a:avLst/>
          </a:prstGeom>
        </p:spPr>
      </p:pic>
      <p:pic>
        <p:nvPicPr>
          <p:cNvPr id="6" name="Рисунок 5" descr="Рисунок30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5619248" y="2348880"/>
            <a:ext cx="1716796" cy="265359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78" y="1556792"/>
            <a:ext cx="5269276" cy="384125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06834" y="1513234"/>
            <a:ext cx="4769201" cy="384125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1800" y="5428194"/>
            <a:ext cx="43809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Универмаг « Спутник»</a:t>
            </a:r>
            <a:endParaRPr lang="ru-RU" sz="32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87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cap="all" dirty="0">
                <a:solidFill>
                  <a:prstClr val="black"/>
                </a:solidFill>
                <a:latin typeface="Georgia" pitchFamily="18" charset="0"/>
              </a:rPr>
              <a:t>Узнай свой город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rgbClr val="C0504D">
                        <a:lumMod val="50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40</a:t>
            </a:r>
            <a:endParaRPr lang="ru-RU" sz="4400" b="1" spc="50" dirty="0">
              <a:ln w="11430"/>
              <a:gradFill>
                <a:gsLst>
                  <a:gs pos="25000">
                    <a:srgbClr val="C0504D">
                      <a:lumMod val="50000"/>
                    </a:srgbClr>
                  </a:gs>
                  <a:gs pos="100000">
                    <a:srgbClr val="C0504D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 descr="дом-1.pn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screen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064528" y="5805264"/>
            <a:ext cx="768163" cy="670618"/>
          </a:xfrm>
          <a:prstGeom prst="rect">
            <a:avLst/>
          </a:prstGeom>
        </p:spPr>
      </p:pic>
      <p:pic>
        <p:nvPicPr>
          <p:cNvPr id="6" name="Рисунок 5" descr="Рисунок30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5078794" y="3752308"/>
            <a:ext cx="1716796" cy="265359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683442"/>
            <a:ext cx="4824255" cy="341503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1999" y="1632256"/>
            <a:ext cx="4708634" cy="34662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617347" y="5149665"/>
            <a:ext cx="190930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i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Почта</a:t>
            </a:r>
            <a:endParaRPr lang="ru-RU" sz="44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747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cap="all" dirty="0">
                <a:solidFill>
                  <a:prstClr val="black"/>
                </a:solidFill>
                <a:latin typeface="Georgia" pitchFamily="18" charset="0"/>
              </a:rPr>
              <a:t>Узнай свой город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>
                <a:ln w="11430"/>
                <a:gradFill>
                  <a:gsLst>
                    <a:gs pos="25000">
                      <a:srgbClr val="C0504D">
                        <a:lumMod val="50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4400" b="1" spc="50" dirty="0" smtClean="0">
                <a:ln w="11430"/>
                <a:gradFill>
                  <a:gsLst>
                    <a:gs pos="25000">
                      <a:srgbClr val="C0504D">
                        <a:lumMod val="50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0</a:t>
            </a:r>
            <a:endParaRPr lang="ru-RU" sz="4400" b="1" spc="50" dirty="0">
              <a:ln w="11430"/>
              <a:gradFill>
                <a:gsLst>
                  <a:gs pos="25000">
                    <a:srgbClr val="C0504D">
                      <a:lumMod val="50000"/>
                    </a:srgbClr>
                  </a:gs>
                  <a:gs pos="100000">
                    <a:srgbClr val="C0504D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 descr="дом-1.pn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screen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058418" y="5877272"/>
            <a:ext cx="768163" cy="670618"/>
          </a:xfrm>
          <a:prstGeom prst="rect">
            <a:avLst/>
          </a:prstGeom>
        </p:spPr>
      </p:pic>
      <p:pic>
        <p:nvPicPr>
          <p:cNvPr id="6" name="Рисунок 5" descr="Рисунок30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6419624" y="1908481"/>
            <a:ext cx="1716796" cy="265359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5472" y="1365499"/>
            <a:ext cx="6199446" cy="484708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87160" y="5465096"/>
            <a:ext cx="6874190" cy="6227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200" b="1" i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Старая железнодорожная больница</a:t>
            </a:r>
            <a:endParaRPr lang="ru-RU" sz="3200" b="1" i="1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867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>
                <a:ln w="11430"/>
                <a:gradFill>
                  <a:gsLst>
                    <a:gs pos="25000">
                      <a:srgbClr val="C0504D">
                        <a:lumMod val="50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4400" b="1" spc="50" dirty="0" smtClean="0">
                <a:ln w="11430"/>
                <a:gradFill>
                  <a:gsLst>
                    <a:gs pos="25000">
                      <a:srgbClr val="C0504D">
                        <a:lumMod val="50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0</a:t>
            </a:r>
            <a:endParaRPr lang="ru-RU" sz="4400" b="1" spc="50" dirty="0">
              <a:ln w="11430"/>
              <a:gradFill>
                <a:gsLst>
                  <a:gs pos="25000">
                    <a:srgbClr val="C0504D">
                      <a:lumMod val="50000"/>
                    </a:srgbClr>
                  </a:gs>
                  <a:gs pos="100000">
                    <a:srgbClr val="C0504D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179512" y="4221087"/>
            <a:ext cx="849694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200" b="1" i="1">
                <a:solidFill>
                  <a:srgbClr val="C0504D">
                    <a:lumMod val="75000"/>
                  </a:srgbClr>
                </a:solidFill>
                <a:latin typeface="Georgia" pitchFamily="18" charset="0"/>
              </a:rPr>
              <a:t>Храм Святителя Николая, расположен на ул. Ленина</a:t>
            </a:r>
            <a:endParaRPr lang="ru-RU" sz="3200" b="1" i="1" dirty="0" smtClean="0">
              <a:solidFill>
                <a:srgbClr val="C0504D">
                  <a:lumMod val="75000"/>
                </a:srgbClr>
              </a:solidFill>
              <a:latin typeface="Georgia" pitchFamily="18" charset="0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899592" y="1760045"/>
            <a:ext cx="541567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месторасположение 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храма </a:t>
            </a: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его название?</a:t>
            </a:r>
          </a:p>
        </p:txBody>
      </p:sp>
      <p:pic>
        <p:nvPicPr>
          <p:cNvPr id="24" name="Рисунок 23" descr="32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31640" y="332656"/>
            <a:ext cx="64807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cap="all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Достопримечательности</a:t>
            </a:r>
            <a:endParaRPr lang="ru-RU" sz="3200" b="1" cap="all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59281" y="1495248"/>
            <a:ext cx="2391791" cy="2725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47705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>
                <a:ln w="11430"/>
                <a:gradFill>
                  <a:gsLst>
                    <a:gs pos="25000">
                      <a:srgbClr val="C0504D">
                        <a:lumMod val="50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400" b="1" spc="50" dirty="0" smtClean="0">
                <a:ln w="11430"/>
                <a:gradFill>
                  <a:gsLst>
                    <a:gs pos="25000">
                      <a:srgbClr val="C0504D">
                        <a:lumMod val="50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0</a:t>
            </a:r>
            <a:endParaRPr lang="ru-RU" sz="4400" b="1" spc="50" dirty="0">
              <a:ln w="11430"/>
              <a:gradFill>
                <a:gsLst>
                  <a:gs pos="25000">
                    <a:srgbClr val="C0504D">
                      <a:lumMod val="50000"/>
                    </a:srgbClr>
                  </a:gs>
                  <a:gs pos="100000">
                    <a:srgbClr val="C0504D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1188703" y="5538178"/>
            <a:ext cx="690402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200" b="1" i="1" dirty="0">
                <a:solidFill>
                  <a:srgbClr val="C0504D">
                    <a:lumMod val="75000"/>
                  </a:srgbClr>
                </a:solidFill>
                <a:latin typeface="Georgia" pitchFamily="18" charset="0"/>
              </a:rPr>
              <a:t>Шарьинский педагогический колледж</a:t>
            </a:r>
            <a:endParaRPr lang="ru-RU" sz="3200" b="1" i="1" dirty="0" smtClean="0">
              <a:solidFill>
                <a:srgbClr val="C0504D">
                  <a:lumMod val="75000"/>
                </a:srgbClr>
              </a:solidFill>
              <a:latin typeface="Georgia" pitchFamily="18" charset="0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444435" y="1967931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этом учебном заведении, имеющем богатую историю, обучают будущих </a:t>
            </a: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педагогов. </a:t>
            </a:r>
          </a:p>
        </p:txBody>
      </p:sp>
      <p:pic>
        <p:nvPicPr>
          <p:cNvPr id="24" name="Рисунок 23" descr="32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84632" y="3130274"/>
            <a:ext cx="1512168" cy="233730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97679" y="424988"/>
            <a:ext cx="63904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cap="all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Достопримечательности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12524" y="2962196"/>
            <a:ext cx="3456384" cy="2546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22512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>
                <a:ln w="11430"/>
                <a:gradFill>
                  <a:gsLst>
                    <a:gs pos="25000">
                      <a:srgbClr val="C0504D">
                        <a:lumMod val="50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400" b="1" spc="50" dirty="0" smtClean="0">
                <a:ln w="11430"/>
                <a:gradFill>
                  <a:gsLst>
                    <a:gs pos="25000">
                      <a:srgbClr val="C0504D">
                        <a:lumMod val="50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0</a:t>
            </a:r>
            <a:endParaRPr lang="ru-RU" sz="4400" b="1" spc="50" dirty="0">
              <a:ln w="11430"/>
              <a:gradFill>
                <a:gsLst>
                  <a:gs pos="25000">
                    <a:srgbClr val="C0504D">
                      <a:lumMod val="50000"/>
                    </a:srgbClr>
                  </a:gs>
                  <a:gs pos="100000">
                    <a:srgbClr val="C0504D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2069722" y="6035413"/>
            <a:ext cx="543660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200" b="1" i="1" dirty="0">
                <a:solidFill>
                  <a:srgbClr val="C0504D">
                    <a:lumMod val="75000"/>
                  </a:srgbClr>
                </a:solidFill>
                <a:latin typeface="Georgia" pitchFamily="18" charset="0"/>
              </a:rPr>
              <a:t>фонтан « Восторг»</a:t>
            </a:r>
            <a:endParaRPr lang="ru-RU" sz="3200" b="1" i="1" dirty="0" smtClean="0">
              <a:solidFill>
                <a:srgbClr val="C0504D">
                  <a:lumMod val="75000"/>
                </a:srgbClr>
              </a:solidFill>
              <a:latin typeface="Georgia" pitchFamily="18" charset="0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444435" y="1967931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 сентября  2014 г. в Городском парке  состоялось открытие этого популярного сооружения</a:t>
            </a:r>
            <a:endParaRPr lang="ru-RU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Рисунок 23" descr="32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4067944" y="3052976"/>
            <a:ext cx="1512168" cy="233730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87624" y="457796"/>
            <a:ext cx="67687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cap="all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Достопримечательности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6"/>
          <a:srcRect r="18993" b="10084"/>
          <a:stretch/>
        </p:blipFill>
        <p:spPr>
          <a:xfrm>
            <a:off x="2411760" y="2835524"/>
            <a:ext cx="4752528" cy="321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59576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rgbClr val="C0504D">
                        <a:lumMod val="50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40</a:t>
            </a:r>
            <a:endParaRPr lang="ru-RU" sz="4400" b="1" spc="50" dirty="0">
              <a:ln w="11430"/>
              <a:gradFill>
                <a:gsLst>
                  <a:gs pos="25000">
                    <a:srgbClr val="C0504D">
                      <a:lumMod val="50000"/>
                    </a:srgbClr>
                  </a:gs>
                  <a:gs pos="100000">
                    <a:srgbClr val="C0504D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1115616" y="2925450"/>
            <a:ext cx="849694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000" b="1" i="1" dirty="0">
                <a:solidFill>
                  <a:srgbClr val="C0504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	Железнодорожный  вокзал и автовокзал, привокзальная площадь, памятник — паровоз.</a:t>
            </a:r>
          </a:p>
          <a:p>
            <a:pPr>
              <a:spcBef>
                <a:spcPct val="20000"/>
              </a:spcBef>
            </a:pPr>
            <a:r>
              <a:rPr lang="ru-RU" sz="2000" b="1" i="1" dirty="0">
                <a:solidFill>
                  <a:srgbClr val="C0504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	Мемориал славы героям ВОВ и памятник воинам-интернационалистам</a:t>
            </a:r>
          </a:p>
          <a:p>
            <a:pPr>
              <a:spcBef>
                <a:spcPct val="20000"/>
              </a:spcBef>
            </a:pPr>
            <a:r>
              <a:rPr lang="ru-RU" sz="2000" b="1" i="1" dirty="0">
                <a:solidFill>
                  <a:srgbClr val="C0504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	Городской Центр Досуга (бывший Дом культуры железнодорожников)</a:t>
            </a:r>
          </a:p>
          <a:p>
            <a:pPr>
              <a:spcBef>
                <a:spcPct val="20000"/>
              </a:spcBef>
            </a:pPr>
            <a:r>
              <a:rPr lang="ru-RU" sz="2000" b="1" i="1" dirty="0">
                <a:solidFill>
                  <a:srgbClr val="C0504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	Краеведческий музей</a:t>
            </a:r>
          </a:p>
          <a:p>
            <a:pPr>
              <a:spcBef>
                <a:spcPct val="20000"/>
              </a:spcBef>
            </a:pPr>
            <a:r>
              <a:rPr lang="ru-RU" sz="2000" b="1" i="1" dirty="0">
                <a:solidFill>
                  <a:srgbClr val="C0504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	Школа № 21 им.  Памятник  Ольге Степановой</a:t>
            </a:r>
          </a:p>
          <a:p>
            <a:pPr>
              <a:spcBef>
                <a:spcPct val="20000"/>
              </a:spcBef>
            </a:pPr>
            <a:r>
              <a:rPr lang="ru-RU" sz="2000" b="1" i="1" dirty="0">
                <a:solidFill>
                  <a:srgbClr val="C0504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	Администрация города</a:t>
            </a:r>
            <a:endParaRPr lang="ru-RU" sz="2000" b="1" i="1" dirty="0" smtClean="0">
              <a:solidFill>
                <a:srgbClr val="C0504D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444435" y="1967931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Составьте  маршрут достопримечательностей города( не менее 5 )</a:t>
            </a:r>
            <a:endParaRPr lang="ru-RU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Рисунок 23" descr="32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87624" y="314067"/>
            <a:ext cx="69847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cap="all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Достопримечательности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31480427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>
                <a:ln w="11430"/>
                <a:gradFill>
                  <a:gsLst>
                    <a:gs pos="25000">
                      <a:srgbClr val="C0504D">
                        <a:lumMod val="50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4400" b="1" spc="50" dirty="0" smtClean="0">
                <a:ln w="11430"/>
                <a:gradFill>
                  <a:gsLst>
                    <a:gs pos="25000">
                      <a:srgbClr val="C0504D">
                        <a:lumMod val="50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0</a:t>
            </a:r>
            <a:endParaRPr lang="ru-RU" sz="4400" b="1" spc="50" dirty="0">
              <a:ln w="11430"/>
              <a:gradFill>
                <a:gsLst>
                  <a:gs pos="25000">
                    <a:srgbClr val="C0504D">
                      <a:lumMod val="50000"/>
                    </a:srgbClr>
                  </a:gs>
                  <a:gs pos="100000">
                    <a:srgbClr val="C0504D">
                      <a:lumMod val="7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408164" y="4880211"/>
            <a:ext cx="849694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200" b="1" i="1" dirty="0">
                <a:solidFill>
                  <a:srgbClr val="C0504D">
                    <a:lumMod val="75000"/>
                  </a:srgbClr>
                </a:solidFill>
                <a:latin typeface="Georgia" pitchFamily="18" charset="0"/>
              </a:rPr>
              <a:t>Памятник Воинам </a:t>
            </a:r>
            <a:r>
              <a:rPr lang="ru-RU" sz="3200" b="1" i="1" dirty="0" err="1">
                <a:solidFill>
                  <a:srgbClr val="C0504D">
                    <a:lumMod val="75000"/>
                  </a:srgbClr>
                </a:solidFill>
                <a:latin typeface="Georgia" pitchFamily="18" charset="0"/>
              </a:rPr>
              <a:t>Шарьинцам</a:t>
            </a:r>
            <a:r>
              <a:rPr lang="ru-RU" sz="3200" b="1" i="1" dirty="0">
                <a:solidFill>
                  <a:srgbClr val="C0504D">
                    <a:lumMod val="75000"/>
                  </a:srgbClr>
                </a:solidFill>
                <a:latin typeface="Georgia" pitchFamily="18" charset="0"/>
              </a:rPr>
              <a:t> погибшим в ВОВ</a:t>
            </a:r>
            <a:endParaRPr lang="ru-RU" sz="3200" b="1" i="1" dirty="0" smtClean="0">
              <a:solidFill>
                <a:srgbClr val="C0504D">
                  <a:lumMod val="75000"/>
                </a:srgbClr>
              </a:solidFill>
              <a:latin typeface="Georgia" pitchFamily="18" charset="0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-1836712" y="1742329"/>
            <a:ext cx="84969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памятник </a:t>
            </a:r>
            <a:endParaRPr lang="ru-RU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Рисунок 23" descr="32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1537589" y="2513427"/>
            <a:ext cx="1512168" cy="233730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65920" y="416277"/>
            <a:ext cx="63904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cap="all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Достопримечательности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02588" y="1395992"/>
            <a:ext cx="4317884" cy="3291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45714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r>
              <a:rPr lang="ru-RU" sz="3600" b="1" cap="all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Калейдоскоп</a:t>
            </a:r>
            <a:r>
              <a:rPr lang="ru-RU" sz="3600" b="1" cap="all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cap="all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/>
          </a:p>
        </p:txBody>
      </p:sp>
      <p:pic>
        <p:nvPicPr>
          <p:cNvPr id="4" name="Рисунок 3" descr="32.pn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815915" y="2962978"/>
            <a:ext cx="1512168" cy="23373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Объект 5" descr="дом-1.png">
            <a:hlinkClick r:id="rId3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4" cstate="screen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052309" y="5877272"/>
            <a:ext cx="768163" cy="67061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60728" y="1862773"/>
            <a:ext cx="88225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Древний водный путь, соединявший Волгу с севером</a:t>
            </a: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2411760" y="5920193"/>
            <a:ext cx="38037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200" b="1" i="1" dirty="0">
                <a:solidFill>
                  <a:srgbClr val="0070C0"/>
                </a:solidFill>
                <a:latin typeface="Georgia" pitchFamily="18" charset="0"/>
              </a:rPr>
              <a:t>река Ветлуга</a:t>
            </a:r>
            <a:endParaRPr lang="ru-RU" sz="3200" b="1" i="1" dirty="0" smtClean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7744" y="2516460"/>
            <a:ext cx="4541491" cy="3415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353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31245"/>
            <a:ext cx="8229600" cy="1143000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r>
              <a:rPr lang="ru-RU" sz="3600" b="1" cap="all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Калейдоскоп</a:t>
            </a:r>
            <a:br>
              <a:rPr lang="ru-RU" sz="3600" b="1" cap="all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/>
          </a:p>
        </p:txBody>
      </p:sp>
      <p:pic>
        <p:nvPicPr>
          <p:cNvPr id="4" name="Объект 3" descr="32.pn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3816030" y="3933056"/>
            <a:ext cx="1511939" cy="233497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0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61252" y="1758282"/>
            <a:ext cx="74963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основные цвета герба города Шарьи?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04319" y="3027669"/>
            <a:ext cx="3410213" cy="3583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690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0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23528" y="3429000"/>
            <a:ext cx="84969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200" b="1" i="1" dirty="0">
                <a:solidFill>
                  <a:srgbClr val="0070C0"/>
                </a:solidFill>
                <a:latin typeface="Georgia" pitchFamily="18" charset="0"/>
              </a:rPr>
              <a:t>Костромская область</a:t>
            </a:r>
            <a:endParaRPr lang="ru-RU" sz="3200" b="1" i="1" dirty="0" smtClean="0">
              <a:solidFill>
                <a:srgbClr val="0070C0"/>
              </a:solidFill>
              <a:latin typeface="Georgia" pitchFamily="18" charset="0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314043" y="1713029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каком субъекте Российской Федерации находится город Шарья?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Рисунок 23" descr="32.pn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851920" y="4077072"/>
            <a:ext cx="1512168" cy="233730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331640" y="404664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Калейдоскоп</a:t>
            </a:r>
            <a:endParaRPr lang="ru-RU" sz="3600" b="1" cap="al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16291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b="1" cap="all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Калейдоскоп</a:t>
            </a:r>
            <a:br>
              <a:rPr lang="ru-RU" sz="3600" b="1" cap="all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/>
          </a:p>
        </p:txBody>
      </p:sp>
      <p:pic>
        <p:nvPicPr>
          <p:cNvPr id="4" name="Объект 3" descr="32.pn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3707904" y="3933056"/>
            <a:ext cx="1511939" cy="224973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0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14043" y="1713029"/>
            <a:ext cx="8496944" cy="1471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 градообразующие предприятия нашего города?</a:t>
            </a:r>
          </a:p>
          <a:p>
            <a:pPr algn="ctr">
              <a:spcBef>
                <a:spcPct val="20000"/>
              </a:spcBef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не менее 3)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23528" y="3429000"/>
            <a:ext cx="8496944" cy="2653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200" b="1" i="1" dirty="0">
                <a:solidFill>
                  <a:srgbClr val="0070C0"/>
                </a:solidFill>
                <a:latin typeface="Georgia" pitchFamily="18" charset="0"/>
              </a:rPr>
              <a:t> «Лесопромышленный комплекс», ООО «</a:t>
            </a:r>
            <a:r>
              <a:rPr lang="ru-RU" sz="3200" b="1" i="1" dirty="0" err="1">
                <a:solidFill>
                  <a:srgbClr val="0070C0"/>
                </a:solidFill>
                <a:latin typeface="Georgia" pitchFamily="18" charset="0"/>
              </a:rPr>
              <a:t>Кроностар</a:t>
            </a:r>
            <a:r>
              <a:rPr lang="ru-RU" sz="3200" b="1" i="1" dirty="0">
                <a:solidFill>
                  <a:srgbClr val="0070C0"/>
                </a:solidFill>
                <a:latin typeface="Georgia" pitchFamily="18" charset="0"/>
              </a:rPr>
              <a:t>».</a:t>
            </a:r>
          </a:p>
          <a:p>
            <a:pPr algn="ctr">
              <a:spcBef>
                <a:spcPct val="20000"/>
              </a:spcBef>
            </a:pPr>
            <a:r>
              <a:rPr lang="ru-RU" sz="3200" b="1" i="1" dirty="0">
                <a:solidFill>
                  <a:srgbClr val="0070C0"/>
                </a:solidFill>
                <a:latin typeface="Georgia" pitchFamily="18" charset="0"/>
              </a:rPr>
              <a:t>«Шарьинская минеральная вода», «Первый шарьинский хлебозавод» и др.</a:t>
            </a:r>
          </a:p>
        </p:txBody>
      </p:sp>
    </p:spTree>
    <p:extLst>
      <p:ext uri="{BB962C8B-B14F-4D97-AF65-F5344CB8AC3E}">
        <p14:creationId xmlns:p14="http://schemas.microsoft.com/office/powerpoint/2010/main" val="3613417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199" y="404664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b="1" cap="all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Калейдоскоп</a:t>
            </a:r>
            <a:br>
              <a:rPr lang="ru-RU" sz="3600" b="1" cap="all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/>
          </a:p>
        </p:txBody>
      </p:sp>
      <p:pic>
        <p:nvPicPr>
          <p:cNvPr id="4" name="Объект 3" descr="32.pn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3816030" y="4005064"/>
            <a:ext cx="1511939" cy="233497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812360" y="332656"/>
            <a:ext cx="100811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0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дом-1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72400" y="5949280"/>
            <a:ext cx="770400" cy="670908"/>
          </a:xfrm>
          <a:prstGeom prst="rect">
            <a:avLst/>
          </a:prstGeom>
        </p:spPr>
      </p:pic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314043" y="1713029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На языке какого народа слово Шарья означает «речка»?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23528" y="3429000"/>
            <a:ext cx="84969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200" b="1" i="1" dirty="0" smtClean="0">
                <a:solidFill>
                  <a:srgbClr val="0070C0"/>
                </a:solidFill>
                <a:latin typeface="Georgia" pitchFamily="18" charset="0"/>
              </a:rPr>
              <a:t>На марийском языке</a:t>
            </a:r>
          </a:p>
        </p:txBody>
      </p:sp>
    </p:spTree>
    <p:extLst>
      <p:ext uri="{BB962C8B-B14F-4D97-AF65-F5344CB8AC3E}">
        <p14:creationId xmlns:p14="http://schemas.microsoft.com/office/powerpoint/2010/main" val="927435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 algn="just">
              <a:lnSpc>
                <a:spcPct val="115000"/>
              </a:lnSpc>
              <a:buSzPts val="1200"/>
              <a:tabLst>
                <a:tab pos="444500" algn="l"/>
                <a:tab pos="2580005" algn="l"/>
              </a:tabLst>
            </a:pP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Годы 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люди. 1 том. Автор-составитель А.В. Гольянов.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SzPts val="1200"/>
              <a:tabLst>
                <a:tab pos="444500" algn="l"/>
                <a:tab pos="2580005" algn="l"/>
              </a:tabLst>
            </a:pP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В.Я.Гущин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Шарья. Верхне-Волжское книжное издательство Ярославль, 1990.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SzPts val="1200"/>
              <a:tabLst>
                <a:tab pos="444500" algn="l"/>
                <a:tab pos="2580005" algn="l"/>
              </a:tabLst>
            </a:pP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Город моей судьбы. Книга о Шарье и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шарьинцах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Составитель сборника Кудреватых 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С.В.</a:t>
            </a: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SzPts val="1200"/>
              <a:tabLst>
                <a:tab pos="444500" algn="l"/>
                <a:tab pos="2580005" algn="l"/>
              </a:tabLst>
            </a:pP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ГП 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 « Издательский дом « Ветлужский край», 2008.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buSzPts val="1200"/>
              <a:tabLst>
                <a:tab pos="457200" algn="l"/>
                <a:tab pos="482600" algn="l"/>
                <a:tab pos="2618105" algn="l"/>
              </a:tabLst>
            </a:pP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фициальный 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сайт администрации городского округа город Шарья Костромской области 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http://www.adm-sharya.ru/</a:t>
            </a:r>
            <a:endParaRPr lang="ru-RU" i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SzPts val="1200"/>
              <a:tabLst>
                <a:tab pos="457200" algn="l"/>
              </a:tabLst>
            </a:pP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Википедия  -  </a:t>
            </a:r>
            <a:r>
              <a:rPr lang="en-US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https://ru.wikipedia.org/wiki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051720" y="404664"/>
            <a:ext cx="57839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Используемые источники </a:t>
            </a:r>
            <a:endParaRPr lang="ru-RU" sz="4400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005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0" y="33162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251520" y="1484784"/>
            <a:ext cx="8640960" cy="100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1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http://www.hereisfree.com/content1//pic/zip/201122421113324977801.jpg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идея кнопки «домик»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http://gatet.files.wordpress.com/2010/06/me.jpg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знак вопроса с человечком</a:t>
            </a:r>
          </a:p>
          <a:p>
            <a:r>
              <a:rPr lang="en-US" sz="16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http://www.design-web.com.ua/wp-content/uploads/2012/11/owl.jpg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мудрая сова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65561" y="2439126"/>
            <a:ext cx="84013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http://kostroma.er.ru/news/2013/7/24/sharya-raduetsya-pobede-zemlyachki-lyudmily-kolchanovoj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/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фото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Колчановой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Л)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8297" y="2727768"/>
            <a:ext cx="90850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http://www.deepstorm.ru/DeepStorm.files/nord_flot/kom/vinogradov_ni_02.gif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адмирал Виноградов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hlinkClick r:id="rId8"/>
          </p:cNvPr>
          <p:cNvSpPr/>
          <p:nvPr/>
        </p:nvSpPr>
        <p:spPr>
          <a:xfrm>
            <a:off x="246626" y="3292706"/>
            <a:ext cx="618925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starina44.ru/koryazin-disan-nikolaevich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 фото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Дисана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Корязина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5801" y="3638455"/>
            <a:ext cx="674315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http://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sharya-crb.narod.ru/infoAmbulance.html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 фото Каверин В.Ф.)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hlinkClick r:id="rId10"/>
          </p:cNvPr>
          <p:cNvSpPr/>
          <p:nvPr/>
        </p:nvSpPr>
        <p:spPr>
          <a:xfrm>
            <a:off x="223903" y="3933080"/>
            <a:ext cx="86530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http://www.koipkro.kostroma.ru/Sharya/ds7/1/DocLib20/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Памятники%20у%20ДКЖ.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pdf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  (памятник « Труженикам тыла»)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35801" y="4525344"/>
            <a:ext cx="802557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2"/>
              </a:rPr>
              <a:t>http://gorod44.info/media/uploads/kartinki/negnegg.jpg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(фонтан « Восторг»)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01287" y="4812480"/>
            <a:ext cx="78904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13"/>
              </a:rPr>
              <a:t>http://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3"/>
              </a:rPr>
              <a:t>rus-towns.ru/wp-content/gallery/sharya-pamyatnik-parovoz-p-36-10-06-2013/sharjya-pamyatnik-parovoz-04.jpg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 фото памятник паровозу.)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0645" y="5397255"/>
            <a:ext cx="78348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14"/>
              </a:rPr>
              <a:t>http://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4"/>
              </a:rPr>
              <a:t>geraldika.ru/symbols/9285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(герб города Шарья)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92260" y="346011"/>
            <a:ext cx="72811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Список источников иллюстраций</a:t>
            </a:r>
            <a:endParaRPr lang="ru-RU" sz="4400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00645" y="5689642"/>
            <a:ext cx="80119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15"/>
              </a:rPr>
              <a:t>http://75.adm-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15"/>
              </a:rPr>
              <a:t> (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15"/>
              </a:rPr>
              <a:t>sharya.ru/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15"/>
              </a:rPr>
              <a:t>fotografii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15"/>
              </a:rPr>
              <a:t>/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15"/>
              </a:rPr>
              <a:t>pyamyatniki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15"/>
              </a:rPr>
              <a:t>/10-fotografii-pamyatniki-nashego-goroda.html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(фото памятников)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1520" y="1561445"/>
            <a:ext cx="800323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ru.wikipedia.org/wiki)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(река Ветлуга)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852457"/>
            <a:ext cx="82912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75.adm-sharya.ru/fotografii/isotriya/6-fotografii-istoriya-goroda-shari.html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(фото история города)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1972" y="2325913"/>
            <a:ext cx="82894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http://smi44.ru/fraternity/news/ekho-voyny-v-finskom-zalive-obnaruzhena-podlodka-s-9-kotoroy-komandoval-sharinets-aleksandr-mylnikov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/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(фото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А.Мыльникова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AutoShape 7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431800" cy="358775"/>
          </a:xfrm>
          <a:prstGeom prst="actionButtonBeginning">
            <a:avLst/>
          </a:prstGeom>
          <a:gradFill rotWithShape="1">
            <a:gsLst>
              <a:gs pos="0">
                <a:schemeClr val="bg1"/>
              </a:gs>
              <a:gs pos="100000">
                <a:srgbClr val="FFE7EC"/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FFE7EC">
                <a:gamma/>
                <a:shade val="60000"/>
                <a:invGamma/>
                <a:alpha val="50000"/>
              </a:srgbClr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1538865" y="335313"/>
            <a:ext cx="728116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Список источников иллюстраций</a:t>
            </a:r>
            <a:endParaRPr lang="ru-RU" sz="4400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0602" y="2921104"/>
            <a:ext cx="831218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http://photo.qip.ru/users/protoplazma22/2945832/all/?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mode=xlarge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(фото вокзала)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7891" y="3232304"/>
            <a:ext cx="849421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www.koipkro.kostroma.ru/npo/shpk/default.aspx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(фото педагогического колледжа)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8013" y="3570858"/>
            <a:ext cx="86409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http://75.adm-sharya.ru/fotografii/pyamyatniki/10-fotografii-pamyatniki-nashego-goroda.html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(фото памятника блокадным ленинградцам)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455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95373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Презентация РОЗОВАЯ РАМКА">
  <a:themeElements>
    <a:clrScheme name="Презентация РОЗОВАЯ РАМКА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Презентация РОЗОВАЯ РАМКА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резентация РОЗОВАЯ РАМКА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Презентация РОЗОВАЯ РАМКА">
  <a:themeElements>
    <a:clrScheme name="Презентация РОЗОВАЯ РАМКА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Презентация РОЗОВАЯ РАМКА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резентация РОЗОВАЯ РАМКА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1814</TotalTime>
  <Words>1182</Words>
  <Application>Microsoft Office PowerPoint</Application>
  <PresentationFormat>Экран (4:3)</PresentationFormat>
  <Paragraphs>268</Paragraphs>
  <Slides>48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48</vt:i4>
      </vt:variant>
    </vt:vector>
  </HeadingPairs>
  <TitlesOfParts>
    <vt:vector size="51" baseType="lpstr">
      <vt:lpstr>Тема Office</vt:lpstr>
      <vt:lpstr>Презентация РОЗОВАЯ РАМКА</vt:lpstr>
      <vt:lpstr>1_Презентация РОЗОВАЯ РАМКА</vt:lpstr>
      <vt:lpstr>Муниципальное бюджетное  общеобразовательное учреждение «Средняя общеобразовательная школа № 2 имени Л.В.Рябинина» городского округа город Шарья Костромской области.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Узнай свой город</vt:lpstr>
      <vt:lpstr>Узнай свой город</vt:lpstr>
      <vt:lpstr>Узнай свой город</vt:lpstr>
      <vt:lpstr>Узнай свой город</vt:lpstr>
      <vt:lpstr>Узнай свой город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Калейдоскоп </vt:lpstr>
      <vt:lpstr>Калейдоскоп </vt:lpstr>
      <vt:lpstr>Презентация PowerPoint</vt:lpstr>
      <vt:lpstr>Калейдоскоп </vt:lpstr>
      <vt:lpstr>Калейдоскоп 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Надежда</dc:creator>
  <cp:lastModifiedBy>User</cp:lastModifiedBy>
  <cp:revision>115</cp:revision>
  <dcterms:created xsi:type="dcterms:W3CDTF">2014-01-06T16:00:12Z</dcterms:created>
  <dcterms:modified xsi:type="dcterms:W3CDTF">2021-10-03T08:35:08Z</dcterms:modified>
</cp:coreProperties>
</file>