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0" r:id="rId5"/>
    <p:sldId id="281" r:id="rId6"/>
    <p:sldId id="282" r:id="rId7"/>
    <p:sldId id="283" r:id="rId8"/>
    <p:sldId id="284" r:id="rId9"/>
    <p:sldId id="279" r:id="rId10"/>
    <p:sldId id="278" r:id="rId11"/>
    <p:sldId id="286" r:id="rId12"/>
    <p:sldId id="285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36" autoAdjust="0"/>
    <p:restoredTop sz="94660"/>
  </p:normalViewPr>
  <p:slideViewPr>
    <p:cSldViewPr>
      <p:cViewPr varScale="1">
        <p:scale>
          <a:sx n="73" d="100"/>
          <a:sy n="73" d="100"/>
        </p:scale>
        <p:origin x="-13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7737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612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3181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7299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8582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92030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1496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873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203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791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9960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1587A-9731-46B8-9F19-A8ECFF65FABF}" type="datetimeFigureOut">
              <a:rPr lang="ru-RU" smtClean="0"/>
              <a:pPr/>
              <a:t>17.05.2024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CFDF0-5575-4EF0-B0A1-079C2DEB62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252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image" Target="../media/image7.png"/><Relationship Id="rId7" Type="http://schemas.openxmlformats.org/officeDocument/2006/relationships/slide" Target="slide3.xml"/><Relationship Id="rId12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slide" Target="slide13.xml"/><Relationship Id="rId5" Type="http://schemas.microsoft.com/office/2007/relationships/hdphoto" Target="../media/hdphoto1.wdp"/><Relationship Id="rId10" Type="http://schemas.openxmlformats.org/officeDocument/2006/relationships/image" Target="../media/image3.gif"/><Relationship Id="rId4" Type="http://schemas.openxmlformats.org/officeDocument/2006/relationships/image" Target="../media/image8.png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slide" Target="slide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3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slide" Target="slide5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4.pn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slide" Target="slide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3.pn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slide" Target="slide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slide" Target="slide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8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slide" Target="slide2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jpeg"/><Relationship Id="rId18" Type="http://schemas.openxmlformats.org/officeDocument/2006/relationships/image" Target="../media/image31.jpeg"/><Relationship Id="rId3" Type="http://schemas.openxmlformats.org/officeDocument/2006/relationships/image" Target="../media/image11.jpeg"/><Relationship Id="rId21" Type="http://schemas.openxmlformats.org/officeDocument/2006/relationships/image" Target="../media/image32.png"/><Relationship Id="rId7" Type="http://schemas.openxmlformats.org/officeDocument/2006/relationships/image" Target="../media/image21.png"/><Relationship Id="rId12" Type="http://schemas.openxmlformats.org/officeDocument/2006/relationships/image" Target="../media/image26.jpeg"/><Relationship Id="rId17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.gif"/><Relationship Id="rId20" Type="http://schemas.microsoft.com/office/2007/relationships/media" Target="../media/media1.wav"/><Relationship Id="rId1" Type="http://schemas.openxmlformats.org/officeDocument/2006/relationships/video" Target="NULL" TargetMode="Externa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5" Type="http://schemas.openxmlformats.org/officeDocument/2006/relationships/image" Target="../media/image3.gif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19" Type="http://schemas.openxmlformats.org/officeDocument/2006/relationships/slide" Target="slide11.xml"/><Relationship Id="rId4" Type="http://schemas.openxmlformats.org/officeDocument/2006/relationships/image" Target="../media/image13.pn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28.jpeg"/><Relationship Id="rId18" Type="http://schemas.openxmlformats.org/officeDocument/2006/relationships/slide" Target="slide12.xml"/><Relationship Id="rId3" Type="http://schemas.openxmlformats.org/officeDocument/2006/relationships/image" Target="../media/image11.jpeg"/><Relationship Id="rId21" Type="http://schemas.openxmlformats.org/officeDocument/2006/relationships/image" Target="../media/image4.gif"/><Relationship Id="rId7" Type="http://schemas.openxmlformats.org/officeDocument/2006/relationships/image" Target="../media/image22.png"/><Relationship Id="rId12" Type="http://schemas.openxmlformats.org/officeDocument/2006/relationships/image" Target="../media/image24.jpeg"/><Relationship Id="rId1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4.jpeg"/><Relationship Id="rId20" Type="http://schemas.openxmlformats.org/officeDocument/2006/relationships/image" Target="../media/image32.png"/><Relationship Id="rId1" Type="http://schemas.openxmlformats.org/officeDocument/2006/relationships/video" Target="NULL" TargetMode="Externa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5" Type="http://schemas.openxmlformats.org/officeDocument/2006/relationships/image" Target="../media/image13.png"/><Relationship Id="rId15" Type="http://schemas.openxmlformats.org/officeDocument/2006/relationships/image" Target="../media/image27.jpeg"/><Relationship Id="rId10" Type="http://schemas.openxmlformats.org/officeDocument/2006/relationships/image" Target="../media/image26.jpeg"/><Relationship Id="rId19" Type="http://schemas.microsoft.com/office/2007/relationships/media" Target="../media/media1.wav"/><Relationship Id="rId4" Type="http://schemas.openxmlformats.org/officeDocument/2006/relationships/image" Target="../media/image3.gif"/><Relationship Id="rId9" Type="http://schemas.openxmlformats.org/officeDocument/2006/relationships/image" Target="../media/image23.jpeg"/><Relationship Id="rId1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26.jpeg"/><Relationship Id="rId18" Type="http://schemas.openxmlformats.org/officeDocument/2006/relationships/image" Target="../media/image39.jpeg"/><Relationship Id="rId3" Type="http://schemas.openxmlformats.org/officeDocument/2006/relationships/image" Target="../media/image11.jpeg"/><Relationship Id="rId21" Type="http://schemas.openxmlformats.org/officeDocument/2006/relationships/image" Target="../media/image4.gif"/><Relationship Id="rId7" Type="http://schemas.openxmlformats.org/officeDocument/2006/relationships/image" Target="../media/image36.png"/><Relationship Id="rId12" Type="http://schemas.openxmlformats.org/officeDocument/2006/relationships/image" Target="../media/image27.jpeg"/><Relationship Id="rId1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6" Type="http://schemas.openxmlformats.org/officeDocument/2006/relationships/slide" Target="slide2.xml"/><Relationship Id="rId20" Type="http://schemas.openxmlformats.org/officeDocument/2006/relationships/image" Target="../media/image32.png"/><Relationship Id="rId1" Type="http://schemas.openxmlformats.org/officeDocument/2006/relationships/video" Target="NULL" TargetMode="External"/><Relationship Id="rId6" Type="http://schemas.openxmlformats.org/officeDocument/2006/relationships/image" Target="../media/image20.gif"/><Relationship Id="rId11" Type="http://schemas.openxmlformats.org/officeDocument/2006/relationships/image" Target="../media/image29.jpeg"/><Relationship Id="rId5" Type="http://schemas.openxmlformats.org/officeDocument/2006/relationships/image" Target="../media/image13.png"/><Relationship Id="rId15" Type="http://schemas.openxmlformats.org/officeDocument/2006/relationships/image" Target="../media/image24.jpeg"/><Relationship Id="rId10" Type="http://schemas.openxmlformats.org/officeDocument/2006/relationships/image" Target="../media/image28.jpeg"/><Relationship Id="rId19" Type="http://schemas.microsoft.com/office/2007/relationships/media" Target="../media/media1.wav"/><Relationship Id="rId4" Type="http://schemas.openxmlformats.org/officeDocument/2006/relationships/image" Target="../media/image3.gif"/><Relationship Id="rId9" Type="http://schemas.openxmlformats.org/officeDocument/2006/relationships/image" Target="../media/image23.jpeg"/><Relationship Id="rId1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asik.ru - Обои на рабочий стол - Новогодние обои - фотограф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2668" y="-388"/>
            <a:ext cx="9166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03848" y="1958587"/>
            <a:ext cx="5184576" cy="1470025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Семейный праздник </a:t>
            </a:r>
            <a:b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Новый Год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8253" y="5121246"/>
            <a:ext cx="5638862" cy="136345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4"/>
                </a:solidFill>
              </a:rPr>
              <a:t>Урок </a:t>
            </a:r>
            <a:r>
              <a:rPr lang="ru-RU" sz="2800" b="1" dirty="0">
                <a:solidFill>
                  <a:schemeClr val="accent4"/>
                </a:solidFill>
              </a:rPr>
              <a:t>речевая практика</a:t>
            </a:r>
          </a:p>
          <a:p>
            <a:r>
              <a:rPr lang="ru-RU" sz="2800" b="1" dirty="0">
                <a:solidFill>
                  <a:schemeClr val="accent4"/>
                </a:solidFill>
              </a:rPr>
              <a:t>Тема урока: «Новогодние чудеса»</a:t>
            </a:r>
          </a:p>
          <a:p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6" name="Picture 4" descr="Новогодние подарки. - 15 Декабря 2011 - A.N.U.B.I.S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109" y="764704"/>
            <a:ext cx="3434982" cy="571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39" y="30413"/>
            <a:ext cx="9036495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83968" y="888204"/>
            <a:ext cx="3285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4"/>
                </a:solidFill>
              </a:rPr>
              <a:t>Учитель начальных классов</a:t>
            </a:r>
          </a:p>
          <a:p>
            <a:pPr algn="ctr"/>
            <a:r>
              <a:rPr lang="ru-RU" sz="1600" b="1" dirty="0" err="1" smtClean="0">
                <a:solidFill>
                  <a:schemeClr val="accent4"/>
                </a:solidFill>
              </a:rPr>
              <a:t>Русановская</a:t>
            </a:r>
            <a:r>
              <a:rPr lang="ru-RU" sz="1600" b="1" dirty="0" smtClean="0">
                <a:solidFill>
                  <a:schemeClr val="accent4"/>
                </a:solidFill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accent4"/>
                </a:solidFill>
              </a:rPr>
              <a:t>Надежда Владимировна</a:t>
            </a:r>
            <a:endParaRPr lang="ru-RU" sz="1600" b="1" dirty="0">
              <a:solidFill>
                <a:schemeClr val="accent4"/>
              </a:solidFill>
            </a:endParaRPr>
          </a:p>
        </p:txBody>
      </p:sp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10951" y="505004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 descr="emoticone_noel_14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88338" y="706618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emoticone_noel_144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64088" y="505005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35896" y="785807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38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ля презентации новогодний фон - Надежда Павловна Федорчен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41" y="-23549"/>
            <a:ext cx="914382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971" y="3717032"/>
            <a:ext cx="8524183" cy="1143000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Новогодний шарик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себе выбирайте,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дедушку Мороза </a:t>
            </a:r>
            <a:b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снова удивляйте 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6" name="Picture 4" descr="Клипарт Новогодние Шары на прозрачном фоне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32240" y="574703"/>
            <a:ext cx="2214915" cy="207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расные елочные шары, новогодние украшения - клипарт на прозрачном фоне &quot; Выпускные фотокниги, детские портреты, свадебные фотоа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9891" l="54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28308" y="451783"/>
            <a:ext cx="2066317" cy="268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липарт Новогодние Шары на прозрачном фон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9022" y="498171"/>
            <a:ext cx="2071299" cy="290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hlinkClick r:id="rId7" action="ppaction://hlinksldjump"/>
          </p:cNvPr>
          <p:cNvSpPr txBox="1"/>
          <p:nvPr/>
        </p:nvSpPr>
        <p:spPr>
          <a:xfrm>
            <a:off x="422041" y="2406524"/>
            <a:ext cx="16452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err="1" smtClean="0">
                <a:hlinkClick r:id="rId7" action="ppaction://hlinksldjump"/>
              </a:rPr>
              <a:t>стихотво</a:t>
            </a:r>
            <a:r>
              <a:rPr lang="ru-RU" sz="2800" b="1" dirty="0" smtClean="0">
                <a:hlinkClick r:id="rId7" action="ppaction://hlinksldjump"/>
              </a:rPr>
              <a:t>-</a:t>
            </a:r>
          </a:p>
          <a:p>
            <a:r>
              <a:rPr lang="ru-RU" sz="2800" b="1" dirty="0" smtClean="0">
                <a:hlinkClick r:id="rId7" action="ppaction://hlinksldjump"/>
              </a:rPr>
              <a:t>   </a:t>
            </a:r>
            <a:r>
              <a:rPr lang="ru-RU" sz="2800" b="1" dirty="0" err="1" smtClean="0">
                <a:hlinkClick r:id="rId7" action="ppaction://hlinksldjump"/>
              </a:rPr>
              <a:t>рение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050153" y="1840894"/>
            <a:ext cx="15790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8" action="ppaction://hlinksldjump"/>
              </a:rPr>
              <a:t>загадки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79921" y="2133282"/>
            <a:ext cx="1708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9" action="ppaction://hlinksldjump"/>
              </a:rPr>
              <a:t>подарки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2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39" y="30413"/>
            <a:ext cx="9036495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www.lenagold.ru/fon/clipart/k/kol/kolokol123.jp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15816" y="5085184"/>
            <a:ext cx="338437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189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503" y="-7035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11866" y="2060848"/>
            <a:ext cx="6422168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589522" y="1084591"/>
            <a:ext cx="405098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Что такое Новый год?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11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Неонила Ирисова УО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13904" y="647008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30679" y="707107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7704" y="60299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трелка вправо с вырезом 8">
            <a:hlinkClick r:id="rId7" action="ppaction://hlinksldjump"/>
          </p:cNvPr>
          <p:cNvSpPr/>
          <p:nvPr/>
        </p:nvSpPr>
        <p:spPr>
          <a:xfrm>
            <a:off x="8083530" y="6237312"/>
            <a:ext cx="978408" cy="484632"/>
          </a:xfrm>
          <a:prstGeom prst="notch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771562" y="1315472"/>
            <a:ext cx="2951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Это всё наоборот: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307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2" descr="Неонила Ирисова УО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9179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3988" y="848620"/>
            <a:ext cx="4986756" cy="58927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5508104" y="2783513"/>
            <a:ext cx="37080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Ёлки в комнате растут,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23928" y="623002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69021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право с вырезом 9">
            <a:hlinkClick r:id="rId7" action="ppaction://hlinksldjump"/>
          </p:cNvPr>
          <p:cNvSpPr/>
          <p:nvPr/>
        </p:nvSpPr>
        <p:spPr>
          <a:xfrm>
            <a:off x="8083530" y="6237312"/>
            <a:ext cx="978408" cy="484632"/>
          </a:xfrm>
          <a:prstGeom prst="notch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016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5396" y="1196752"/>
            <a:ext cx="4732668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5201921" y="2968205"/>
            <a:ext cx="3974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</a:rPr>
              <a:t>Б</a:t>
            </a:r>
            <a:r>
              <a:rPr lang="ru-RU" sz="2800" b="1" dirty="0" smtClean="0">
                <a:solidFill>
                  <a:srgbClr val="7030A0"/>
                </a:solidFill>
              </a:rPr>
              <a:t>елки шишек не грызут.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5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Неонила Ирисова УО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9179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07929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23928" y="607930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896272" y="698480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право с вырезом 9">
            <a:hlinkClick r:id="rId7" action="ppaction://hlinksldjump"/>
          </p:cNvPr>
          <p:cNvSpPr/>
          <p:nvPr/>
        </p:nvSpPr>
        <p:spPr>
          <a:xfrm>
            <a:off x="8083530" y="6237312"/>
            <a:ext cx="978408" cy="484632"/>
          </a:xfrm>
          <a:prstGeom prst="notch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984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717" y="46259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еонила Ирисова У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9179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4968552" cy="5544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5310555" y="2508823"/>
            <a:ext cx="38701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Зайцы рядом с волком </a:t>
            </a:r>
          </a:p>
          <a:p>
            <a:r>
              <a:rPr lang="ru-RU" sz="2800" b="1" dirty="0" smtClean="0">
                <a:solidFill>
                  <a:srgbClr val="7030A0"/>
                </a:solidFill>
              </a:rPr>
              <a:t>на колючей ёлке.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83040" y="710276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95291" y="78598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право с вырезом 9">
            <a:hlinkClick r:id="rId7" action="ppaction://hlinksldjump"/>
          </p:cNvPr>
          <p:cNvSpPr/>
          <p:nvPr/>
        </p:nvSpPr>
        <p:spPr>
          <a:xfrm>
            <a:off x="8083530" y="6237312"/>
            <a:ext cx="978408" cy="484632"/>
          </a:xfrm>
          <a:prstGeom prst="notch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957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еонила Ирисова У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9179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5536" y="1032272"/>
            <a:ext cx="7560841" cy="41936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396427" y="5564877"/>
            <a:ext cx="80832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Дождик тоже не простой, в Новый год он золотой,</a:t>
            </a:r>
          </a:p>
          <a:p>
            <a:r>
              <a:rPr lang="ru-RU" sz="2800" b="1" dirty="0" smtClean="0">
                <a:solidFill>
                  <a:srgbClr val="7030A0"/>
                </a:solidFill>
              </a:rPr>
              <a:t>Блещет, что есть мочи, никого не мочит.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7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02138" y="629047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40152" y="622615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право с вырезом 9">
            <a:hlinkClick r:id="rId7" action="ppaction://hlinksldjump"/>
          </p:cNvPr>
          <p:cNvSpPr/>
          <p:nvPr/>
        </p:nvSpPr>
        <p:spPr>
          <a:xfrm>
            <a:off x="8083530" y="6237312"/>
            <a:ext cx="978408" cy="484632"/>
          </a:xfrm>
          <a:prstGeom prst="notch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38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0"/>
            <a:ext cx="9144000" cy="68650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7223396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еонила Ирисова У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00821" y="-19179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7584" y="1028684"/>
            <a:ext cx="6768752" cy="4260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323528" y="5772773"/>
            <a:ext cx="7374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Даже Дедушка Мороз никому не щиплет нос.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7" name="Стрелка влево 6">
            <a:hlinkClick r:id="rId6" action="ppaction://hlinksldjump"/>
          </p:cNvPr>
          <p:cNvSpPr/>
          <p:nvPr/>
        </p:nvSpPr>
        <p:spPr>
          <a:xfrm>
            <a:off x="7825816" y="5989782"/>
            <a:ext cx="978408" cy="484632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17" descr="emoticone_noel_14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7" descr="emoticone_noel_14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78763" y="57746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7" descr="emoticone_noel_14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40152" y="625459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063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547" y="-39014"/>
            <a:ext cx="9170934" cy="689550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Клипарт Елки на прозрачном фон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9744" y="200024"/>
            <a:ext cx="5535529" cy="665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33852" y="1061878"/>
            <a:ext cx="3166957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1. Ёлка в праздник Новый год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    Взрослых и детей зовет.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    Приглашает весь народ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    В новогодний …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139008" y="1003450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х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264884" y="1433443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о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464590" y="1814443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р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702821" y="2123759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о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928383" y="2332479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в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284712" y="2457175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о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736504" y="2444824"/>
            <a:ext cx="457200" cy="4572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д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71600" y="3753072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С</a:t>
            </a:r>
          </a:p>
        </p:txBody>
      </p:sp>
      <p:sp>
        <p:nvSpPr>
          <p:cNvPr id="16" name="Овал 15"/>
          <p:cNvSpPr/>
          <p:nvPr/>
        </p:nvSpPr>
        <p:spPr>
          <a:xfrm>
            <a:off x="4070379" y="3462987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а</a:t>
            </a:r>
          </a:p>
        </p:txBody>
      </p:sp>
      <p:sp>
        <p:nvSpPr>
          <p:cNvPr id="17" name="Овал 16"/>
          <p:cNvSpPr/>
          <p:nvPr/>
        </p:nvSpPr>
        <p:spPr>
          <a:xfrm>
            <a:off x="3600509" y="3462987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к</a:t>
            </a:r>
          </a:p>
        </p:txBody>
      </p:sp>
      <p:sp>
        <p:nvSpPr>
          <p:cNvPr id="18" name="Овал 17"/>
          <p:cNvSpPr/>
          <p:nvPr/>
        </p:nvSpPr>
        <p:spPr>
          <a:xfrm>
            <a:off x="3170837" y="3295872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р</a:t>
            </a:r>
          </a:p>
        </p:txBody>
      </p:sp>
      <p:sp>
        <p:nvSpPr>
          <p:cNvPr id="19" name="Овал 18"/>
          <p:cNvSpPr/>
          <p:nvPr/>
        </p:nvSpPr>
        <p:spPr>
          <a:xfrm>
            <a:off x="2774798" y="3518048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у</a:t>
            </a:r>
          </a:p>
        </p:txBody>
      </p:sp>
      <p:sp>
        <p:nvSpPr>
          <p:cNvPr id="20" name="Овал 19"/>
          <p:cNvSpPr/>
          <p:nvPr/>
        </p:nvSpPr>
        <p:spPr>
          <a:xfrm>
            <a:off x="2367608" y="3664024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г</a:t>
            </a:r>
          </a:p>
        </p:txBody>
      </p:sp>
      <p:sp>
        <p:nvSpPr>
          <p:cNvPr id="21" name="Овал 20"/>
          <p:cNvSpPr/>
          <p:nvPr/>
        </p:nvSpPr>
        <p:spPr>
          <a:xfrm>
            <a:off x="1873917" y="3619400"/>
            <a:ext cx="457200" cy="50182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е</a:t>
            </a:r>
          </a:p>
        </p:txBody>
      </p:sp>
      <p:sp>
        <p:nvSpPr>
          <p:cNvPr id="22" name="Овал 21"/>
          <p:cNvSpPr/>
          <p:nvPr/>
        </p:nvSpPr>
        <p:spPr>
          <a:xfrm>
            <a:off x="1383599" y="3641712"/>
            <a:ext cx="457200" cy="4572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н</a:t>
            </a:r>
          </a:p>
        </p:txBody>
      </p:sp>
      <p:sp>
        <p:nvSpPr>
          <p:cNvPr id="23" name="Овал 22"/>
          <p:cNvSpPr/>
          <p:nvPr/>
        </p:nvSpPr>
        <p:spPr>
          <a:xfrm>
            <a:off x="3818962" y="4469987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к</a:t>
            </a:r>
          </a:p>
        </p:txBody>
      </p:sp>
      <p:sp>
        <p:nvSpPr>
          <p:cNvPr id="24" name="Овал 23"/>
          <p:cNvSpPr/>
          <p:nvPr/>
        </p:nvSpPr>
        <p:spPr>
          <a:xfrm>
            <a:off x="3352466" y="4523896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ш</a:t>
            </a:r>
          </a:p>
        </p:txBody>
      </p:sp>
      <p:sp>
        <p:nvSpPr>
          <p:cNvPr id="25" name="Овал 24"/>
          <p:cNvSpPr/>
          <p:nvPr/>
        </p:nvSpPr>
        <p:spPr>
          <a:xfrm>
            <a:off x="2847509" y="4611948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у</a:t>
            </a:r>
          </a:p>
        </p:txBody>
      </p:sp>
      <p:sp>
        <p:nvSpPr>
          <p:cNvPr id="26" name="Овал 25"/>
          <p:cNvSpPr/>
          <p:nvPr/>
        </p:nvSpPr>
        <p:spPr>
          <a:xfrm>
            <a:off x="2316079" y="4773664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п</a:t>
            </a:r>
          </a:p>
        </p:txBody>
      </p:sp>
      <p:sp>
        <p:nvSpPr>
          <p:cNvPr id="27" name="Овал 26"/>
          <p:cNvSpPr/>
          <p:nvPr/>
        </p:nvSpPr>
        <p:spPr>
          <a:xfrm>
            <a:off x="4193704" y="4259150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а</a:t>
            </a:r>
          </a:p>
        </p:txBody>
      </p:sp>
      <p:sp>
        <p:nvSpPr>
          <p:cNvPr id="28" name="Овал 27"/>
          <p:cNvSpPr/>
          <p:nvPr/>
        </p:nvSpPr>
        <p:spPr>
          <a:xfrm>
            <a:off x="1858879" y="4517742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о</a:t>
            </a:r>
          </a:p>
        </p:txBody>
      </p:sp>
      <p:sp>
        <p:nvSpPr>
          <p:cNvPr id="29" name="Овал 28"/>
          <p:cNvSpPr/>
          <p:nvPr/>
        </p:nvSpPr>
        <p:spPr>
          <a:xfrm>
            <a:off x="1383599" y="4241387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л</a:t>
            </a:r>
          </a:p>
        </p:txBody>
      </p:sp>
      <p:sp>
        <p:nvSpPr>
          <p:cNvPr id="30" name="Овал 29"/>
          <p:cNvSpPr/>
          <p:nvPr/>
        </p:nvSpPr>
        <p:spPr>
          <a:xfrm>
            <a:off x="840232" y="4168709"/>
            <a:ext cx="457200" cy="4572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х</a:t>
            </a:r>
          </a:p>
        </p:txBody>
      </p:sp>
      <p:sp>
        <p:nvSpPr>
          <p:cNvPr id="31" name="Овал 30"/>
          <p:cNvSpPr/>
          <p:nvPr/>
        </p:nvSpPr>
        <p:spPr>
          <a:xfrm>
            <a:off x="2904897" y="5801664"/>
            <a:ext cx="457200" cy="4572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к</a:t>
            </a:r>
          </a:p>
        </p:txBody>
      </p:sp>
      <p:sp>
        <p:nvSpPr>
          <p:cNvPr id="32" name="Овал 31"/>
          <p:cNvSpPr/>
          <p:nvPr/>
        </p:nvSpPr>
        <p:spPr>
          <a:xfrm>
            <a:off x="2451920" y="5616083"/>
            <a:ext cx="457200" cy="4572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о</a:t>
            </a:r>
          </a:p>
        </p:txBody>
      </p:sp>
      <p:sp>
        <p:nvSpPr>
          <p:cNvPr id="33" name="Овал 32"/>
          <p:cNvSpPr/>
          <p:nvPr/>
        </p:nvSpPr>
        <p:spPr>
          <a:xfrm>
            <a:off x="1986176" y="5566702"/>
            <a:ext cx="457200" cy="4572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ш</a:t>
            </a:r>
          </a:p>
        </p:txBody>
      </p:sp>
      <p:sp>
        <p:nvSpPr>
          <p:cNvPr id="34" name="Овал 33"/>
          <p:cNvSpPr/>
          <p:nvPr/>
        </p:nvSpPr>
        <p:spPr>
          <a:xfrm>
            <a:off x="1483878" y="5530937"/>
            <a:ext cx="436753" cy="47444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е</a:t>
            </a:r>
          </a:p>
        </p:txBody>
      </p:sp>
      <p:sp>
        <p:nvSpPr>
          <p:cNvPr id="35" name="Овал 34"/>
          <p:cNvSpPr/>
          <p:nvPr/>
        </p:nvSpPr>
        <p:spPr>
          <a:xfrm>
            <a:off x="985807" y="5390456"/>
            <a:ext cx="457200" cy="4572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м</a:t>
            </a:r>
          </a:p>
        </p:txBody>
      </p:sp>
      <p:pic>
        <p:nvPicPr>
          <p:cNvPr id="37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40" y="30413"/>
            <a:ext cx="5125824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55382" y="76470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1903" y="329368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48" name="TextBox 2047"/>
          <p:cNvSpPr txBox="1"/>
          <p:nvPr/>
        </p:nvSpPr>
        <p:spPr>
          <a:xfrm>
            <a:off x="377138" y="4181799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3.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049" name="TextBox 2048"/>
          <p:cNvSpPr txBox="1"/>
          <p:nvPr/>
        </p:nvSpPr>
        <p:spPr>
          <a:xfrm>
            <a:off x="739738" y="5105705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3" y="2262658"/>
            <a:ext cx="3739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2. Дед Мороз пришёл к нам в гости</a:t>
            </a:r>
          </a:p>
          <a:p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   С хрупкой белоснежной гостьей.</a:t>
            </a:r>
          </a:p>
          <a:p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   Он назвал её дочуркой,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    Эта девочка - …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58752" y="3482762"/>
            <a:ext cx="34247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3. Всюду в этот праздник грохот,</a:t>
            </a:r>
          </a:p>
          <a:p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   Взрыв, за ним весёлый хохот!</a:t>
            </a:r>
          </a:p>
          <a:p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   Очень шумная игрушка –</a:t>
            </a:r>
          </a:p>
          <a:p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   Новогодняя …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51" name="TextBox 2050"/>
          <p:cNvSpPr txBox="1"/>
          <p:nvPr/>
        </p:nvSpPr>
        <p:spPr>
          <a:xfrm>
            <a:off x="5305349" y="4829935"/>
            <a:ext cx="32674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4. Дед Мороз стоит у ёлки,</a:t>
            </a:r>
          </a:p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Пряча в бороду  смешок.</a:t>
            </a:r>
          </a:p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Не томи нас слишком долго,</a:t>
            </a:r>
          </a:p>
          <a:p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Развяжи скорей …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53" name="Стрелка влево 2052">
            <a:hlinkClick r:id="rId5" action="ppaction://hlinksldjump"/>
          </p:cNvPr>
          <p:cNvSpPr/>
          <p:nvPr/>
        </p:nvSpPr>
        <p:spPr>
          <a:xfrm>
            <a:off x="7825816" y="5989782"/>
            <a:ext cx="978408" cy="484632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320738" y="46215"/>
            <a:ext cx="3252109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</a:rPr>
              <a:t>       Отгадай загадки, 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на бусах посмотри отгадки,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нажав клавишу </a:t>
            </a:r>
            <a:r>
              <a:rPr lang="en-US" sz="2000" b="1" dirty="0" smtClean="0">
                <a:solidFill>
                  <a:srgbClr val="0070C0"/>
                </a:solidFill>
              </a:rPr>
              <a:t>enter.</a:t>
            </a:r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49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88273" y="612570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17" descr="emoticone_noel_14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932" y="657143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6670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8965" y="-46970"/>
            <a:ext cx="9144000" cy="686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Неонила Ирисова У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49617" y="-45307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30414"/>
            <a:ext cx="7092280" cy="532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log - Kartaskidok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01529" y="1930608"/>
            <a:ext cx="1008462" cy="10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ludli: Гномы внутри нас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15256" y="3516830"/>
            <a:ext cx="1457610" cy="253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detskiy1972sad.caduk.ru/images/65698425_1287903449_98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23585" y="3232384"/>
            <a:ext cx="1439850" cy="28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://www.lenagold.ru/fon/clipart/d/dedm/dedmoroz47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86030" y="397558"/>
            <a:ext cx="3912687" cy="407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http://www.lenagold.ru/fon/clipart/z/zont/zont47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-1800000">
            <a:off x="2520424" y="4652842"/>
            <a:ext cx="16192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http://www.lenagold.ru/fon/clipart/t/tani/tani35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09297" y="3400864"/>
            <a:ext cx="1464082" cy="131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http://www.lenagold.ru/fon/clipart/n/nogo/novgod278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80112" y="2969148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http://www.lenagold.ru/fon/clipart/m/mork/mork12.jpg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43325" y="2125558"/>
            <a:ext cx="1340370" cy="120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46" descr="http://www.lenagold.ru/fon/clipart/s/slad/slad98.jpg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42374" y="4136047"/>
            <a:ext cx="1362870" cy="122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http://www.lenagold.ru/fon/clipart/n/nogo/novgod13.jpg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63816" y="4059701"/>
            <a:ext cx="1262125" cy="133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96511" y="661628"/>
            <a:ext cx="3646764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Помоги Деду Морозу правильно раздать подарки: ГНОМ ждет </a:t>
            </a:r>
            <a:r>
              <a:rPr lang="ru-RU" b="1" dirty="0" smtClean="0">
                <a:solidFill>
                  <a:srgbClr val="0070C0"/>
                </a:solidFill>
              </a:rPr>
              <a:t>те картинки, </a:t>
            </a:r>
            <a:r>
              <a:rPr lang="ru-RU" b="1" dirty="0" smtClean="0">
                <a:solidFill>
                  <a:srgbClr val="0070C0"/>
                </a:solidFill>
              </a:rPr>
              <a:t>в словах 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которых  </a:t>
            </a:r>
            <a:r>
              <a:rPr lang="ru-RU" b="1" dirty="0" smtClean="0">
                <a:solidFill>
                  <a:srgbClr val="0070C0"/>
                </a:solidFill>
              </a:rPr>
              <a:t>1 слог. </a:t>
            </a:r>
            <a:r>
              <a:rPr lang="ru-RU" b="1" dirty="0" smtClean="0">
                <a:solidFill>
                  <a:srgbClr val="0070C0"/>
                </a:solidFill>
              </a:rPr>
              <a:t>Кликни по этим картинкам.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21" name="Picture 17" descr="emoticone_noel_144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97610" y="563092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7" descr="emoticone_noel_144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78487" y="56309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7" descr="emoticone_noel_144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8965" y="555200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http://www.lenagold.ru/fon/clipart/b/bant/sin/bant62.jpg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26950" y="3997594"/>
            <a:ext cx="1124484" cy="119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lenagold.ru/fon/clipart/m/mish/mysh39.jpg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CFD"/>
              </a:clrFrom>
              <a:clrTo>
                <a:srgbClr val="FFFC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82418" y="2744835"/>
            <a:ext cx="1210237" cy="128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с вырезом 4">
            <a:hlinkClick r:id="rId19" action="ppaction://hlinksldjump"/>
          </p:cNvPr>
          <p:cNvSpPr/>
          <p:nvPr/>
        </p:nvSpPr>
        <p:spPr>
          <a:xfrm>
            <a:off x="8032326" y="6320688"/>
            <a:ext cx="978408" cy="484632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20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5132774" y="60477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670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11" dur="2000" fill="hold"/>
                                        <p:tgtEl>
                                          <p:spTgt spid="1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16" dur="2000" fill="hold"/>
                                        <p:tgtEl>
                                          <p:spTgt spid="1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7035"/>
            <a:ext cx="9144000" cy="686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39" y="30413"/>
            <a:ext cx="7070041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еонила Ирисова УО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49617" y="-45307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Blog - Kartaskidok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1225" y="795671"/>
            <a:ext cx="1853125" cy="193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http://detskiy1972sad.caduk.ru/images/65698425_1287903449_98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75170" y="2361961"/>
            <a:ext cx="1439850" cy="282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ludli: Гномы внутри нас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5668" y="3966498"/>
            <a:ext cx="1092120" cy="189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4" descr="http://www.lenagold.ru/fon/clipart/d/dedm/dedmoroz47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31991" y="397558"/>
            <a:ext cx="3912687" cy="407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0" descr="http://www.lenagold.ru/fon/clipart/n/nogo/novgod278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32188" y="2603169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8" descr="http://www.lenagold.ru/fon/clipart/t/tani/tani35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14641" y="3055776"/>
            <a:ext cx="1464082" cy="131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6" descr="http://www.lenagold.ru/fon/clipart/z/zont/zont47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-1800000">
            <a:off x="3018099" y="3779755"/>
            <a:ext cx="16192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6" descr="http://www.lenagold.ru/fon/clipart/s/slad/slad98.jpg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624126" y="4366219"/>
            <a:ext cx="1362870" cy="122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8" descr="http://www.lenagold.ru/fon/clipart/n/nogo/novgod13.jpg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62001" y="4112949"/>
            <a:ext cx="1262125" cy="133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2" descr="http://www.lenagold.ru/fon/clipart/m/mork/mork12.jpg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44318" y="1873054"/>
            <a:ext cx="1340370" cy="120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lenagold.ru/fon/clipart/v/vozd/vozd47.jpg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31991" y="1504711"/>
            <a:ext cx="16192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234350" y="5862766"/>
            <a:ext cx="4476675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ЗА-ЯЦ ждет подарки </a:t>
            </a:r>
            <a:r>
              <a:rPr lang="ru-RU" b="1" dirty="0" smtClean="0">
                <a:solidFill>
                  <a:srgbClr val="7030A0"/>
                </a:solidFill>
              </a:rPr>
              <a:t>ждет те картинки, </a:t>
            </a:r>
            <a:endParaRPr lang="ru-RU" b="1" dirty="0" smtClean="0">
              <a:solidFill>
                <a:srgbClr val="7030A0"/>
              </a:solidFill>
            </a:endParaRPr>
          </a:p>
          <a:p>
            <a:r>
              <a:rPr lang="ru-RU" b="1" dirty="0" smtClean="0">
                <a:solidFill>
                  <a:srgbClr val="7030A0"/>
                </a:solidFill>
              </a:rPr>
              <a:t>в </a:t>
            </a:r>
            <a:r>
              <a:rPr lang="ru-RU" b="1" dirty="0" smtClean="0">
                <a:solidFill>
                  <a:srgbClr val="7030A0"/>
                </a:solidFill>
              </a:rPr>
              <a:t>словах  которых  </a:t>
            </a:r>
            <a:r>
              <a:rPr lang="ru-RU" b="1" dirty="0" smtClean="0">
                <a:solidFill>
                  <a:srgbClr val="7030A0"/>
                </a:solidFill>
              </a:rPr>
              <a:t>2 слога. </a:t>
            </a:r>
            <a:r>
              <a:rPr lang="ru-RU" b="1" dirty="0" smtClean="0">
                <a:solidFill>
                  <a:srgbClr val="7030A0"/>
                </a:solidFill>
              </a:rPr>
              <a:t>Кликни </a:t>
            </a:r>
            <a:r>
              <a:rPr lang="ru-RU" b="1" dirty="0" smtClean="0">
                <a:solidFill>
                  <a:srgbClr val="7030A0"/>
                </a:solidFill>
              </a:rPr>
              <a:t>по ним.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2052" name="Picture 4" descr="http://www.lenagold.ru/fon/clipart/g/glob/glob17.jpg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41616" y="2251998"/>
            <a:ext cx="1905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трелка вправо с вырезом 17">
            <a:hlinkClick r:id="rId18" action="ppaction://hlinksldjump"/>
          </p:cNvPr>
          <p:cNvSpPr/>
          <p:nvPr/>
        </p:nvSpPr>
        <p:spPr>
          <a:xfrm>
            <a:off x="8032326" y="6185931"/>
            <a:ext cx="978408" cy="484632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9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6513705" y="5899497"/>
            <a:ext cx="609600" cy="609600"/>
          </a:xfrm>
          <a:prstGeom prst="rect">
            <a:avLst/>
          </a:prstGeom>
        </p:spPr>
      </p:pic>
      <p:pic>
        <p:nvPicPr>
          <p:cNvPr id="22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78487" y="56309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4288" y="513878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37155" y="666278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049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 0.008 0.017 0.016 0.021 0.026 C 0.025 0.037 0.027 0.05 0.029 0.063 C 0.031 0.076 0.029 0.087 0.027 0.099 C 0.025 0.11 0.022 0.122 0.015 0.132 C 0.009 0.142 -0.001 0.15 -0.012 0.156 C -0.022 0.162 -0.034 0.166 -0.046 0.168 C -0.058 0.17 -0.07 0.17 -0.081 0.168 C -0.093 0.166 -0.104 0.161 -0.113 0.153 C -0.122 0.146 -0.13 0.137 -0.134 0.126 C -0.139 0.116 -0.141 0.102 -0.141 0.091 C -0.142 0.08 -0.141 0.067 -0.136 0.056 C -0.131 0.046 -0.122 0.038 -0.11 0.034 C -0.098 0.031 -0.086 0.035 -0.078 0.042 C -0.071 0.049 -0.066 0.06 -0.065 0.073 C -0.065 0.086 -0.066 0.098 -0.071 0.108 C -0.076 0.118 -0.075 0.12 -0.095 0.133 C -0.113 0.147 -0.131 0.143 -0.142 0.144 C -0.153 0.144 -0.162 0.14 -0.173 0.136 C -0.185 0.131 -0.195 0.122 -0.202 0.114 C -0.209 0.106 -0.212 0.096 -0.216 0.08 C -0.219 0.064 -0.219 0.056 -0.219 0.044 C -0.219 0.032 -0.219 0.02 -0.219 0.008 E" pathEditMode="relative" ptsTypes="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8 0.008 0.017 0.016 0.021 0.026 C 0.025 0.037 0.027 0.05 0.029 0.063 C 0.031 0.076 0.029 0.087 0.027 0.099 C 0.025 0.11 0.022 0.122 0.015 0.132 C 0.009 0.142 -0.001 0.15 -0.012 0.156 C -0.022 0.162 -0.034 0.166 -0.046 0.168 C -0.058 0.17 -0.07 0.17 -0.081 0.168 C -0.093 0.166 -0.104 0.161 -0.113 0.153 C -0.122 0.146 -0.13 0.137 -0.134 0.126 C -0.139 0.116 -0.141 0.102 -0.141 0.091 C -0.142 0.08 -0.141 0.067 -0.136 0.056 C -0.131 0.046 -0.122 0.038 -0.11 0.034 C -0.098 0.031 -0.086 0.035 -0.078 0.042 C -0.071 0.049 -0.066 0.06 -0.065 0.073 C -0.065 0.086 -0.066 0.098 -0.071 0.108 C -0.076 0.118 -0.075 0.12 -0.095 0.133 C -0.113 0.147 -0.131 0.143 -0.142 0.144 C -0.153 0.144 -0.162 0.14 -0.173 0.136 C -0.185 0.131 -0.195 0.122 -0.202 0.114 C -0.209 0.106 -0.212 0.096 -0.216 0.08 C -0.219 0.064 -0.219 0.056 -0.219 0.044 C -0.219 0.032 -0.219 0.02 -0.219 0.008 E" pathEditMode="relative" ptsTypes="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-7035"/>
            <a:ext cx="9144000" cy="686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39" y="30413"/>
            <a:ext cx="7070041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Неонила Ирисова УО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49617" y="-45307"/>
            <a:ext cx="2165418" cy="27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Blog - Kartaskidok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2818" y="1215000"/>
            <a:ext cx="1206084" cy="126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http://detskiy1972sad.caduk.ru/images/65698425_1287903449_98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61289" y="1679024"/>
            <a:ext cx="1929054" cy="378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ludli: Гномы внутри нас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5668" y="3966498"/>
            <a:ext cx="1092120" cy="189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4" descr="http://www.lenagold.ru/fon/clipart/d/dedm/dedmoroz47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56074" y="697636"/>
            <a:ext cx="3912687" cy="407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6" descr="http://www.lenagold.ru/fon/clipart/s/slad/slad98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4034405"/>
            <a:ext cx="1362870" cy="122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8" descr="http://www.lenagold.ru/fon/clipart/n/nogo/novgod13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75063" y="4058057"/>
            <a:ext cx="1262125" cy="1336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2" descr="http://www.lenagold.ru/fon/clipart/m/mork/mork12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44318" y="1873054"/>
            <a:ext cx="1340370" cy="120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0" descr="http://www.lenagold.ru/fon/clipart/n/nogo/novgod278.jpg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32188" y="2603169"/>
            <a:ext cx="190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8" descr="http://www.lenagold.ru/fon/clipart/t/tani/tani35.jpg"/>
          <p:cNvPicPr>
            <a:picLocks noChangeAspect="1" noChangeArrowheads="1"/>
          </p:cNvPicPr>
          <p:nvPr/>
        </p:nvPicPr>
        <p:blipFill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19515" y="3502678"/>
            <a:ext cx="1030710" cy="92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6" descr="http://www.lenagold.ru/fon/clipart/z/zont/zont47.jpg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-1800000">
            <a:off x="2504878" y="3790447"/>
            <a:ext cx="16192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лево 14">
            <a:hlinkClick r:id="rId16" action="ppaction://hlinksldjump"/>
          </p:cNvPr>
          <p:cNvSpPr/>
          <p:nvPr/>
        </p:nvSpPr>
        <p:spPr>
          <a:xfrm>
            <a:off x="7825816" y="5989782"/>
            <a:ext cx="978408" cy="484632"/>
          </a:xfrm>
          <a:prstGeom prst="left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www.lenagold.ru/fon/clipart/b/bana/banan42.jpg"/>
          <p:cNvPicPr>
            <a:picLocks noChangeAspect="1" noChangeArrowheads="1"/>
          </p:cNvPicPr>
          <p:nvPr/>
        </p:nvPicPr>
        <p:blipFill>
          <a:blip r:embed="rId1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89596" y="1873054"/>
            <a:ext cx="960224" cy="864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lenagold.ru/fon/clipart/m/mishu/mishur51.jpg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82219" y="4970578"/>
            <a:ext cx="1568006" cy="101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218714" y="5908932"/>
            <a:ext cx="5153975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СНЕ-ГО-ВИК у  нужны подарки </a:t>
            </a:r>
            <a:r>
              <a:rPr lang="ru-RU" b="1" dirty="0" smtClean="0">
                <a:solidFill>
                  <a:srgbClr val="0070C0"/>
                </a:solidFill>
              </a:rPr>
              <a:t>ждет те картинки, </a:t>
            </a:r>
            <a:endParaRPr lang="ru-RU" b="1" dirty="0" smtClean="0">
              <a:solidFill>
                <a:srgbClr val="0070C0"/>
              </a:solidFill>
            </a:endParaRPr>
          </a:p>
          <a:p>
            <a:r>
              <a:rPr lang="ru-RU" b="1" dirty="0" smtClean="0">
                <a:solidFill>
                  <a:srgbClr val="0070C0"/>
                </a:solidFill>
              </a:rPr>
              <a:t>в </a:t>
            </a:r>
            <a:r>
              <a:rPr lang="ru-RU" b="1" dirty="0" smtClean="0">
                <a:solidFill>
                  <a:srgbClr val="0070C0"/>
                </a:solidFill>
              </a:rPr>
              <a:t>словах  которых  </a:t>
            </a:r>
            <a:r>
              <a:rPr lang="ru-RU" b="1" dirty="0" smtClean="0">
                <a:solidFill>
                  <a:srgbClr val="0070C0"/>
                </a:solidFill>
              </a:rPr>
              <a:t>3слог</a:t>
            </a:r>
            <a:r>
              <a:rPr lang="ru-RU" b="1" dirty="0" smtClean="0">
                <a:solidFill>
                  <a:srgbClr val="0070C0"/>
                </a:solidFill>
              </a:rPr>
              <a:t>. . </a:t>
            </a:r>
            <a:r>
              <a:rPr lang="ru-RU" b="1" dirty="0" smtClean="0">
                <a:solidFill>
                  <a:srgbClr val="0070C0"/>
                </a:solidFill>
              </a:rPr>
              <a:t>Найди их.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9"/>
              </p:ext>
            </p:extLst>
          </p:nvPr>
        </p:nvPicPr>
        <p:blipFill>
          <a:blip r:embed="rId20" cstate="print"/>
          <a:stretch>
            <a:fillRect/>
          </a:stretch>
        </p:blipFill>
        <p:spPr>
          <a:xfrm>
            <a:off x="6450225" y="5967759"/>
            <a:ext cx="609600" cy="609600"/>
          </a:xfrm>
          <a:prstGeom prst="rect">
            <a:avLst/>
          </a:prstGeom>
        </p:spPr>
      </p:pic>
      <p:pic>
        <p:nvPicPr>
          <p:cNvPr id="20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778487" y="56309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23020" y="513878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7" descr="emoticone_noel_144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12710" y="715491"/>
            <a:ext cx="4318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5745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36 0 l 0 0.036 l 0.036 0 l 0 0.036 l 0.036 0 l 0 0.036 l 0.036 0 l 0 0.036 l 0.036 0 l 0 0.036 l 0.036 0 l 0 0.036 l 0.036 0 l 0 0.036 E" pathEditMode="relative" ptsTypes="">
                                      <p:cBhvr>
                                        <p:cTn id="2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q колокольчик, снежинки, праздник, мороз, 1600x1200 картинки на рабочий стол, широкоформатные обои, фо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878" y="-49928"/>
            <a:ext cx="9144000" cy="68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54442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Используемые ресурсы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7252" y="1657331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200" b="1" dirty="0" smtClean="0"/>
              <a:t>загадки</a:t>
            </a:r>
            <a:r>
              <a:rPr lang="ru-RU" sz="1200" dirty="0" smtClean="0"/>
              <a:t> : </a:t>
            </a:r>
            <a:r>
              <a:rPr lang="en-US" sz="1200" dirty="0" smtClean="0"/>
              <a:t>http</a:t>
            </a:r>
            <a:r>
              <a:rPr lang="en-US" sz="1200" dirty="0"/>
              <a:t>://www.dobrieskazki.ru/novijgod_zagadki.htm</a:t>
            </a: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2606" y="2026663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 </a:t>
            </a:r>
            <a:r>
              <a:rPr lang="ru-RU" sz="1200" b="1" dirty="0" smtClean="0"/>
              <a:t>елка, шарики</a:t>
            </a:r>
            <a:r>
              <a:rPr lang="ru-RU" sz="1200" dirty="0" smtClean="0"/>
              <a:t>: </a:t>
            </a:r>
            <a:r>
              <a:rPr lang="en-US" sz="1200" dirty="0" smtClean="0"/>
              <a:t>http</a:t>
            </a:r>
            <a:r>
              <a:rPr lang="en-US" sz="1200" dirty="0"/>
              <a:t>://yandex.ru/images/search?img_url=http%3A%2F%2Fimg-fotki.yandex.ru%2Fget%2F6414%2F23869276.9c%2F0_96109_b5dfa0d_S.jpg&amp;uinfo=sw-1366-sh-768-ww-1349-wh-64</a:t>
            </a:r>
            <a:endParaRPr lang="ru-RU" sz="1200" dirty="0"/>
          </a:p>
        </p:txBody>
      </p:sp>
      <p:pic>
        <p:nvPicPr>
          <p:cNvPr id="7" name="Picture 2" descr="Новогодние разделители 2 Заметки писаки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39" y="30413"/>
            <a:ext cx="6926025" cy="73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Неонила Ирисова УО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22503" y="-48139"/>
            <a:ext cx="2339752" cy="378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8042" y="2569111"/>
            <a:ext cx="82089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фоны</a:t>
            </a:r>
            <a:r>
              <a:rPr lang="ru-RU" sz="1200" dirty="0" smtClean="0"/>
              <a:t>:</a:t>
            </a:r>
            <a:r>
              <a:rPr lang="en-US" sz="1200" dirty="0" smtClean="0"/>
              <a:t>http</a:t>
            </a:r>
            <a:r>
              <a:rPr lang="en-US" sz="1200" dirty="0"/>
              <a:t>://yandex.ru/images/search?img_url=http%3A%2F%2Fwww.sunhome.ru%2FUsersGallery%2Fwallpapers%2F32%2Fzimnie_oboi_snezhinki.jpg&amp;uinfo=sw-1366-sh-76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2431" y="3057995"/>
            <a:ext cx="81801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з</a:t>
            </a:r>
            <a:r>
              <a:rPr lang="ru-RU" sz="1200" b="1" dirty="0" smtClean="0"/>
              <a:t>аяц:</a:t>
            </a:r>
            <a:r>
              <a:rPr lang="en-US" sz="1200" dirty="0" smtClean="0"/>
              <a:t>http</a:t>
            </a:r>
            <a:r>
              <a:rPr lang="en-US" sz="1200" dirty="0"/>
              <a:t>://yandex.ru/images/search?img_url=http%3A%2F%2Fcs315525.vk.me%2Fv315525315%2F2b23%2FuMyN6OjNlJI.jpg&amp;uinfo=sw-1366-sh-768-ww-1349-wh-643-pd-1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3832" y="3581215"/>
            <a:ext cx="81801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г</a:t>
            </a:r>
            <a:r>
              <a:rPr lang="ru-RU" sz="1200" b="1" dirty="0" smtClean="0"/>
              <a:t>ном</a:t>
            </a:r>
            <a:r>
              <a:rPr lang="ru-RU" sz="1200" dirty="0" smtClean="0"/>
              <a:t>:</a:t>
            </a:r>
            <a:r>
              <a:rPr lang="en-US" sz="1200" dirty="0" smtClean="0"/>
              <a:t>http</a:t>
            </a:r>
            <a:r>
              <a:rPr lang="en-US" sz="1200" dirty="0"/>
              <a:t>://yandex.ru/images/search?img_url=http%3A%2F%2Fimg-fotki.yandex.ru%2Fget%2F4404%2Fnovprospekt.12%2F0_6bef3_18ee2dd7_XL&amp;uinfo=sw-1366-sh-768-w</a:t>
            </a:r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80289" y="4079267"/>
            <a:ext cx="8034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/>
              <a:t>с</a:t>
            </a:r>
            <a:r>
              <a:rPr lang="ru-RU" sz="1200" b="1" dirty="0" smtClean="0"/>
              <a:t>неговик</a:t>
            </a:r>
            <a:r>
              <a:rPr lang="ru-RU" sz="1200" dirty="0" smtClean="0"/>
              <a:t>:</a:t>
            </a:r>
            <a:r>
              <a:rPr lang="en-US" sz="1200" dirty="0" smtClean="0"/>
              <a:t>http</a:t>
            </a:r>
            <a:r>
              <a:rPr lang="en-US" sz="1200" dirty="0"/>
              <a:t>://yandex.ru/images/search?viewport=wide&amp;text=%D0%BA%D0%BB%D0%B8%D0%BF%D0%B0%D1%80%D1%82%D1%8B%20%D0%BD%D0%B0%20%D0%BF%D1%80%D0%BE%D0%B7%D1%80%D0%B0%D1%87%D0%BD%D0%BE%D0%BC%20%D1%84%D0%BE%D0%BD%D0%B5%20%D1%81%D0%BD%D0%B5%D0%B3%D0%BE%D0%B2%D0%B8%D0%BA&amp;img_url=http%3A%2F%2Fstatic.diary.ru%2Fuserdir%2F5%2F4%2F9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38807" y="6373442"/>
            <a:ext cx="810738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п</a:t>
            </a:r>
            <a:r>
              <a:rPr lang="ru-RU" sz="1400" b="1" dirty="0" smtClean="0"/>
              <a:t>одарки: </a:t>
            </a:r>
            <a:r>
              <a:rPr lang="en-US" sz="1400" dirty="0" smtClean="0"/>
              <a:t>http</a:t>
            </a:r>
            <a:r>
              <a:rPr lang="en-US" sz="1400" dirty="0"/>
              <a:t>://www.lenagold.ru/fon/clipart/alf.html</a:t>
            </a:r>
            <a:endParaRPr lang="ru-RU" sz="1400" dirty="0"/>
          </a:p>
        </p:txBody>
      </p:sp>
      <p:pic>
        <p:nvPicPr>
          <p:cNvPr id="13" name="Picture 8" descr="a5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73445" y="4623211"/>
            <a:ext cx="2124235" cy="212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a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60032" y="4358146"/>
            <a:ext cx="2667533" cy="2369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60123" y="1363377"/>
            <a:ext cx="752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Е. Михайлова. Что такое Новый год? – стихотворение.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2918" y="4988447"/>
            <a:ext cx="49336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Дед Мороз</a:t>
            </a:r>
            <a:r>
              <a:rPr lang="en-US" sz="1200" dirty="0" smtClean="0"/>
              <a:t>http:</a:t>
            </a:r>
            <a:r>
              <a:rPr lang="ru-RU" sz="1200" dirty="0" smtClean="0"/>
              <a:t> </a:t>
            </a:r>
            <a:r>
              <a:rPr lang="en-US" sz="1200" dirty="0" smtClean="0"/>
              <a:t>//</a:t>
            </a:r>
            <a:r>
              <a:rPr lang="en-US" sz="1200" dirty="0"/>
              <a:t>yandex.ru/images/search?text=%D0%BA%D0%BB%D0%B8%D0%BF%D0%B0%D1%80%D1%82%D1%8B%20%D0%BD%D0%B0%20%D0%BF%D1%80%D0%BE%D0%B7%D1%80%D0%B0%D1%87%D0%BD%D0%BE%D0%BC%20%D1%84%D0%BE%D0%BD%D0%B5%20%D0%B4%D0%B5%D0%B4%20%D0%BC%D0%BE%D1%80%D0%BE%D0%B7&amp;img_url=http%3A%2F%2Fstat18.privet.ru%2Flr%2F0a2fa0aab206521fc00a77e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259916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342</Words>
  <Application>Microsoft Office PowerPoint</Application>
  <PresentationFormat>Экран (4:3)</PresentationFormat>
  <Paragraphs>86</Paragraphs>
  <Slides>13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Семейный праздник  Новый Год</vt:lpstr>
      <vt:lpstr>Новогодний шарик  себе выбирайте,  дедушку Мороза  снова удивляйте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Используемые ресурсы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учитель 7</cp:lastModifiedBy>
  <cp:revision>59</cp:revision>
  <dcterms:created xsi:type="dcterms:W3CDTF">2015-01-11T20:41:03Z</dcterms:created>
  <dcterms:modified xsi:type="dcterms:W3CDTF">2024-05-17T01:38:54Z</dcterms:modified>
</cp:coreProperties>
</file>