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589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/>
              <a:t>«Формула успеха»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1960" y="4653136"/>
            <a:ext cx="4752528" cy="151216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Воспитатель </a:t>
            </a:r>
            <a:r>
              <a:rPr lang="ru-RU" sz="2400" b="1" dirty="0" err="1" smtClean="0">
                <a:solidFill>
                  <a:schemeClr val="tx1"/>
                </a:solidFill>
              </a:rPr>
              <a:t>Громобоева</a:t>
            </a:r>
            <a:r>
              <a:rPr lang="ru-RU" sz="2400" b="1" dirty="0" smtClean="0">
                <a:solidFill>
                  <a:schemeClr val="tx1"/>
                </a:solidFill>
              </a:rPr>
              <a:t> Екатерина Ивановна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9712" y="764704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МБОУ СОШ № 15 ДО корпус № 3 «Солнышко» г.о </a:t>
            </a:r>
            <a:r>
              <a:rPr lang="ru-RU" b="1" dirty="0" err="1" smtClean="0"/>
              <a:t>Спасск-Дальний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836712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Ссылки на мультфильмы: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556793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https://youtu.be/2bAhFH0MXmI?si=gxTzkotluvxbAAJ7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204864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https://youtu.be/2bAhFH0MXmI?si=gxTzkotluvxbAAJ7</a:t>
            </a:r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1124744"/>
            <a:ext cx="8712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Целевая аудитория</a:t>
            </a:r>
            <a:r>
              <a:rPr lang="ru-RU" sz="3200" dirty="0" smtClean="0"/>
              <a:t>: Воспитатель - Воспитатель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3068960"/>
            <a:ext cx="856895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6"/>
            <a:r>
              <a:rPr lang="ru-RU" sz="2800" b="1" dirty="0" smtClean="0">
                <a:latin typeface="Century Gothic" panose="020B0502020202020204" pitchFamily="34" charset="0"/>
                <a:sym typeface="Bebas Neue"/>
              </a:rPr>
              <a:t>Актуализация проблемы</a:t>
            </a:r>
            <a:r>
              <a:rPr lang="ru-RU" sz="3200" dirty="0" smtClean="0">
                <a:latin typeface="Century Gothic" panose="020B0502020202020204" pitchFamily="34" charset="0"/>
                <a:sym typeface="Bebas Neue"/>
              </a:rPr>
              <a:t>:</a:t>
            </a:r>
            <a:r>
              <a:rPr lang="ru-RU" sz="3200" dirty="0" smtClean="0"/>
              <a:t>  Современное образование. Социально-педагогическая поддержка  и развития высоконравственного, ответственного, творческого, инициативного, компетентного педагога . </a:t>
            </a:r>
            <a:endParaRPr lang="ru-RU" sz="3200" dirty="0" smtClean="0">
              <a:latin typeface="Century Gothic" panose="020B0502020202020204" pitchFamily="34" charset="0"/>
              <a:sym typeface="Bebas Neue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08720"/>
            <a:ext cx="47470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113030" algn="l"/>
              </a:tabLst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-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3244334"/>
            <a:ext cx="88569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</a:t>
            </a:r>
            <a:r>
              <a:rPr lang="ru-RU" sz="2800" dirty="0" smtClean="0"/>
              <a:t>Переход от традиционных методик на более продвинутые способы решения через инновационную деятельность с использованием КТ.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7664" y="1052736"/>
            <a:ext cx="7272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inherit"/>
                <a:ea typeface="Times New Roman" pitchFamily="18" charset="0"/>
                <a:cs typeface="Helvetica"/>
              </a:rPr>
              <a:t>повышение уровня профессиональной компетентности педагогов через знакомство с работой </a:t>
            </a:r>
            <a:r>
              <a:rPr lang="ru-RU" sz="2800" dirty="0" err="1" smtClean="0">
                <a:latin typeface="inherit"/>
                <a:ea typeface="Times New Roman" pitchFamily="18" charset="0"/>
                <a:cs typeface="Helvetica"/>
              </a:rPr>
              <a:t>мультстудии</a:t>
            </a:r>
            <a:r>
              <a:rPr lang="ru-RU" sz="2800" dirty="0" smtClean="0">
                <a:latin typeface="inherit"/>
                <a:ea typeface="Times New Roman" pitchFamily="18" charset="0"/>
                <a:cs typeface="Helvetica"/>
              </a:rPr>
              <a:t> «</a:t>
            </a:r>
            <a:r>
              <a:rPr lang="en-US" sz="2800" dirty="0" smtClean="0">
                <a:latin typeface="inherit"/>
                <a:ea typeface="Times New Roman" pitchFamily="18" charset="0"/>
                <a:cs typeface="Helvetica"/>
              </a:rPr>
              <a:t>Kids Animation Desk</a:t>
            </a:r>
            <a:r>
              <a:rPr lang="ru-RU" sz="2800" dirty="0" smtClean="0">
                <a:latin typeface="inherit"/>
                <a:ea typeface="Times New Roman" pitchFamily="18" charset="0"/>
                <a:cs typeface="Helvetica"/>
              </a:rPr>
              <a:t>».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908720"/>
            <a:ext cx="7992888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80000"/>
              </a:lnSpc>
              <a:tabLst>
                <a:tab pos="113030" algn="l"/>
              </a:tabLst>
              <a:defRPr/>
            </a:pPr>
            <a:r>
              <a:rPr lang="ru-RU" sz="3200" b="1" dirty="0" smtClean="0">
                <a:latin typeface="Phenomena" panose="020B0604020202020204" charset="-52"/>
              </a:rPr>
              <a:t>Как достигается результат?</a:t>
            </a:r>
            <a:endParaRPr lang="ru-RU" sz="3200" b="1" dirty="0">
              <a:latin typeface="Phenomena" panose="020B0604020202020204" charset="-52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95536" y="1944517"/>
            <a:ext cx="777686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inherit"/>
                <a:ea typeface="Times New Roman" pitchFamily="18" charset="0"/>
                <a:cs typeface="Helvetica"/>
              </a:rPr>
              <a:t>обучение педагога практическому применению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effectLst/>
                <a:latin typeface="inherit"/>
                <a:ea typeface="Times New Roman" pitchFamily="18" charset="0"/>
                <a:cs typeface="Helvetica"/>
              </a:rPr>
              <a:t>мультстудии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inherit"/>
                <a:ea typeface="Times New Roman" pitchFamily="18" charset="0"/>
                <a:cs typeface="Helvetica"/>
              </a:rPr>
              <a:t> «</a:t>
            </a:r>
            <a:r>
              <a:rPr lang="en-US" sz="2800" dirty="0" smtClean="0">
                <a:latin typeface="inherit"/>
                <a:ea typeface="Times New Roman" pitchFamily="18" charset="0"/>
                <a:cs typeface="Helvetica"/>
              </a:rPr>
              <a:t>Kids Animation Desk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inherit"/>
                <a:ea typeface="Times New Roman" pitchFamily="18" charset="0"/>
                <a:cs typeface="Helvetica"/>
              </a:rPr>
              <a:t>» при реализации образовательной программы.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inherit"/>
                <a:ea typeface="Times New Roman" pitchFamily="18" charset="0"/>
                <a:cs typeface="Helvetica"/>
              </a:rPr>
              <a:t>организация продуктивной деятельности на основе синтеза художественного и технического творчества. 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inherit"/>
                <a:ea typeface="Times New Roman" pitchFamily="18" charset="0"/>
                <a:cs typeface="Helvetica"/>
              </a:rPr>
              <a:t>стимулирование педагог</a:t>
            </a:r>
            <a:r>
              <a:rPr lang="ru-RU" sz="2800" dirty="0" smtClean="0">
                <a:latin typeface="inherit"/>
                <a:ea typeface="Times New Roman" pitchFamily="18" charset="0"/>
                <a:cs typeface="Helvetica"/>
              </a:rPr>
              <a:t>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inherit"/>
                <a:ea typeface="Times New Roman" pitchFamily="18" charset="0"/>
                <a:cs typeface="Helvetica"/>
              </a:rPr>
              <a:t> к использованию ИКТ в образовательном процессе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606060"/>
                </a:solidFill>
                <a:effectLst/>
                <a:latin typeface="inherit"/>
                <a:ea typeface="Times New Roman" pitchFamily="18" charset="0"/>
                <a:cs typeface="Helvetica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412776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defRPr/>
            </a:pPr>
            <a:r>
              <a:rPr lang="ru-RU" sz="2800" b="1" dirty="0" smtClean="0">
                <a:ea typeface="Bebas Neue Bold"/>
                <a:cs typeface="Bebas Neue Bold"/>
                <a:sym typeface="Bebas Neue"/>
              </a:rPr>
              <a:t>Что делаю?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352928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80000"/>
              </a:lnSpc>
              <a:tabLst>
                <a:tab pos="113030" algn="l"/>
              </a:tabLst>
              <a:defRPr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Краткая характеристика подходов, форм и методов работы, </a:t>
            </a:r>
          </a:p>
          <a:p>
            <a:pPr lvl="0" algn="ctr">
              <a:lnSpc>
                <a:spcPct val="80000"/>
              </a:lnSpc>
              <a:tabLst>
                <a:tab pos="113030" algn="l"/>
              </a:tabLst>
              <a:defRPr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использованных в ходе реализации практики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556791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Процесс создания мультипликационного фильма является совместным творчеством всех участников образовательного процесса: воспитателей, детей, родителей и других специалистов дошкольного учреждения. Умение ребенка взаимодействовать с окружающими людьми, выстраивать свое поведение и деятельность, учитывая потребности и интересы других способствует формированию п</a:t>
            </a:r>
            <a:r>
              <a:rPr lang="ru-RU" b="1" dirty="0" smtClean="0"/>
              <a:t>озитивной социализации</a:t>
            </a:r>
            <a:r>
              <a:rPr lang="ru-RU" dirty="0" smtClean="0"/>
              <a:t> — важной базовой ценности современного гражданина. </a:t>
            </a:r>
          </a:p>
          <a:p>
            <a:r>
              <a:rPr lang="ru-RU" dirty="0" smtClean="0"/>
              <a:t>Применяя </a:t>
            </a:r>
            <a:r>
              <a:rPr lang="ru-RU" b="1" dirty="0" err="1" smtClean="0"/>
              <a:t>социо-игровые</a:t>
            </a:r>
            <a:r>
              <a:rPr lang="ru-RU" b="1" dirty="0" smtClean="0"/>
              <a:t> подходы и интерактивные технологии в </a:t>
            </a:r>
            <a:r>
              <a:rPr lang="ru-RU" dirty="0" smtClean="0"/>
              <a:t>создании мультфильмов, подразумеваю свободу действий, свободу выбора, свободу мыслей ребёнка, что является плодотворной почвой для развития </a:t>
            </a:r>
            <a:r>
              <a:rPr lang="ru-RU" b="1" dirty="0" smtClean="0"/>
              <a:t>социальной</a:t>
            </a:r>
            <a:r>
              <a:rPr lang="ru-RU" dirty="0" smtClean="0"/>
              <a:t> и коммуникативной компетентности ребенка. </a:t>
            </a:r>
          </a:p>
          <a:p>
            <a:r>
              <a:rPr lang="ru-RU" dirty="0" smtClean="0"/>
              <a:t>В своей работе я использую разные техники: рисованная анимация на основе аппликации, работа с сыпучими материалами (песке, крупе и т. д.); пластилиновая анимация, кукольная объёмная анимация, где куклы из различных материалов (пластилиновые, из конструктора «</a:t>
            </a:r>
            <a:r>
              <a:rPr lang="ru-RU" dirty="0" err="1" smtClean="0"/>
              <a:t>Лего</a:t>
            </a:r>
            <a:r>
              <a:rPr lang="ru-RU" dirty="0" smtClean="0"/>
              <a:t>» и т. д.) являются персонажами, а съёмочным пространством — макет.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Свои первые шаги в красочный и увлекательный мир анимации мы  с ребятами сделали в 2024 году. Вместе с воспитанниками мы учились создавать с помощью интерактивных средств: SMART </a:t>
            </a:r>
            <a:r>
              <a:rPr lang="ru-RU" dirty="0" err="1" smtClean="0"/>
              <a:t>Notebook</a:t>
            </a:r>
            <a:r>
              <a:rPr lang="ru-RU" dirty="0" smtClean="0"/>
              <a:t> и </a:t>
            </a:r>
            <a:r>
              <a:rPr lang="ru-RU" dirty="0" err="1" smtClean="0"/>
              <a:t>документ-камеры</a:t>
            </a:r>
            <a:r>
              <a:rPr lang="ru-RU" b="1" i="1" dirty="0" smtClean="0"/>
              <a:t> . </a:t>
            </a:r>
            <a:r>
              <a:rPr lang="ru-RU" dirty="0" smtClean="0"/>
              <a:t>Данный опыт работы нами был представлен в 2024, в качестве социальной практики во всероссийском проекте «</a:t>
            </a:r>
            <a:r>
              <a:rPr lang="ru-RU" dirty="0" err="1" smtClean="0"/>
              <a:t>Киноуроки</a:t>
            </a:r>
            <a:r>
              <a:rPr lang="ru-RU" dirty="0" smtClean="0"/>
              <a:t>  России и мира».</a:t>
            </a:r>
            <a:endParaRPr lang="ru-RU" dirty="0"/>
          </a:p>
        </p:txBody>
      </p:sp>
      <p:pic>
        <p:nvPicPr>
          <p:cNvPr id="4" name="Рисунок 3" descr="1765798299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185432"/>
            <a:ext cx="3058747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1765798299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1988840"/>
            <a:ext cx="3213568" cy="242088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17657982990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4581128"/>
            <a:ext cx="2808312" cy="211559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Трансляция опыта работы в региональном конкурсе «Приморский звездопад»</a:t>
            </a:r>
            <a:endParaRPr lang="ru-RU" sz="2000" b="1" i="1" dirty="0"/>
          </a:p>
        </p:txBody>
      </p:sp>
      <p:pic>
        <p:nvPicPr>
          <p:cNvPr id="3" name="Рисунок 2" descr="17657982992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24744"/>
            <a:ext cx="3168352" cy="2393206"/>
          </a:xfrm>
          <a:prstGeom prst="rect">
            <a:avLst/>
          </a:prstGeom>
        </p:spPr>
      </p:pic>
      <p:pic>
        <p:nvPicPr>
          <p:cNvPr id="4" name="Рисунок 3" descr="17657982992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124744"/>
            <a:ext cx="4096455" cy="2304256"/>
          </a:xfrm>
          <a:prstGeom prst="rect">
            <a:avLst/>
          </a:prstGeom>
        </p:spPr>
      </p:pic>
      <p:pic>
        <p:nvPicPr>
          <p:cNvPr id="5" name="Рисунок 4" descr="17658064630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3789040"/>
            <a:ext cx="2172256" cy="2860137"/>
          </a:xfrm>
          <a:prstGeom prst="rect">
            <a:avLst/>
          </a:prstGeom>
        </p:spPr>
      </p:pic>
      <p:pic>
        <p:nvPicPr>
          <p:cNvPr id="6" name="Рисунок 5" descr="17658064163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3645024"/>
            <a:ext cx="2086583" cy="27618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836712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Мастер – класс по созданию мультфильма для учеников 4 «А» класса МБОУ СОШ № 15</a:t>
            </a:r>
            <a:endParaRPr lang="ru-RU" sz="2000" b="1" dirty="0"/>
          </a:p>
        </p:txBody>
      </p:sp>
      <p:pic>
        <p:nvPicPr>
          <p:cNvPr id="4" name="Рисунок 3" descr="1738116756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556792"/>
            <a:ext cx="4635260" cy="49411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04664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Совместное создание мультфильма с обучаемым педагогом.</a:t>
            </a:r>
            <a:endParaRPr lang="ru-RU" sz="2400" b="1" dirty="0"/>
          </a:p>
        </p:txBody>
      </p:sp>
      <p:pic>
        <p:nvPicPr>
          <p:cNvPr id="3" name="Рисунок 2" descr="17657982991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340768"/>
            <a:ext cx="3310877" cy="2492896"/>
          </a:xfrm>
          <a:prstGeom prst="rect">
            <a:avLst/>
          </a:prstGeom>
        </p:spPr>
      </p:pic>
      <p:pic>
        <p:nvPicPr>
          <p:cNvPr id="4" name="Рисунок 3" descr="1765798299163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836712"/>
            <a:ext cx="3693420" cy="2780928"/>
          </a:xfrm>
          <a:prstGeom prst="rect">
            <a:avLst/>
          </a:prstGeom>
        </p:spPr>
      </p:pic>
      <p:pic>
        <p:nvPicPr>
          <p:cNvPr id="5" name="Рисунок 4" descr="17657982991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3789040"/>
            <a:ext cx="3834060" cy="288682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836712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Продукт совместной работы педагог –</a:t>
            </a:r>
            <a:r>
              <a:rPr lang="ru-RU" sz="2000" dirty="0" err="1" smtClean="0"/>
              <a:t>педагог</a:t>
            </a:r>
            <a:r>
              <a:rPr lang="ru-RU" sz="2000" dirty="0" smtClean="0"/>
              <a:t>:</a:t>
            </a:r>
          </a:p>
          <a:p>
            <a:r>
              <a:rPr lang="ru-RU" sz="2000" dirty="0" smtClean="0"/>
              <a:t>Участие в краевом фестивале «Праздник </a:t>
            </a:r>
            <a:r>
              <a:rPr lang="ru-RU" sz="2000" dirty="0" err="1" smtClean="0"/>
              <a:t>эколята</a:t>
            </a:r>
            <a:r>
              <a:rPr lang="ru-RU" sz="2000" dirty="0" smtClean="0"/>
              <a:t> – молодых защитников природы»</a:t>
            </a:r>
            <a:endParaRPr lang="ru-RU" sz="2000" dirty="0"/>
          </a:p>
        </p:txBody>
      </p:sp>
      <p:pic>
        <p:nvPicPr>
          <p:cNvPr id="3" name="Рисунок 2" descr="17657982992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988840"/>
            <a:ext cx="3217229" cy="4548963"/>
          </a:xfrm>
          <a:prstGeom prst="rect">
            <a:avLst/>
          </a:prstGeom>
        </p:spPr>
      </p:pic>
      <p:pic>
        <p:nvPicPr>
          <p:cNvPr id="4" name="Рисунок 3" descr="17657982991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844824"/>
            <a:ext cx="3194256" cy="436510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196752"/>
            <a:ext cx="77048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Анимационная студия - площадка для триединого сотрудничества, которое даёт образовательный эффект, в результате которого развивается не только речь, воображение, творческие способности, но и создается команда, увлеченная общим делом. В </a:t>
            </a:r>
            <a:r>
              <a:rPr lang="ru-RU" sz="3200" dirty="0" err="1" smtClean="0"/>
              <a:t>мультстудии</a:t>
            </a:r>
            <a:r>
              <a:rPr lang="ru-RU" sz="3200" dirty="0" smtClean="0"/>
              <a:t> мы получаем готовый </a:t>
            </a:r>
            <a:r>
              <a:rPr lang="ru-RU" sz="3200" smtClean="0"/>
              <a:t>продукт </a:t>
            </a:r>
            <a:r>
              <a:rPr lang="ru-RU" sz="3200" smtClean="0"/>
              <a:t>совместной</a:t>
            </a:r>
            <a:r>
              <a:rPr lang="ru-RU" sz="3200" smtClean="0"/>
              <a:t> </a:t>
            </a:r>
            <a:r>
              <a:rPr lang="ru-RU" sz="3200" dirty="0" smtClean="0"/>
              <a:t>деятельности – мультфильм.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476672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Вывод :</a:t>
            </a:r>
            <a:endParaRPr lang="ru-RU" sz="36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261</Words>
  <Application>Microsoft Office PowerPoint</Application>
  <PresentationFormat>Экран (4:3)</PresentationFormat>
  <Paragraphs>29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«Формула успеха»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«Формула успеха»</dc:title>
  <dc:creator>79147</dc:creator>
  <cp:lastModifiedBy>79147</cp:lastModifiedBy>
  <cp:revision>6</cp:revision>
  <dcterms:created xsi:type="dcterms:W3CDTF">2025-12-15T11:34:57Z</dcterms:created>
  <dcterms:modified xsi:type="dcterms:W3CDTF">2025-12-15T15:54:12Z</dcterms:modified>
</cp:coreProperties>
</file>