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8" r:id="rId4"/>
    <p:sldId id="257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59" r:id="rId15"/>
    <p:sldId id="26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F9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91" autoAdjust="0"/>
    <p:restoredTop sz="94660"/>
  </p:normalViewPr>
  <p:slideViewPr>
    <p:cSldViewPr>
      <p:cViewPr varScale="1">
        <p:scale>
          <a:sx n="69" d="100"/>
          <a:sy n="69" d="100"/>
        </p:scale>
        <p:origin x="139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9.gif"/><Relationship Id="rId18" Type="http://schemas.openxmlformats.org/officeDocument/2006/relationships/slide" Target="slide11.xml"/><Relationship Id="rId3" Type="http://schemas.openxmlformats.org/officeDocument/2006/relationships/slide" Target="slide4.xml"/><Relationship Id="rId21" Type="http://schemas.openxmlformats.org/officeDocument/2006/relationships/image" Target="../media/image13.gif"/><Relationship Id="rId7" Type="http://schemas.openxmlformats.org/officeDocument/2006/relationships/image" Target="../media/image6.gif"/><Relationship Id="rId12" Type="http://schemas.openxmlformats.org/officeDocument/2006/relationships/slide" Target="slide8.xml"/><Relationship Id="rId17" Type="http://schemas.openxmlformats.org/officeDocument/2006/relationships/image" Target="../media/image11.gif"/><Relationship Id="rId2" Type="http://schemas.openxmlformats.org/officeDocument/2006/relationships/image" Target="../media/image2.jpeg"/><Relationship Id="rId16" Type="http://schemas.openxmlformats.org/officeDocument/2006/relationships/slide" Target="slide10.xml"/><Relationship Id="rId20" Type="http://schemas.openxmlformats.org/officeDocument/2006/relationships/slide" Target="slide1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image" Target="../media/image8.gif"/><Relationship Id="rId5" Type="http://schemas.openxmlformats.org/officeDocument/2006/relationships/image" Target="../media/image5.gif"/><Relationship Id="rId15" Type="http://schemas.openxmlformats.org/officeDocument/2006/relationships/image" Target="../media/image10.gif"/><Relationship Id="rId10" Type="http://schemas.openxmlformats.org/officeDocument/2006/relationships/slide" Target="slide7.xml"/><Relationship Id="rId19" Type="http://schemas.openxmlformats.org/officeDocument/2006/relationships/image" Target="../media/image12.gif"/><Relationship Id="rId4" Type="http://schemas.openxmlformats.org/officeDocument/2006/relationships/image" Target="../media/image4.jpeg"/><Relationship Id="rId9" Type="http://schemas.openxmlformats.org/officeDocument/2006/relationships/image" Target="../media/image7.gif"/><Relationship Id="rId14" Type="http://schemas.openxmlformats.org/officeDocument/2006/relationships/slide" Target="slide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outube.com/watch?feature=player_embedded&amp;v=RiRzc-QKUgU" TargetMode="External"/><Relationship Id="rId3" Type="http://schemas.openxmlformats.org/officeDocument/2006/relationships/slide" Target="slide3.xml"/><Relationship Id="rId7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hyperlink" Target="file:///G:\&#1050;&#1051;&#1040;&#1057;&#1057;&#1053;&#1054;&#1045;%20&#1056;&#1059;&#1050;&#1054;&#1042;&#1054;&#1044;&#1057;&#1058;&#1042;&#1054;\&#1074;&#1085;&#1077;&#1082;&#1083;&#1072;&#1089;&#1089;&#1085;&#1099;&#1077;%20&#1084;&#1077;&#1088;&#1086;&#1087;&#1088;&#1080;&#1103;&#1090;&#1080;&#1103;\&#1044;&#1077;&#1085;&#1100;%20&#1087;&#1086;&#1073;&#1077;&#1076;&#1099;\2013-&#1054;&#1057;&#1068;&#1050;&#1048;&#1053;&#1040;\zhukov-o-kapitulyacii-germanii.mp3" TargetMode="External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youtube.com/watch?feature=player_embedded&amp;v=48NdE5T2A34" TargetMode="External"/><Relationship Id="rId5" Type="http://schemas.openxmlformats.org/officeDocument/2006/relationships/image" Target="../media/image14.gif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7.gif"/><Relationship Id="rId4" Type="http://schemas.openxmlformats.org/officeDocument/2006/relationships/hyperlink" Target="http://www.youtube.com/watch?feature=player_embedded&amp;v=Bkfn-ILvXaI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hhkr51FosS4" TargetMode="External"/><Relationship Id="rId5" Type="http://schemas.openxmlformats.org/officeDocument/2006/relationships/image" Target="../media/image8.gif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feature=player_embedded&amp;v=10nb18DQCFU" TargetMode="External"/><Relationship Id="rId7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14.gif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hyperlink" Target="http://www.youtube.com/watch?feature=player_embedded&amp;v=r2wUicWobgA" TargetMode="External"/><Relationship Id="rId7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14.gif"/><Relationship Id="rId10" Type="http://schemas.openxmlformats.org/officeDocument/2006/relationships/image" Target="../media/image23.jpeg"/><Relationship Id="rId4" Type="http://schemas.openxmlformats.org/officeDocument/2006/relationships/slide" Target="slide3.xml"/><Relationship Id="rId9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hyperlink" Target="http://video.mail.ru/mail/pustinnik25/1081/2625.html?liked=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11.gif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feature=player_embedded&amp;v=xC_dY0exgTI" TargetMode="External"/><Relationship Id="rId7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4.gif"/><Relationship Id="rId4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video.mail.ru/mail/nail_uldanov17028/9171/10586.html?liked=1" TargetMode="External"/><Relationship Id="rId5" Type="http://schemas.openxmlformats.org/officeDocument/2006/relationships/image" Target="../media/image13.gif"/><Relationship Id="rId4" Type="http://schemas.openxmlformats.org/officeDocument/2006/relationships/image" Target="../media/image1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i1.2photo.ru/medium/s/0/339580.jpg" TargetMode="External"/><Relationship Id="rId13" Type="http://schemas.openxmlformats.org/officeDocument/2006/relationships/hyperlink" Target="http://www.kinodom-online.ru/_ld/15/1592.jpg" TargetMode="External"/><Relationship Id="rId18" Type="http://schemas.openxmlformats.org/officeDocument/2006/relationships/hyperlink" Target="http://i021.radikal.ru/1105/01/f9452344940f.jpg" TargetMode="External"/><Relationship Id="rId3" Type="http://schemas.openxmlformats.org/officeDocument/2006/relationships/hyperlink" Target="http://www.nn.ru/data/forum/images/2012-03/47361321-gergievskaj_lenta.gif" TargetMode="External"/><Relationship Id="rId7" Type="http://schemas.openxmlformats.org/officeDocument/2006/relationships/hyperlink" Target="http://i.smotra.ru/data/img/users_imgs/55638/sm_users_img-250360.jpg" TargetMode="External"/><Relationship Id="rId12" Type="http://schemas.openxmlformats.org/officeDocument/2006/relationships/hyperlink" Target="http://www.belta.by/newarticlesimages/s001067_924810.jpg" TargetMode="External"/><Relationship Id="rId17" Type="http://schemas.openxmlformats.org/officeDocument/2006/relationships/hyperlink" Target="http://os1.i.ua/3/1/10226010_e7c18af3.jpg" TargetMode="External"/><Relationship Id="rId2" Type="http://schemas.openxmlformats.org/officeDocument/2006/relationships/image" Target="../media/image2.jpeg"/><Relationship Id="rId16" Type="http://schemas.openxmlformats.org/officeDocument/2006/relationships/hyperlink" Target="http://www.krasfun.ru/images/2011/5/610f1_pobeda_16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ovved.ru/images/stories/61/akt.jpg" TargetMode="External"/><Relationship Id="rId11" Type="http://schemas.openxmlformats.org/officeDocument/2006/relationships/hyperlink" Target="http://encycl.chita.ru/photobank/7-malinovskij_r_ya_1.jpg" TargetMode="External"/><Relationship Id="rId5" Type="http://schemas.openxmlformats.org/officeDocument/2006/relationships/hyperlink" Target="http://www.gifpark.su/Gifs/LETTERS/8/1_md_wht.gif" TargetMode="External"/><Relationship Id="rId15" Type="http://schemas.openxmlformats.org/officeDocument/2006/relationships/hyperlink" Target="http://cs306814.userapi.com/v306814931/47ff/gm2KZeClwk4.jpg" TargetMode="External"/><Relationship Id="rId10" Type="http://schemas.openxmlformats.org/officeDocument/2006/relationships/hyperlink" Target="http://s019.radikal.ru/i610/1205/3b/33f74cb6ee3a.gif" TargetMode="External"/><Relationship Id="rId19" Type="http://schemas.openxmlformats.org/officeDocument/2006/relationships/hyperlink" Target="http://static.7summits.ru/media/full/2/11748.jpg" TargetMode="External"/><Relationship Id="rId4" Type="http://schemas.openxmlformats.org/officeDocument/2006/relationships/hyperlink" Target="http://www.gavrilsk.ru/Image/otv451309_huge.jpg" TargetMode="External"/><Relationship Id="rId9" Type="http://schemas.openxmlformats.org/officeDocument/2006/relationships/hyperlink" Target="http://www.best-animation.ru/lanim/9_maya/9.gif" TargetMode="External"/><Relationship Id="rId14" Type="http://schemas.openxmlformats.org/officeDocument/2006/relationships/hyperlink" Target="http://im2-tub-ru.yandex.net/i?id=178126377-28-72&amp;n=21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about-war.narod.ru/Moskva.htm" TargetMode="External"/><Relationship Id="rId13" Type="http://schemas.openxmlformats.org/officeDocument/2006/relationships/hyperlink" Target="http://krymology.info/index.php/%D0%9E%D1%81%D0%B2%D0%BE%D0%B1%D0%BE%D0%B6%D0%B4%D0%B5%D0%BD%D0%B8%D0%B5_%D0%A1%D0%B5%D0%B2%D0%B0%D1%81%D1%82%D0%BE%D0%BF%D0%BE%D0%BB%D1%8F_%D0%B2_1944_%D0%B3%D0%BE%D0%B4%D1%83" TargetMode="External"/><Relationship Id="rId3" Type="http://schemas.openxmlformats.org/officeDocument/2006/relationships/hyperlink" Target="http://muzbaron.com/dll/%D0%BE%20%D0%BD%D0%B0%D1%87%D0%B0%D0%BB%D0%B5%20%D0%B2%D0%BE%D0%B9%D0%BD%D1%8B" TargetMode="External"/><Relationship Id="rId7" Type="http://schemas.openxmlformats.org/officeDocument/2006/relationships/hyperlink" Target="http://www.mountain.ru/people/VadimAlferov/2004/Pobeda/" TargetMode="External"/><Relationship Id="rId12" Type="http://schemas.openxmlformats.org/officeDocument/2006/relationships/hyperlink" Target="http://www.world-war.ru/parad-pobedy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78-%FF_%F1%F2%F0%E5%EB%EA%EE%E2%E0%FF_%E1%F0%E8%E3%E0%E4%E0" TargetMode="External"/><Relationship Id="rId11" Type="http://schemas.openxmlformats.org/officeDocument/2006/relationships/hyperlink" Target="http://ru.wikipedia.org/wiki/%C1%E5%F0%EB%E8%ED%F1%EA%E0%FF_%ED%E0%F1%F2%F3%EF%E0%F2%E5%EB%FC%ED%E0%FF_%EE%EF%E5%F0%E0%F6%E8%FF" TargetMode="External"/><Relationship Id="rId5" Type="http://schemas.openxmlformats.org/officeDocument/2006/relationships/hyperlink" Target="http://ru.wikipedia.org/wiki/%C3%E5%EE%F0%E3%E8%E5%E2%F1%EA%E0%FF_%EB%E5%ED%F2%EE%F7%EA%E0" TargetMode="External"/><Relationship Id="rId10" Type="http://schemas.openxmlformats.org/officeDocument/2006/relationships/hyperlink" Target="http://cs306814.userapi.com/v306814931/47ff/gm2KZeClwk4.jpg" TargetMode="External"/><Relationship Id="rId4" Type="http://schemas.openxmlformats.org/officeDocument/2006/relationships/hyperlink" Target="http://ruskline.ru/analitika/2011/12/01/marshal_pobedy_georgij_konstantinovich_zhukov" TargetMode="External"/><Relationship Id="rId9" Type="http://schemas.openxmlformats.org/officeDocument/2006/relationships/hyperlink" Target="http://ru.wikipedia.org/wiki/%D0%90%D0%BA%D1%82_%D0%BA%D0%B0%D0%BF%D0%B8%D1%82%D1%83%D0%BB%D1%8F%D1%86%D0%B8%D0%B8_%D0%93%D0%B5%D1%80%D0%BC%D0%B0%D0%BD%D0%B8%D0%B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great holiday-Victory Day!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pPr>
              <a:buNone/>
            </a:pPr>
            <a:r>
              <a:rPr lang="en-US" dirty="0" smtClean="0"/>
              <a:t> </a:t>
            </a:r>
          </a:p>
          <a:p>
            <a:endParaRPr lang="ru-RU" dirty="0"/>
          </a:p>
        </p:txBody>
      </p:sp>
      <p:pic>
        <p:nvPicPr>
          <p:cNvPr id="28674" name="Picture 2" descr="http://s019.radikal.ru/i610/1205/3b/33f74cb6ee3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465025"/>
            <a:ext cx="6215106" cy="43928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gavrilsk.ru/Image/otv451309_huge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692696"/>
            <a:ext cx="1682552" cy="16825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6" name="Picture 6" descr="http://www.gifpark.su/Gifs/LETTERS/8/1_md_wht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692696"/>
            <a:ext cx="333375" cy="5715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3" name="Picture 4" descr="http://www.gavrilsk.ru/Image/otv451309_huge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1196752"/>
            <a:ext cx="1682552" cy="16825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8" descr="http://www.gifpark.su/Gifs/LETTERS/8/2_md_wht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1196752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5" name="Picture 4" descr="http://www.gavrilsk.ru/Image/otv451309_huge.jp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620688"/>
            <a:ext cx="1682552" cy="16825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10" descr="http://www.gifpark.su/Gifs/LETTERS/8/3_md_wht_1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620688"/>
            <a:ext cx="419100" cy="5715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7" name="Picture 4" descr="http://www.gavrilsk.ru/Image/otv451309_huge.jp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1412776"/>
            <a:ext cx="1682552" cy="16825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Picture 12" descr="http://www.gifpark.su/Gifs/LETTERS/8/4_md_wht_1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20272" y="1412776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9" name="Picture 4" descr="http://www.gavrilsk.ru/Image/otv451309_huge.jp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852936"/>
            <a:ext cx="1682552" cy="16825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Picture 14" descr="http://www.gifpark.su/Gifs/LETTERS/8/5_md_wht_1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87624" y="2924944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1" name="Picture 4" descr="http://www.gavrilsk.ru/Image/otv451309_huge.jpg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708920"/>
            <a:ext cx="1682552" cy="16825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Picture 16" descr="http://www.gifpark.su/Gifs/LETTERS/8/6_md_wht_2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004048" y="2780928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3" name="Picture 4" descr="http://www.gavrilsk.ru/Image/otv451309_huge.jpg">
            <a:hlinkClick r:id="rId16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3861048"/>
            <a:ext cx="1682552" cy="16825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Picture 18" descr="http://www.gifpark.su/Gifs/LETTERS/8/7_md_wht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059832" y="3933056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5" name="Picture 4" descr="http://www.gavrilsk.ru/Image/otv451309_huge.jpg">
            <a:hlinkClick r:id="rId18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3933056"/>
            <a:ext cx="1682552" cy="16825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Picture 20" descr="http://www.gifpark.su/Gifs/LETTERS/8/8_md_wht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876256" y="4005064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7" name="Picture 4" descr="http://www.gavrilsk.ru/Image/otv451309_huge.jpg">
            <a:hlinkClick r:id="rId20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797152"/>
            <a:ext cx="1682552" cy="16825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Picture 22" descr="http://www.gifpark.su/Gifs/LETTERS/8/9_md_wht_1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5076056" y="4869160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nn.ru/data/forum/images/2012-03/47361321-gergievskaj_lenta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04448" y="6137920"/>
            <a:ext cx="720080" cy="720080"/>
          </a:xfrm>
          <a:prstGeom prst="rect">
            <a:avLst/>
          </a:prstGeom>
          <a:noFill/>
        </p:spPr>
      </p:pic>
      <p:sp>
        <p:nvSpPr>
          <p:cNvPr id="6" name="Управляющая кнопка: звук 5">
            <a:hlinkClick r:id="rId5" action="ppaction://hlinkfile" highlightClick="1"/>
          </p:cNvPr>
          <p:cNvSpPr/>
          <p:nvPr/>
        </p:nvSpPr>
        <p:spPr>
          <a:xfrm>
            <a:off x="395536" y="404664"/>
            <a:ext cx="394344" cy="466352"/>
          </a:xfrm>
          <a:prstGeom prst="actionButtonSound">
            <a:avLst/>
          </a:prstGeom>
          <a:solidFill>
            <a:schemeClr val="accent2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7-конечная звезда 9"/>
          <p:cNvSpPr/>
          <p:nvPr/>
        </p:nvSpPr>
        <p:spPr>
          <a:xfrm>
            <a:off x="3563888" y="4869160"/>
            <a:ext cx="1872208" cy="1584176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May7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11" name="7-конечная звезда 10"/>
          <p:cNvSpPr/>
          <p:nvPr/>
        </p:nvSpPr>
        <p:spPr>
          <a:xfrm>
            <a:off x="1331640" y="3356992"/>
            <a:ext cx="1872208" cy="1584176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May2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12" name="7-конечная звезда 11"/>
          <p:cNvSpPr/>
          <p:nvPr/>
        </p:nvSpPr>
        <p:spPr>
          <a:xfrm>
            <a:off x="5868144" y="4581128"/>
            <a:ext cx="1800200" cy="1512168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May 9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13" name="7-конечная звезда 12"/>
          <p:cNvSpPr/>
          <p:nvPr/>
        </p:nvSpPr>
        <p:spPr>
          <a:xfrm>
            <a:off x="1907704" y="1484784"/>
            <a:ext cx="1800200" cy="1512168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May</a:t>
            </a:r>
            <a:r>
              <a:rPr lang="ru-RU" sz="2800" b="1" dirty="0" smtClean="0">
                <a:solidFill>
                  <a:schemeClr val="tx1"/>
                </a:solidFill>
              </a:rPr>
              <a:t>1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6148" name="Picture 4" descr="http://novved.ru/images/stories/61/ak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1412776"/>
            <a:ext cx="4838036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6" descr="http://www.gifpark.su/Gifs/LETTERS/8/1_md_wht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5589240"/>
            <a:ext cx="333375" cy="5715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7" name="Прямоугольник 16"/>
          <p:cNvSpPr/>
          <p:nvPr/>
        </p:nvSpPr>
        <p:spPr>
          <a:xfrm>
            <a:off x="3707904" y="6581001"/>
            <a:ext cx="50405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hlinkClick r:id="rId8"/>
              </a:rPr>
              <a:t>http://www.youtube.com/watch?feature=player_embedded&amp;v=RiRzc-QKUgU</a:t>
            </a:r>
            <a:r>
              <a:rPr lang="ru-RU" sz="1200" dirty="0" smtClean="0"/>
              <a:t> </a:t>
            </a:r>
            <a:endParaRPr lang="ru-RU" sz="1200" dirty="0"/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571604" y="217550"/>
            <a:ext cx="685804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What is the date of signing  the act of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Germany's unconditional surrender: 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91941" y="1844824"/>
            <a:ext cx="28442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90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Victory Peak</a:t>
            </a:r>
            <a:endParaRPr lang="ru-RU" sz="4000" b="1" cap="none" spc="0" dirty="0">
              <a:ln w="1905">
                <a:solidFill>
                  <a:schemeClr val="tx1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0034" y="2000240"/>
            <a:ext cx="3024336" cy="576064"/>
          </a:xfrm>
          <a:prstGeom prst="roundRect">
            <a:avLst/>
          </a:prstGeom>
          <a:solidFill>
            <a:srgbClr val="F1F98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8" descr="http://www.gifpark.su/Gifs/LETTERS/8/2_md_wht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589240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4644008" y="6550223"/>
            <a:ext cx="40324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dirty="0"/>
          </a:p>
        </p:txBody>
      </p:sp>
      <p:pic>
        <p:nvPicPr>
          <p:cNvPr id="15" name="Picture 2" descr="http://www.nn.ru/data/forum/images/2012-03/47361321-gergievskaj_lenta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04448" y="6137920"/>
            <a:ext cx="720080" cy="72008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843808" y="6550223"/>
            <a:ext cx="59766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hlinkClick r:id="rId6"/>
              </a:rPr>
              <a:t>http://www.youtube.com/watch?feature=player_embedded&amp;v=48NdE5T2A34</a:t>
            </a:r>
            <a:r>
              <a:rPr lang="ru-RU" sz="1400" dirty="0" smtClean="0"/>
              <a:t> </a:t>
            </a:r>
            <a:endParaRPr lang="ru-RU" sz="1400" dirty="0"/>
          </a:p>
        </p:txBody>
      </p:sp>
      <p:pic>
        <p:nvPicPr>
          <p:cNvPr id="11266" name="Picture 2" descr="http://static.7summits.ru/media/full/2/1174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48765" y="2214554"/>
            <a:ext cx="6258860" cy="4310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571472" y="354354"/>
            <a:ext cx="800105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What is the highest peak of the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Tien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Shan named in honor of the War</a:t>
            </a:r>
            <a:r>
              <a:rPr kumimoji="0" lang="en-US" sz="3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in 1946?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-конечная звезда 4"/>
          <p:cNvSpPr/>
          <p:nvPr/>
        </p:nvSpPr>
        <p:spPr>
          <a:xfrm>
            <a:off x="6516216" y="1340768"/>
            <a:ext cx="2160240" cy="1224136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2000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6" name="7-конечная звезда 5"/>
          <p:cNvSpPr/>
          <p:nvPr/>
        </p:nvSpPr>
        <p:spPr>
          <a:xfrm>
            <a:off x="6516216" y="2636912"/>
            <a:ext cx="2232248" cy="1296144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2005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7" name="7-конечная звезда 6"/>
          <p:cNvSpPr/>
          <p:nvPr/>
        </p:nvSpPr>
        <p:spPr>
          <a:xfrm>
            <a:off x="6588224" y="4005064"/>
            <a:ext cx="2160240" cy="1224136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1995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8" name="7-конечная звезда 7"/>
          <p:cNvSpPr/>
          <p:nvPr/>
        </p:nvSpPr>
        <p:spPr>
          <a:xfrm>
            <a:off x="6660232" y="5301208"/>
            <a:ext cx="2160240" cy="1224136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2010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b.img22.rian.ru/images/17080/73/1708073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772816"/>
            <a:ext cx="4973756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2555776" y="6550223"/>
            <a:ext cx="57606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hlinkClick r:id="rId4"/>
              </a:rPr>
              <a:t>http://www.youtube.com/watch?feature=player_embedded&amp;v=Bkfn-ILvXaI</a:t>
            </a:r>
            <a:r>
              <a:rPr lang="ru-RU" sz="1400" dirty="0" smtClean="0"/>
              <a:t> </a:t>
            </a:r>
            <a:endParaRPr lang="ru-RU" sz="1400" dirty="0"/>
          </a:p>
        </p:txBody>
      </p:sp>
      <p:pic>
        <p:nvPicPr>
          <p:cNvPr id="15" name="Picture 10" descr="http://www.gifpark.su/Gifs/LETTERS/8/3_md_wht_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5589240"/>
            <a:ext cx="419100" cy="5715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6" name="Picture 2" descr="http://www.nn.ru/data/forum/images/2012-03/47361321-gergievskaj_lenta.gi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32440" y="6137920"/>
            <a:ext cx="720080" cy="720080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785786" y="322722"/>
            <a:ext cx="721523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When</a:t>
            </a:r>
            <a:r>
              <a:rPr kumimoji="0" lang="en-US" sz="3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did the 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action of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"St. George ribbon" start?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nn.ru/data/forum/images/2012-03/47361321-gergievskaj_lenta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32440" y="6137920"/>
            <a:ext cx="720080" cy="720080"/>
          </a:xfrm>
          <a:prstGeom prst="rect">
            <a:avLst/>
          </a:prstGeom>
          <a:noFill/>
        </p:spPr>
      </p:pic>
      <p:pic>
        <p:nvPicPr>
          <p:cNvPr id="6" name="Picture 12" descr="http://www.gifpark.su/Gifs/LETTERS/8/4_md_wht_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5589240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644008" y="6550223"/>
            <a:ext cx="40324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hlinkClick r:id="rId6"/>
              </a:rPr>
              <a:t>http://www.youtube.com/watch?v=hhkr51FosS4</a:t>
            </a:r>
            <a:endParaRPr lang="ru-RU" sz="1400" dirty="0"/>
          </a:p>
        </p:txBody>
      </p:sp>
      <p:pic>
        <p:nvPicPr>
          <p:cNvPr id="9218" name="Picture 2" descr="http://i021.radikal.ru/1105/01/f9452344940f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2852710"/>
            <a:ext cx="4583832" cy="3710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7-конечная звезда 8"/>
          <p:cNvSpPr/>
          <p:nvPr/>
        </p:nvSpPr>
        <p:spPr>
          <a:xfrm>
            <a:off x="1115616" y="3643314"/>
            <a:ext cx="4896544" cy="928694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Sevastopol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10" name="7-конечная звезда 9"/>
          <p:cNvSpPr/>
          <p:nvPr/>
        </p:nvSpPr>
        <p:spPr>
          <a:xfrm>
            <a:off x="1475656" y="4786322"/>
            <a:ext cx="3528392" cy="857256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Moscow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11" name="7-конечная звезда 10"/>
          <p:cNvSpPr/>
          <p:nvPr/>
        </p:nvSpPr>
        <p:spPr>
          <a:xfrm>
            <a:off x="500034" y="2428868"/>
            <a:ext cx="5472608" cy="864096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</a:rPr>
              <a:t>Novorossiisk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428596" y="201479"/>
            <a:ext cx="821537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In 1941-1942 the Nazi troops spent 250 days to capture this city, and the Soviet troops liberated it  within 5 days in 1944. What city is it?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83768" y="6550223"/>
            <a:ext cx="61926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hlinkClick r:id="rId3"/>
              </a:rPr>
              <a:t>h</a:t>
            </a:r>
            <a:endParaRPr lang="ru-RU" sz="1400" dirty="0"/>
          </a:p>
        </p:txBody>
      </p:sp>
      <p:pic>
        <p:nvPicPr>
          <p:cNvPr id="5" name="Picture 2" descr="http://www.nn.ru/data/forum/images/2012-03/47361321-gergievskaj_lenta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32440" y="6137920"/>
            <a:ext cx="720080" cy="720080"/>
          </a:xfrm>
          <a:prstGeom prst="rect">
            <a:avLst/>
          </a:prstGeom>
          <a:noFill/>
        </p:spPr>
      </p:pic>
      <p:pic>
        <p:nvPicPr>
          <p:cNvPr id="6" name="Picture 14" descr="http://www.gifpark.su/Gifs/LETTERS/8/5_md_wht_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5661248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8194" name="Picture 2" descr="http://cs306814.userapi.com/v306814931/47ff/gm2KZeClwk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00364" y="2214554"/>
            <a:ext cx="5753100" cy="4314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785786" y="1628800"/>
            <a:ext cx="2428892" cy="184665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800" b="1" cap="none" spc="0" dirty="0" smtClean="0">
                <a:ln w="190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Yuri </a:t>
            </a:r>
            <a:r>
              <a:rPr lang="en-US" sz="3800" b="1" cap="none" spc="0" dirty="0" err="1" smtClean="0">
                <a:ln w="190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Borisovich</a:t>
            </a:r>
            <a:r>
              <a:rPr lang="en-US" sz="3800" b="1" cap="none" spc="0" dirty="0" smtClean="0">
                <a:ln w="190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en-US" sz="3800" b="1" cap="none" spc="0" dirty="0" err="1" smtClean="0">
                <a:ln w="190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Levitan</a:t>
            </a:r>
            <a:endParaRPr lang="ru-RU" sz="3800" b="1" cap="none" spc="0" dirty="0">
              <a:ln w="1905">
                <a:solidFill>
                  <a:schemeClr val="tx1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14348" y="1785926"/>
            <a:ext cx="2736304" cy="1584176"/>
          </a:xfrm>
          <a:prstGeom prst="roundRect">
            <a:avLst/>
          </a:prstGeom>
          <a:solidFill>
            <a:srgbClr val="F1F98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00034" y="142852"/>
            <a:ext cx="80010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Whose voice sounded  on the all-Union radio, announcing about the beginning of the World War II?</a:t>
            </a:r>
            <a:endParaRPr lang="ru-RU" sz="3200" b="1" dirty="0"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11760" y="6550223"/>
            <a:ext cx="63184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hlinkClick r:id="rId3"/>
              </a:rPr>
              <a:t>http://www.youtube.com/watch?feature=player_embedded&amp;v=r2wUicWobgA</a:t>
            </a:r>
            <a:r>
              <a:rPr lang="ru-RU" sz="1400" dirty="0" smtClean="0"/>
              <a:t> </a:t>
            </a:r>
            <a:endParaRPr lang="ru-RU" sz="1400" dirty="0"/>
          </a:p>
        </p:txBody>
      </p:sp>
      <p:pic>
        <p:nvPicPr>
          <p:cNvPr id="5" name="Picture 2" descr="http://www.nn.ru/data/forum/images/2012-03/47361321-gergievskaj_lenta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32440" y="6137920"/>
            <a:ext cx="720080" cy="720080"/>
          </a:xfrm>
          <a:prstGeom prst="rect">
            <a:avLst/>
          </a:prstGeom>
          <a:noFill/>
        </p:spPr>
      </p:pic>
      <p:pic>
        <p:nvPicPr>
          <p:cNvPr id="6" name="Picture 16" descr="http://www.gifpark.su/Gifs/LETTERS/8/6_md_wht_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5589240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7" name="7-конечная звезда 6"/>
          <p:cNvSpPr/>
          <p:nvPr/>
        </p:nvSpPr>
        <p:spPr>
          <a:xfrm>
            <a:off x="3131840" y="4071942"/>
            <a:ext cx="3024336" cy="928694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Zhukov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8" name="7-конечная звезда 7"/>
          <p:cNvSpPr/>
          <p:nvPr/>
        </p:nvSpPr>
        <p:spPr>
          <a:xfrm>
            <a:off x="1547664" y="1785926"/>
            <a:ext cx="5832648" cy="1071570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smtClean="0">
                <a:solidFill>
                  <a:schemeClr val="tx1"/>
                </a:solidFill>
              </a:rPr>
              <a:t>Malinovsky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9" name="7-конечная звезда 8"/>
          <p:cNvSpPr/>
          <p:nvPr/>
        </p:nvSpPr>
        <p:spPr>
          <a:xfrm>
            <a:off x="2051720" y="3000372"/>
            <a:ext cx="5760640" cy="928694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</a:rPr>
              <a:t>Rokossovsky</a:t>
            </a:r>
            <a:r>
              <a:rPr lang="ru-RU" sz="3600" b="1" dirty="0" smtClean="0">
                <a:solidFill>
                  <a:schemeClr val="tx1"/>
                </a:solidFill>
              </a:rPr>
              <a:t> 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10" name="7-конечная звезда 9"/>
          <p:cNvSpPr/>
          <p:nvPr/>
        </p:nvSpPr>
        <p:spPr>
          <a:xfrm>
            <a:off x="3995936" y="5229200"/>
            <a:ext cx="2952328" cy="864096"/>
          </a:xfrm>
          <a:prstGeom prst="star7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</a:rPr>
              <a:t>Konev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7170" name="Picture 2" descr="http://encycl.chita.ru/photobank/7-malinovskij_r_ya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472" y="1785926"/>
            <a:ext cx="1657367" cy="20882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Picture 4" descr="http://www.belta.by/newarticlesimages/s001067_92481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768" y="2285992"/>
            <a:ext cx="1564588" cy="20913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4" name="Picture 6" descr="http://www.kinodom-online.ru/_ld/15/159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8794" y="3786190"/>
            <a:ext cx="1597801" cy="22696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6" name="Picture 8" descr="http://www.nivasposad.ru/school/homepages/all_kurs/konkurs2010/web-pages/belousova/stolyarova_yuliya/big_photo/konev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77732" y="4509120"/>
            <a:ext cx="1640019" cy="20421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357158" y="266443"/>
            <a:ext cx="850112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Which</a:t>
            </a:r>
            <a:r>
              <a:rPr kumimoji="0" lang="en-US" sz="3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of the 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Generals was granted the honorary title of the "Marshal of the Victory" by people?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71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nn.ru/data/forum/images/2012-03/47361321-gergievskaj_lenta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32440" y="6137920"/>
            <a:ext cx="720080" cy="720080"/>
          </a:xfrm>
          <a:prstGeom prst="rect">
            <a:avLst/>
          </a:prstGeom>
          <a:noFill/>
        </p:spPr>
      </p:pic>
      <p:pic>
        <p:nvPicPr>
          <p:cNvPr id="8" name="Picture 18" descr="http://www.gifpark.su/Gifs/LETTERS/8/7_md_wht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5661248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6146" name="Picture 2" descr="http://os1.i.ua/3/1/10226010_e7c18af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3040690"/>
            <a:ext cx="5506732" cy="3589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376778" y="2996952"/>
            <a:ext cx="1461106" cy="6771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800" b="1" cap="none" spc="0" dirty="0" smtClean="0">
                <a:ln w="190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gloves</a:t>
            </a:r>
            <a:endParaRPr lang="ru-RU" sz="3800" b="1" cap="none" spc="0" dirty="0">
              <a:ln w="1905">
                <a:solidFill>
                  <a:schemeClr val="tx1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71538" y="3143248"/>
            <a:ext cx="2304256" cy="576064"/>
          </a:xfrm>
          <a:prstGeom prst="roundRect">
            <a:avLst/>
          </a:prstGeom>
          <a:solidFill>
            <a:srgbClr val="F1F98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35896" y="6550223"/>
            <a:ext cx="48782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hlinkClick r:id="rId7"/>
              </a:rPr>
              <a:t>http://video.mail.ru/mail/pustinnik25/1081/2625.html?liked=1</a:t>
            </a:r>
            <a:r>
              <a:rPr lang="ru-RU" sz="1400" dirty="0" smtClean="0"/>
              <a:t> </a:t>
            </a:r>
            <a:endParaRPr lang="ru-RU" sz="1400" dirty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57158" y="54202"/>
            <a:ext cx="828680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 culmination of the Victory parade on 24 June, 1945 was a March of 200 standard-bearers, who threw fascist banners on a special platform at the foot of the Mausoleum. What form element was burnt by the bearers after the parade along with the platform? 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699792" y="6550223"/>
            <a:ext cx="59584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hlinkClick r:id="rId3"/>
              </a:rPr>
              <a:t>http://www.youtube.com/watch?feature=player_embedded&amp;v=xC_dY0exgTI</a:t>
            </a:r>
            <a:r>
              <a:rPr lang="ru-RU" sz="1400" dirty="0" smtClean="0"/>
              <a:t> </a:t>
            </a:r>
            <a:endParaRPr lang="ru-RU" sz="1400" dirty="0"/>
          </a:p>
        </p:txBody>
      </p:sp>
      <p:pic>
        <p:nvPicPr>
          <p:cNvPr id="6" name="Picture 2" descr="http://www.nn.ru/data/forum/images/2012-03/47361321-gergievskaj_lenta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32440" y="6137920"/>
            <a:ext cx="720080" cy="720080"/>
          </a:xfrm>
          <a:prstGeom prst="rect">
            <a:avLst/>
          </a:prstGeom>
          <a:noFill/>
        </p:spPr>
      </p:pic>
      <p:pic>
        <p:nvPicPr>
          <p:cNvPr id="7" name="Picture 20" descr="http://www.gifpark.su/Gifs/LETTERS/8/8_md_wht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5589240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000101" y="1285860"/>
            <a:ext cx="7000924" cy="12618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800" b="1" dirty="0" smtClean="0">
                <a:ln w="190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After the battle under Moscow,  1941-1942</a:t>
            </a:r>
            <a:endParaRPr lang="ru-RU" sz="3800" b="1" cap="none" spc="0" dirty="0">
              <a:ln w="1905">
                <a:solidFill>
                  <a:schemeClr val="tx1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0034" y="1357298"/>
            <a:ext cx="8280920" cy="1071570"/>
          </a:xfrm>
          <a:prstGeom prst="roundRect">
            <a:avLst/>
          </a:prstGeom>
          <a:solidFill>
            <a:srgbClr val="F1F98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4" name="Picture 4" descr="http://i1.2photo.ru/medium/s/0/33958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2204864"/>
            <a:ext cx="6123042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642910" y="291129"/>
            <a:ext cx="742955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After what battle was the myth of the invincibility of Hitler's army destroyed? 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nn.ru/data/forum/images/2012-03/47361321-gergievskaj_lenta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32440" y="6137920"/>
            <a:ext cx="720080" cy="720080"/>
          </a:xfrm>
          <a:prstGeom prst="rect">
            <a:avLst/>
          </a:prstGeom>
          <a:noFill/>
        </p:spPr>
      </p:pic>
      <p:pic>
        <p:nvPicPr>
          <p:cNvPr id="7" name="Picture 22" descr="http://www.gifpark.su/Gifs/LETTERS/8/9_md_wht_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5661248"/>
            <a:ext cx="428625" cy="57150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987824" y="6550223"/>
            <a:ext cx="565212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hlinkClick r:id="rId6"/>
              </a:rPr>
              <a:t>http://video.mail.ru/mail/nail_uldanov17028/9171/10586.html?liked=1</a:t>
            </a:r>
            <a:endParaRPr lang="ru-RU" sz="1400" dirty="0"/>
          </a:p>
        </p:txBody>
      </p:sp>
      <p:pic>
        <p:nvPicPr>
          <p:cNvPr id="4098" name="Picture 2" descr="http://www.krasfun.ru/images/2011/5/610f1_pobeda_1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2636912"/>
            <a:ext cx="5919959" cy="3991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734208" y="1988840"/>
            <a:ext cx="57092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90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Berlin offensive operation</a:t>
            </a:r>
            <a:endParaRPr lang="ru-RU" sz="4000" b="1" cap="none" spc="0" dirty="0">
              <a:ln w="1905">
                <a:solidFill>
                  <a:schemeClr val="tx1"/>
                </a:solidFill>
              </a:ln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0034" y="2071678"/>
            <a:ext cx="7786742" cy="576064"/>
          </a:xfrm>
          <a:prstGeom prst="roundRect">
            <a:avLst/>
          </a:prstGeom>
          <a:solidFill>
            <a:srgbClr val="F1F98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28596" y="286228"/>
            <a:ext cx="828680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What was the name of the operation, during which the Red Army had completed the Great Patriotic War? </a:t>
            </a:r>
            <a:endParaRPr kumimoji="0" 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!</a:t>
            </a:r>
            <a:endParaRPr lang="ru-RU" dirty="0"/>
          </a:p>
        </p:txBody>
      </p:sp>
      <p:pic>
        <p:nvPicPr>
          <p:cNvPr id="27654" name="Picture 6" descr="http://www.best-animation.ru/lanim/9_maya/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60647"/>
            <a:ext cx="8072494" cy="5198323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-526826" y="5500702"/>
            <a:ext cx="917079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We d</a:t>
            </a:r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  </a:t>
            </a:r>
            <a:r>
              <a:rPr 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remember!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800" dirty="0" smtClean="0">
                <a:latin typeface="Comic Sans MS" pitchFamily="66" charset="0"/>
              </a:rPr>
              <a:t>Internet Resources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95736" y="764704"/>
            <a:ext cx="6696744" cy="5688632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Arial Narrow" pitchFamily="34" charset="0"/>
              </a:rPr>
              <a:t>Георгиевская ленточка. </a:t>
            </a:r>
            <a:r>
              <a:rPr lang="en-US" sz="1600" dirty="0" smtClean="0">
                <a:latin typeface="Arial Narrow" pitchFamily="34" charset="0"/>
                <a:hlinkClick r:id="rId3"/>
              </a:rPr>
              <a:t>http://www.nn.ru/data/forum/images/2012-03/47361321-gergievskaj_lenta.gif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smtClean="0">
                <a:latin typeface="Arial Narrow" pitchFamily="34" charset="0"/>
              </a:rPr>
              <a:t>Орден Отечественной войны. </a:t>
            </a:r>
            <a:r>
              <a:rPr lang="en-US" sz="1600" dirty="0" smtClean="0">
                <a:latin typeface="Arial Narrow" pitchFamily="34" charset="0"/>
                <a:hlinkClick r:id="rId4"/>
              </a:rPr>
              <a:t>http://www.gavrilsk.ru/Image/otv451309_huge.jpg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smtClean="0">
                <a:latin typeface="Arial Narrow" pitchFamily="34" charset="0"/>
              </a:rPr>
              <a:t>Цифры. </a:t>
            </a:r>
            <a:r>
              <a:rPr lang="en-US" sz="1600" dirty="0" smtClean="0">
                <a:latin typeface="Arial Narrow" pitchFamily="34" charset="0"/>
                <a:hlinkClick r:id="rId5"/>
              </a:rPr>
              <a:t>http://www.gifpark.su/Gifs/LETTERS/8/1_md_wht.gif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smtClean="0">
                <a:latin typeface="Arial Narrow" pitchFamily="34" charset="0"/>
              </a:rPr>
              <a:t>Подписание акта о капитуляции. </a:t>
            </a:r>
            <a:r>
              <a:rPr lang="en-US" sz="1600" dirty="0" smtClean="0">
                <a:latin typeface="Arial Narrow" pitchFamily="34" charset="0"/>
                <a:hlinkClick r:id="rId6"/>
              </a:rPr>
              <a:t>http://novved.ru/images/stories/61/akt.jpg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smtClean="0">
                <a:latin typeface="Arial Narrow" pitchFamily="34" charset="0"/>
              </a:rPr>
              <a:t>В атаку. </a:t>
            </a:r>
            <a:r>
              <a:rPr lang="en-US" sz="1600" dirty="0" smtClean="0">
                <a:latin typeface="Arial Narrow" pitchFamily="34" charset="0"/>
                <a:hlinkClick r:id="rId7"/>
              </a:rPr>
              <a:t>http://i.smotra.ru/data/img/users_imgs/55638/sm_users_img-250360.jpg</a:t>
            </a:r>
            <a:endParaRPr lang="ru-RU" sz="1600" dirty="0" smtClean="0">
              <a:latin typeface="Arial Narrow" pitchFamily="34" charset="0"/>
            </a:endParaRPr>
          </a:p>
          <a:p>
            <a:r>
              <a:rPr lang="ru-RU" sz="1600" dirty="0" smtClean="0">
                <a:latin typeface="Arial Narrow" pitchFamily="34" charset="0"/>
              </a:rPr>
              <a:t>Битва под Москвой. </a:t>
            </a:r>
            <a:r>
              <a:rPr lang="en-US" sz="1600" dirty="0" smtClean="0">
                <a:latin typeface="Arial Narrow" pitchFamily="34" charset="0"/>
                <a:hlinkClick r:id="rId8"/>
              </a:rPr>
              <a:t>http://i1.2photo.ru/medium/s/0/339580.jpg</a:t>
            </a:r>
            <a:r>
              <a:rPr lang="ru-RU" sz="1600" dirty="0" smtClean="0">
                <a:latin typeface="Arial Narrow" pitchFamily="34" charset="0"/>
              </a:rPr>
              <a:t>  </a:t>
            </a:r>
          </a:p>
          <a:p>
            <a:r>
              <a:rPr lang="ru-RU" sz="1600" dirty="0" smtClean="0">
                <a:latin typeface="Arial Narrow" pitchFamily="34" charset="0"/>
              </a:rPr>
              <a:t>С праздником Победы. </a:t>
            </a:r>
            <a:r>
              <a:rPr lang="en-US" sz="1600" dirty="0" smtClean="0">
                <a:latin typeface="Arial Narrow" pitchFamily="34" charset="0"/>
                <a:hlinkClick r:id="rId9"/>
              </a:rPr>
              <a:t>http://www.best-animation.ru/lanim/9_maya/9.gif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smtClean="0">
                <a:latin typeface="Arial Narrow" pitchFamily="34" charset="0"/>
              </a:rPr>
              <a:t>Этот праздник со слезами на глазах. </a:t>
            </a:r>
            <a:r>
              <a:rPr lang="en-US" sz="1600" dirty="0" smtClean="0">
                <a:latin typeface="Arial Narrow" pitchFamily="34" charset="0"/>
                <a:hlinkClick r:id="rId10"/>
              </a:rPr>
              <a:t>http://s019.radikal.ru/i610/1205/3b/33f74cb6ee3a.gif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smtClean="0">
                <a:latin typeface="Arial Narrow" pitchFamily="34" charset="0"/>
              </a:rPr>
              <a:t>Р.Я.Малиновский. </a:t>
            </a:r>
            <a:r>
              <a:rPr lang="en-US" sz="1600" dirty="0" smtClean="0">
                <a:latin typeface="Arial Narrow" pitchFamily="34" charset="0"/>
                <a:hlinkClick r:id="rId11"/>
              </a:rPr>
              <a:t>http://encycl.chita.ru/photobank/7-malinovskij_r_ya_1.jpg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err="1" smtClean="0">
                <a:latin typeface="Arial Narrow" pitchFamily="34" charset="0"/>
              </a:rPr>
              <a:t>К.К.Рокосовский</a:t>
            </a:r>
            <a:r>
              <a:rPr lang="ru-RU" sz="1600" dirty="0" smtClean="0">
                <a:latin typeface="Arial Narrow" pitchFamily="34" charset="0"/>
              </a:rPr>
              <a:t>. </a:t>
            </a:r>
            <a:r>
              <a:rPr lang="en-US" sz="1600" dirty="0" smtClean="0">
                <a:latin typeface="Arial Narrow" pitchFamily="34" charset="0"/>
                <a:hlinkClick r:id="rId12"/>
              </a:rPr>
              <a:t>http://www.belta.by/newarticlesimages/s001067_924810.jpg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smtClean="0">
                <a:latin typeface="Arial Narrow" pitchFamily="34" charset="0"/>
              </a:rPr>
              <a:t>Г.К.Жуков. </a:t>
            </a:r>
            <a:r>
              <a:rPr lang="en-US" sz="1600" dirty="0" smtClean="0">
                <a:latin typeface="Arial Narrow" pitchFamily="34" charset="0"/>
                <a:hlinkClick r:id="rId13"/>
              </a:rPr>
              <a:t>http://www.kinodom-online.ru/_ld/15/1592.jpg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smtClean="0">
                <a:latin typeface="Arial Narrow" pitchFamily="34" charset="0"/>
              </a:rPr>
              <a:t>И.С.Конев. </a:t>
            </a:r>
            <a:r>
              <a:rPr lang="en-US" sz="1600" dirty="0" smtClean="0">
                <a:latin typeface="Arial Narrow" pitchFamily="34" charset="0"/>
                <a:hlinkClick r:id="rId14"/>
              </a:rPr>
              <a:t>http://im2-tub-ru.yandex.net/i?id=178126377-28-72&amp;n=21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smtClean="0">
                <a:latin typeface="Arial Narrow" pitchFamily="34" charset="0"/>
              </a:rPr>
              <a:t>Ю.Б.Левитан. </a:t>
            </a:r>
            <a:r>
              <a:rPr lang="en-US" sz="1600" dirty="0" smtClean="0">
                <a:latin typeface="Arial Narrow" pitchFamily="34" charset="0"/>
                <a:hlinkClick r:id="rId15"/>
              </a:rPr>
              <a:t>http://cs306814.userapi.com/v306814931/47ff/gm2KZeClwk4.jpg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smtClean="0">
                <a:latin typeface="Arial Narrow" pitchFamily="34" charset="0"/>
              </a:rPr>
              <a:t>На Берлин. </a:t>
            </a:r>
            <a:r>
              <a:rPr lang="en-US" sz="1600" dirty="0" smtClean="0">
                <a:latin typeface="Arial Narrow" pitchFamily="34" charset="0"/>
                <a:hlinkClick r:id="rId16"/>
              </a:rPr>
              <a:t>http://www.krasfun.ru/images/2011/5/610f1_pobeda_16.jpg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smtClean="0">
                <a:latin typeface="Arial Narrow" pitchFamily="34" charset="0"/>
              </a:rPr>
              <a:t>Парад Победы. </a:t>
            </a:r>
            <a:r>
              <a:rPr lang="en-US" sz="1600" dirty="0" smtClean="0">
                <a:latin typeface="Arial Narrow" pitchFamily="34" charset="0"/>
                <a:hlinkClick r:id="rId17"/>
              </a:rPr>
              <a:t>http://os1.i.ua/3/1/10226010_e7c18af3.jpg</a:t>
            </a:r>
            <a:r>
              <a:rPr lang="ru-RU" sz="1600" dirty="0" smtClean="0">
                <a:latin typeface="Arial Narrow" pitchFamily="34" charset="0"/>
              </a:rPr>
              <a:t> </a:t>
            </a:r>
          </a:p>
          <a:p>
            <a:r>
              <a:rPr lang="ru-RU" sz="1600" dirty="0" smtClean="0">
                <a:latin typeface="Arial Narrow" pitchFamily="34" charset="0"/>
              </a:rPr>
              <a:t>Освобождение Севастополя. </a:t>
            </a:r>
            <a:r>
              <a:rPr lang="en-US" sz="1600" dirty="0" smtClean="0">
                <a:latin typeface="Arial Narrow" pitchFamily="34" charset="0"/>
                <a:hlinkClick r:id="rId18"/>
              </a:rPr>
              <a:t>http://i021.radikal.ru/1105/01/f9452344940f.jpg</a:t>
            </a:r>
            <a:endParaRPr lang="ru-RU" sz="1600" dirty="0" smtClean="0">
              <a:latin typeface="Arial Narrow" pitchFamily="34" charset="0"/>
            </a:endParaRPr>
          </a:p>
          <a:p>
            <a:r>
              <a:rPr lang="ru-RU" sz="1600" dirty="0" smtClean="0">
                <a:latin typeface="Arial Narrow" pitchFamily="34" charset="0"/>
              </a:rPr>
              <a:t>Пик Победы. </a:t>
            </a:r>
            <a:r>
              <a:rPr lang="en-US" sz="1600" dirty="0" smtClean="0">
                <a:latin typeface="Arial Narrow" pitchFamily="34" charset="0"/>
                <a:hlinkClick r:id="rId19"/>
              </a:rPr>
              <a:t>http://static.7summits.ru/media/full/2/11748.jpg</a:t>
            </a:r>
            <a:r>
              <a:rPr lang="ru-RU" sz="1600" dirty="0" smtClean="0">
                <a:latin typeface="Arial Narrow" pitchFamily="34" charset="0"/>
              </a:rPr>
              <a:t>  </a:t>
            </a:r>
            <a:endParaRPr lang="ru-RU" sz="16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95736" y="908720"/>
            <a:ext cx="6696744" cy="5400600"/>
          </a:xfrm>
        </p:spPr>
        <p:txBody>
          <a:bodyPr>
            <a:normAutofit lnSpcReduction="10000"/>
          </a:bodyPr>
          <a:lstStyle/>
          <a:p>
            <a:r>
              <a:rPr lang="ru-RU" sz="1400" dirty="0" smtClean="0">
                <a:latin typeface="Arial Narrow" pitchFamily="34" charset="0"/>
              </a:rPr>
              <a:t>Объявление о начале ВОВ. </a:t>
            </a:r>
            <a:r>
              <a:rPr lang="en-US" sz="1400" dirty="0" smtClean="0">
                <a:latin typeface="Arial Narrow" pitchFamily="34" charset="0"/>
                <a:hlinkClick r:id="rId3"/>
              </a:rPr>
              <a:t>http://muzbaron.com/dll/%D0%BE%20%D0%BD%D0%B0%D1%87%D0%B0%D0%BB%D0%B5%20%D0%B2%D0%BE%D0%B9%D0%BD%D1%8B</a:t>
            </a:r>
            <a:r>
              <a:rPr lang="ru-RU" sz="1400" dirty="0" smtClean="0">
                <a:latin typeface="Arial Narrow" pitchFamily="34" charset="0"/>
              </a:rPr>
              <a:t> </a:t>
            </a:r>
          </a:p>
          <a:p>
            <a:r>
              <a:rPr lang="ru-RU" sz="1400" dirty="0" smtClean="0">
                <a:latin typeface="Arial Narrow" pitchFamily="34" charset="0"/>
              </a:rPr>
              <a:t>Маршал Победы. </a:t>
            </a:r>
            <a:r>
              <a:rPr lang="en-US" sz="1400" dirty="0" smtClean="0">
                <a:hlinkClick r:id="rId4"/>
              </a:rPr>
              <a:t>http://ruskline.ru/analitika/2011/12/01/marshal_pobedy_georgij_konstantinovich_zhukov</a:t>
            </a:r>
            <a:endParaRPr lang="ru-RU" sz="1400" dirty="0" smtClean="0"/>
          </a:p>
          <a:p>
            <a:r>
              <a:rPr lang="ru-RU" sz="1400" dirty="0" smtClean="0">
                <a:latin typeface="Arial Narrow" pitchFamily="34" charset="0"/>
              </a:rPr>
              <a:t>Георгиевская ленточка. </a:t>
            </a:r>
            <a:r>
              <a:rPr lang="en-US" sz="1400" dirty="0" smtClean="0">
                <a:hlinkClick r:id="rId5"/>
              </a:rPr>
              <a:t>http://ru.wikipedia.org/wiki/%C3%E5%EE%F0%E3%E8%E5%E2%F1%EA%E0%FF_%EB%E5%ED%F2%EE%F7%EA%E0</a:t>
            </a:r>
            <a:endParaRPr lang="ru-RU" sz="1400" dirty="0" smtClean="0"/>
          </a:p>
          <a:p>
            <a:r>
              <a:rPr lang="ru-RU" sz="1400" dirty="0" smtClean="0">
                <a:latin typeface="Arial Narrow" pitchFamily="34" charset="0"/>
              </a:rPr>
              <a:t>Пик Победы.</a:t>
            </a:r>
            <a:r>
              <a:rPr lang="en-US" sz="1400" dirty="0" smtClean="0">
                <a:hlinkClick r:id="rId6"/>
              </a:rPr>
              <a:t> </a:t>
            </a:r>
            <a:r>
              <a:rPr lang="en-US" sz="1400" dirty="0" smtClean="0">
                <a:hlinkClick r:id="rId7"/>
              </a:rPr>
              <a:t>http://www.mountain.ru/people/VadimAlferov/2004/Pobeda/</a:t>
            </a:r>
            <a:endParaRPr lang="ru-RU" sz="1400" dirty="0" smtClean="0"/>
          </a:p>
          <a:p>
            <a:r>
              <a:rPr lang="ru-RU" sz="1400" dirty="0" smtClean="0">
                <a:latin typeface="Arial Narrow" pitchFamily="34" charset="0"/>
              </a:rPr>
              <a:t>Битва под Москвой. </a:t>
            </a:r>
            <a:r>
              <a:rPr lang="en-US" sz="1400" dirty="0" smtClean="0">
                <a:hlinkClick r:id="rId8"/>
              </a:rPr>
              <a:t>http://about-war.narod.ru/Moskva.htm</a:t>
            </a:r>
            <a:endParaRPr lang="ru-RU" sz="1400" dirty="0" smtClean="0"/>
          </a:p>
          <a:p>
            <a:r>
              <a:rPr lang="ru-RU" sz="1400" dirty="0" smtClean="0">
                <a:latin typeface="Arial Narrow" pitchFamily="34" charset="0"/>
              </a:rPr>
              <a:t>Акт капитуляции Германии. </a:t>
            </a:r>
            <a:r>
              <a:rPr lang="en-US" sz="1400" dirty="0" smtClean="0">
                <a:hlinkClick r:id="rId9"/>
              </a:rPr>
              <a:t>http://ru.wikipedia.org/wiki/%D0%90%D0%BA%D1%82_%D0%BA%D0%B0%D0%BF%D0%B8%D1%82%D1%83%D0%BB%D1%8F%D1%86%D0%B8%D0%B8_%D0%93%D0%B5%D1%80%D0%BC%D0%B0%D0%BD%D0%B8%D0%B8</a:t>
            </a:r>
            <a:endParaRPr lang="ru-RU" sz="1400" dirty="0" smtClean="0"/>
          </a:p>
          <a:p>
            <a:r>
              <a:rPr lang="ru-RU" sz="1400" dirty="0" smtClean="0">
                <a:latin typeface="Arial Narrow" pitchFamily="34" charset="0"/>
              </a:rPr>
              <a:t>Ю.Б.Левитан. </a:t>
            </a:r>
            <a:r>
              <a:rPr lang="ru-RU" sz="1400" dirty="0" smtClean="0">
                <a:hlinkClick r:id="rId10"/>
              </a:rPr>
              <a:t>http://cs306814.userapi.com/v306814931/47ff/gm2KZeClwk4.jpg</a:t>
            </a:r>
            <a:endParaRPr lang="ru-RU" sz="1400" dirty="0" smtClean="0"/>
          </a:p>
          <a:p>
            <a:r>
              <a:rPr lang="ru-RU" sz="1400" dirty="0" smtClean="0"/>
              <a:t>Берлинская наступательная операция. </a:t>
            </a:r>
            <a:r>
              <a:rPr lang="en-US" sz="1400" dirty="0" smtClean="0">
                <a:hlinkClick r:id="rId11"/>
              </a:rPr>
              <a:t>http://ru.wikipedia.org/wiki/%C1%E5%F0%EB%E8%ED%F1%EA%E0%FF_%ED%E0%F1%F2%F3%EF%E0%F2%E5%EB%FC%ED%E0%FF_%EE%EF%E5%F0%E0%F6%E8%FF</a:t>
            </a:r>
            <a:r>
              <a:rPr lang="ru-RU" sz="1400" dirty="0" smtClean="0"/>
              <a:t> </a:t>
            </a:r>
          </a:p>
          <a:p>
            <a:r>
              <a:rPr lang="ru-RU" sz="1400" dirty="0" smtClean="0">
                <a:latin typeface="Arial Narrow" pitchFamily="34" charset="0"/>
              </a:rPr>
              <a:t>Парад Победы. </a:t>
            </a:r>
            <a:r>
              <a:rPr lang="en-US" sz="1400" dirty="0" smtClean="0">
                <a:hlinkClick r:id="rId12"/>
              </a:rPr>
              <a:t>http://www.world-war.ru/parad-pobedy/</a:t>
            </a:r>
            <a:r>
              <a:rPr lang="ru-RU" sz="1400" dirty="0" smtClean="0"/>
              <a:t> </a:t>
            </a:r>
          </a:p>
          <a:p>
            <a:r>
              <a:rPr lang="ru-RU" sz="1400" dirty="0" smtClean="0">
                <a:latin typeface="Arial Narrow" pitchFamily="34" charset="0"/>
              </a:rPr>
              <a:t>Освобождение Севастополя. </a:t>
            </a:r>
            <a:r>
              <a:rPr lang="en-US" sz="1400" dirty="0" smtClean="0">
                <a:hlinkClick r:id="rId13"/>
              </a:rPr>
              <a:t>http://krymology.info/index.php/%D0%9E%D1%81%D0%B2%D0%BE%D0%B1%D0%BE%D0%B6%D0%B4%D0%B5%D0%BD%D0%B8%D0%B5_%D0%A1%D0%B5%D0%B2%D0%B0%D1%81%D1%82%D0%BE%D0%BF%D0%BE%D0%BB%D1%8F_%D0%B2_1944_%D0%B3%D0%BE%D0%B4%D1%83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152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777</TotalTime>
  <Words>465</Words>
  <Application>Microsoft Office PowerPoint</Application>
  <PresentationFormat>Экран (4:3)</PresentationFormat>
  <Paragraphs>75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Arial Narrow</vt:lpstr>
      <vt:lpstr>Calibri</vt:lpstr>
      <vt:lpstr>Comic Sans MS</vt:lpstr>
      <vt:lpstr>Tahoma</vt:lpstr>
      <vt:lpstr>Times New Roman</vt:lpstr>
      <vt:lpstr>Тема Office</vt:lpstr>
      <vt:lpstr> </vt:lpstr>
      <vt:lpstr>A great holiday-Victory Day!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Internet Resources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</dc:title>
  <dc:subject>9 МАЯ</dc:subject>
  <dc:creator>Оськина Т.А.</dc:creator>
  <cp:lastModifiedBy>Пользователь</cp:lastModifiedBy>
  <cp:revision>99</cp:revision>
  <dcterms:modified xsi:type="dcterms:W3CDTF">2021-01-30T14:18:27Z</dcterms:modified>
</cp:coreProperties>
</file>