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70" r:id="rId3"/>
    <p:sldId id="284" r:id="rId4"/>
    <p:sldId id="257" r:id="rId5"/>
    <p:sldId id="265" r:id="rId6"/>
    <p:sldId id="283" r:id="rId7"/>
    <p:sldId id="259" r:id="rId8"/>
    <p:sldId id="260" r:id="rId9"/>
    <p:sldId id="261" r:id="rId10"/>
    <p:sldId id="271" r:id="rId11"/>
    <p:sldId id="282" r:id="rId12"/>
    <p:sldId id="272" r:id="rId13"/>
    <p:sldId id="281" r:id="rId14"/>
    <p:sldId id="309" r:id="rId15"/>
    <p:sldId id="308" r:id="rId16"/>
    <p:sldId id="285" r:id="rId17"/>
    <p:sldId id="268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3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7B7CA2-7437-4347-AED6-6EA3CF8DF3D2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EE4114-1E03-4E56-80CC-41D367DD3C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274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EE4114-1E03-4E56-80CC-41D367DD3C6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9730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70266E-A436-4ABD-83FC-304CEB39A2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0CFB770-0143-41E4-88F9-1A48DE0B9E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34C4772-95B6-41F0-9D61-B7BEA28FE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0428-99C6-466E-9668-98B33CB9FB29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2DC0E4B-B93F-412C-B416-86B812CEE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5058B33-394E-46BF-9D93-73319F527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98800-53E9-419D-A0BF-B5C1F555E9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120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C0EE34-8D1E-490A-9873-19D7AEFB9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0CAEB4B-3769-473C-B791-0C00843754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EE25F42-02AE-4024-A67B-EA1B683E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0428-99C6-466E-9668-98B33CB9FB29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0D51AC7-B67F-4255-BB28-6A40063F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CBA558-2F56-43D3-BE8C-DCC496EEC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98800-53E9-419D-A0BF-B5C1F555E9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942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4F61DC-5E93-4102-842E-4870B7D2E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A2482E-60B2-4EE0-93D1-F06FD3323E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F158230-5D4A-40F5-81B6-7395DC63B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0428-99C6-466E-9668-98B33CB9FB29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3DBBDFA-ED08-486A-A87F-6168C17DF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66445A9-C887-4123-B998-8CBC9DA93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98800-53E9-419D-A0BF-B5C1F555E9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436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78515D-4C6D-4BA0-B3F1-62B5AF180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800506-C0D0-4CCE-A8E4-4C62A5AC08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EC63BF8-21FE-4331-A924-6B80A951D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CBA2828-7501-4A0A-8C92-55581C408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0428-99C6-466E-9668-98B33CB9FB29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5C96B6F-190F-429B-BFD8-AA6246936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E6EC6BB-38ED-4DF4-B745-0D1C3A4B5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98800-53E9-419D-A0BF-B5C1F555E9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226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C46FA7-CE0F-4227-BBE6-4DCEBC8D0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A934596-D2E6-4DE1-9395-5E4BEDA237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2AD3D74-14D1-4FDE-9F51-D14F6F21FC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B01C0D4-D412-4594-9ADD-AC9A6AB6EC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4EA9D25-3415-4344-A87C-0B8D5C7649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53D005D-DEDD-4DC4-B70C-05EEDF869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0428-99C6-466E-9668-98B33CB9FB29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3C0209A-BB13-4A48-95DC-088B993C4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892EF81-3A24-44CC-AACD-C5D59114A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98800-53E9-419D-A0BF-B5C1F555E9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8768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DC7A82-D111-4718-B0C9-31BE25BDE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1D6132C-C108-46F5-89BC-68111D69D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0428-99C6-466E-9668-98B33CB9FB29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73B47F4-EBD7-4E03-867D-3C4CDC078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64D4A79-4DF1-4CD6-8DA5-F047604D8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98800-53E9-419D-A0BF-B5C1F555E9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339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43BBA9A-71CB-4AE1-B437-CD64F789C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0428-99C6-466E-9668-98B33CB9FB29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A7AB5C7-945B-4AA6-A6EB-17A92B1EB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F4A8EFB-3035-413D-96D8-D33462B89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98800-53E9-419D-A0BF-B5C1F555E9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541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B691EA-63EA-46C2-85DE-43AF5F1A0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C841FD-861C-4B7C-A4D5-56E4078CF1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8EAAC77-B38D-4F72-9739-42D37A7704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A0BEE7C-6A3D-4A5D-BF8A-C4DA6A9B3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0428-99C6-466E-9668-98B33CB9FB29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9BC853-41FB-4DC6-98A9-227BE2CB5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FF8332D-46B8-4701-81CA-C3897BC78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98800-53E9-419D-A0BF-B5C1F555E9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874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817691-12B4-4DA2-A5C5-3292E6E89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ABB9673-378A-4E31-831D-4C56F358A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9C2C1A8-F044-4A52-9D0E-28AA9DC888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29D0E2D-207C-486C-919D-5309C8981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0428-99C6-466E-9668-98B33CB9FB29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D5467D7-C609-4949-9F8E-A31B1D606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3A7F512-C78D-46ED-B59A-DDBA6C4A8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98800-53E9-419D-A0BF-B5C1F555E9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827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20A411-99D8-47D6-89C8-FDF0C5E5B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2451217-612E-4E73-B4D2-3CA7516919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8CA4F49-B2F7-43DA-9944-D93239DCF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0428-99C6-466E-9668-98B33CB9FB29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6AF3CF5-554E-4831-BEA9-0ABCAB794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4F71C6E-8AA2-4021-A4D0-8450AFCCC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98800-53E9-419D-A0BF-B5C1F555E9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907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5085E77-37C2-4075-A952-C86D2F4CCB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13E3475-79E5-4761-8E94-AE6C5B2C03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73CF322-6659-4F2A-8A1F-1C9855A02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60428-99C6-466E-9668-98B33CB9FB29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7CE22F6-F897-4C54-8AD8-C949E0587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3FFBFA6-D7F9-4056-853B-D93FF21C5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98800-53E9-419D-A0BF-B5C1F555E9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3248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92EAF2-1D89-4F35-B3EB-B0EEAE9CA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7E8298C-6EF6-4B3E-9E6B-42437478D8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982BA3-C9F1-466F-9546-F2AE7264CB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260428-99C6-466E-9668-98B33CB9FB29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C395438-E21A-4F8B-8CEF-9FFAC9B014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A7E9D64-E728-472B-8E84-15DD0B3442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98800-53E9-419D-A0BF-B5C1F555E9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793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>
            <a:extLst>
              <a:ext uri="{FF2B5EF4-FFF2-40B4-BE49-F238E27FC236}">
                <a16:creationId xmlns:a16="http://schemas.microsoft.com/office/drawing/2014/main" id="{F68519EC-94AC-4664-B3D2-2317E265ED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0914" y="156745"/>
            <a:ext cx="58321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ru-RU" sz="1600" dirty="0">
                <a:latin typeface="Times New Roman" panose="02020603050405020304" pitchFamily="18" charset="0"/>
              </a:rPr>
              <a:t>Муниципальное бюджетное образовательное учреждение</a:t>
            </a:r>
          </a:p>
          <a:p>
            <a:pPr algn="ctr"/>
            <a:r>
              <a:rPr lang="ru-RU" altLang="ru-RU" sz="1600" dirty="0">
                <a:latin typeface="Times New Roman" panose="02020603050405020304" pitchFamily="18" charset="0"/>
              </a:rPr>
              <a:t>«Средняя общеобразовательная школа №1»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A63CE6-4734-480A-864F-1FA06446844E}"/>
              </a:ext>
            </a:extLst>
          </p:cNvPr>
          <p:cNvSpPr txBox="1"/>
          <p:nvPr/>
        </p:nvSpPr>
        <p:spPr>
          <a:xfrm>
            <a:off x="3726407" y="2442162"/>
            <a:ext cx="4739186" cy="17302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Жизнь, написанная кистью…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Методическая разработка к уроку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altLang="ru-RU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Основы языка изображения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 класс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5D9942F5-2852-42C1-AF80-153AF72910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0986" y="4794187"/>
            <a:ext cx="421715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ru-RU" sz="1600" dirty="0">
                <a:latin typeface="Times New Roman" panose="02020603050405020304" pitchFamily="18" charset="0"/>
              </a:rPr>
              <a:t>Автор: </a:t>
            </a:r>
          </a:p>
          <a:p>
            <a:pPr algn="ctr"/>
            <a:r>
              <a:rPr lang="ru-RU" altLang="ru-RU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Деменкова Екатерина Александровна,</a:t>
            </a:r>
            <a:r>
              <a:rPr lang="ru-RU" altLang="ru-RU" sz="1600" dirty="0">
                <a:latin typeface="Times New Roman" panose="02020603050405020304" pitchFamily="18" charset="0"/>
              </a:rPr>
              <a:t> </a:t>
            </a:r>
          </a:p>
          <a:p>
            <a:pPr algn="ctr"/>
            <a:r>
              <a:rPr lang="ru-RU" altLang="ru-RU" sz="1600" dirty="0">
                <a:latin typeface="Times New Roman" panose="02020603050405020304" pitchFamily="18" charset="0"/>
              </a:rPr>
              <a:t>учитель </a:t>
            </a:r>
          </a:p>
          <a:p>
            <a:pPr algn="ctr"/>
            <a:r>
              <a:rPr lang="ru-RU" altLang="ru-RU" sz="1600" dirty="0">
                <a:latin typeface="Times New Roman" panose="02020603050405020304" pitchFamily="18" charset="0"/>
              </a:rPr>
              <a:t>изобразительного искусства </a:t>
            </a: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7156F227-E0C8-48A1-B205-60D2B02117C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681182" y="5873087"/>
            <a:ext cx="1842448" cy="685800"/>
          </a:xfrm>
          <a:noFill/>
          <a:ln/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Бийск  </a:t>
            </a:r>
          </a:p>
          <a:p>
            <a:pPr>
              <a:lnSpc>
                <a:spcPct val="80000"/>
              </a:lnSpc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Январь 2021</a:t>
            </a: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61819D2B-3D18-4141-89C9-76D91C384E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0"/>
          <a:stretch/>
        </p:blipFill>
        <p:spPr bwMode="auto">
          <a:xfrm>
            <a:off x="9328246" y="1011155"/>
            <a:ext cx="1562357" cy="3661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>
            <a:extLst>
              <a:ext uri="{FF2B5EF4-FFF2-40B4-BE49-F238E27FC236}">
                <a16:creationId xmlns:a16="http://schemas.microsoft.com/office/drawing/2014/main" id="{6AB4AE80-57A3-46CE-934F-51A09ADA2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76"/>
          <a:stretch>
            <a:fillRect/>
          </a:stretch>
        </p:blipFill>
        <p:spPr bwMode="auto">
          <a:xfrm>
            <a:off x="767605" y="3346996"/>
            <a:ext cx="3630775" cy="271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55106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&quot;Краски&quot;">
            <a:extLst>
              <a:ext uri="{FF2B5EF4-FFF2-40B4-BE49-F238E27FC236}">
                <a16:creationId xmlns:a16="http://schemas.microsoft.com/office/drawing/2014/main" id="{CBD75F6A-AE83-4162-8B2D-67006DD73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612" y="3881564"/>
            <a:ext cx="3455257" cy="2299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B665AB-2DF6-412E-9B60-7039069D44EA}"/>
              </a:ext>
            </a:extLst>
          </p:cNvPr>
          <p:cNvSpPr txBox="1"/>
          <p:nvPr/>
        </p:nvSpPr>
        <p:spPr>
          <a:xfrm>
            <a:off x="3884998" y="1430632"/>
            <a:ext cx="7893020" cy="199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 №1: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Виды изобразительного искусства и основы образного языка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 урока №8: 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Основы языка изображения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Класс: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 класс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Предмет: 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Изобразительное искусство 6 класс. Программа Б.М. Неменского 2019 год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Тип урока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 обобщения и творчества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ADBC40-6C34-4219-9FA4-6554B0F8C885}"/>
              </a:ext>
            </a:extLst>
          </p:cNvPr>
          <p:cNvSpPr txBox="1"/>
          <p:nvPr/>
        </p:nvSpPr>
        <p:spPr>
          <a:xfrm>
            <a:off x="2295383" y="217468"/>
            <a:ext cx="7601234" cy="368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 в теме года «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Изобразительное искусство в жизни человека</a:t>
            </a: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753395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7EA7EA6-CB2D-4CDE-A54B-89B9D9747C76}"/>
              </a:ext>
            </a:extLst>
          </p:cNvPr>
          <p:cNvSpPr txBox="1"/>
          <p:nvPr/>
        </p:nvSpPr>
        <p:spPr>
          <a:xfrm>
            <a:off x="263147" y="2996830"/>
            <a:ext cx="6436625" cy="1443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Вопросы темы: </a:t>
            </a:r>
          </a:p>
          <a:p>
            <a:pPr eaLnBrk="1" hangingPunct="1">
              <a:buFontTx/>
              <a:buChar char="-"/>
              <a:defRPr/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Перечислите виды изобразительного искусства. </a:t>
            </a:r>
          </a:p>
          <a:p>
            <a:pPr eaLnBrk="1" hangingPunct="1">
              <a:buFontTx/>
              <a:buChar char="-"/>
              <a:defRPr/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Какую роль играет </a:t>
            </a:r>
            <a:r>
              <a:rPr lang="ru-RU" altLang="ru-RU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язык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изобразительном искусстве? </a:t>
            </a:r>
          </a:p>
          <a:p>
            <a:pPr eaLnBrk="1" hangingPunct="1">
              <a:buFontTx/>
              <a:buChar char="-"/>
              <a:defRPr/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Какой смысл художник вкладывает в произведения искусства? </a:t>
            </a:r>
          </a:p>
          <a:p>
            <a:pPr eaLnBrk="1" hangingPunct="1">
              <a:buFontTx/>
              <a:buChar char="-"/>
              <a:defRPr/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Что значит понимать искусство?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54BD90-68AE-40A6-8508-D09EC34AB8F0}"/>
              </a:ext>
            </a:extLst>
          </p:cNvPr>
          <p:cNvSpPr txBox="1"/>
          <p:nvPr/>
        </p:nvSpPr>
        <p:spPr>
          <a:xfrm>
            <a:off x="263147" y="2161633"/>
            <a:ext cx="11368016" cy="637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Цели и задачи: 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условий для понимания образного языка искусства и особенностей видения мира; </a:t>
            </a:r>
            <a:r>
              <a:rPr lang="ru-RU" sz="1600" dirty="0">
                <a:effectLst/>
                <a:latin typeface="Times New Roman" panose="02020603050405020304" pitchFamily="18" charset="0"/>
                <a:ea typeface="TimesNewRomanPSMT-Identity-H"/>
                <a:cs typeface="Times New Roman" panose="02020603050405020304" pitchFamily="18" charset="0"/>
              </a:rPr>
              <a:t>формирование художественного вкуса; </a:t>
            </a:r>
            <a:r>
              <a:rPr lang="ru-RU" sz="1600" dirty="0">
                <a:effectLst/>
                <a:latin typeface="Times New Roman" panose="02020603050405020304" pitchFamily="18" charset="0"/>
                <a:ea typeface="SymbolMT-Identity-H"/>
                <a:cs typeface="Times New Roman" panose="02020603050405020304" pitchFamily="18" charset="0"/>
              </a:rPr>
              <a:t> </a:t>
            </a:r>
            <a:r>
              <a:rPr lang="ru-RU" sz="1600" dirty="0">
                <a:effectLst/>
                <a:latin typeface="Times New Roman" panose="02020603050405020304" pitchFamily="18" charset="0"/>
                <a:ea typeface="TimesNewRomanPSMT-Identity-H"/>
                <a:cs typeface="Times New Roman" panose="02020603050405020304" pitchFamily="18" charset="0"/>
              </a:rPr>
              <a:t>развитие художественно-образного мышления и воображения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NewRomanPSMT-Identity-H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1A2973A3-F221-4477-AC24-80FB10900F1E}"/>
              </a:ext>
            </a:extLst>
          </p:cNvPr>
          <p:cNvGrpSpPr/>
          <p:nvPr/>
        </p:nvGrpSpPr>
        <p:grpSpPr>
          <a:xfrm>
            <a:off x="3330054" y="303337"/>
            <a:ext cx="8121201" cy="1729779"/>
            <a:chOff x="3330054" y="303337"/>
            <a:chExt cx="8121201" cy="1729779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09DD3C3-0175-48B9-A672-EA85DACFBDD0}"/>
                </a:ext>
              </a:extLst>
            </p:cNvPr>
            <p:cNvSpPr txBox="1"/>
            <p:nvPr/>
          </p:nvSpPr>
          <p:spPr>
            <a:xfrm>
              <a:off x="3330054" y="612336"/>
              <a:ext cx="6605518" cy="96757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ru-RU" sz="16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    «Искусство есть такая потребность для человека, как есть и пить. Потребность красоты и творчества. Она неразлучна с человеком…».</a:t>
              </a:r>
              <a:endPara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just">
                <a:lnSpc>
                  <a:spcPct val="107000"/>
                </a:lnSpc>
                <a:spcAft>
                  <a:spcPts val="800"/>
                </a:spcAft>
              </a:pPr>
              <a:r>
                <a:rPr lang="ru-RU" sz="16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                                                                         </a:t>
              </a:r>
              <a:r>
                <a:rPr lang="ru-RU" sz="1600" b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Фёдор Достоевский</a:t>
              </a:r>
              <a:endParaRPr lang="ru-RU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8B52F5C1-67AA-411C-B92A-570B21BACC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76681" y="303337"/>
              <a:ext cx="1274574" cy="1729779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40274117-2530-46EB-AA1D-56219143F15A}"/>
              </a:ext>
            </a:extLst>
          </p:cNvPr>
          <p:cNvSpPr txBox="1"/>
          <p:nvPr/>
        </p:nvSpPr>
        <p:spPr>
          <a:xfrm>
            <a:off x="263147" y="4637760"/>
            <a:ext cx="7925510" cy="1443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Этапы урока:</a:t>
            </a:r>
          </a:p>
          <a:p>
            <a:pPr eaLnBrk="1" hangingPunct="1">
              <a:buFontTx/>
              <a:buChar char="-"/>
              <a:defRPr/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Этап целеполагания и мотивации </a:t>
            </a:r>
          </a:p>
          <a:p>
            <a:pPr eaLnBrk="1" hangingPunct="1">
              <a:buFontTx/>
              <a:buChar char="-"/>
              <a:defRPr/>
            </a:pPr>
            <a:r>
              <a:rPr lang="ru-RU" alt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Основной этап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buFontTx/>
              <a:buChar char="-"/>
              <a:defRPr/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Творческое задание: создание индивидуальной работы по теме «</a:t>
            </a:r>
            <a:r>
              <a:rPr lang="ru-RU" altLang="ru-RU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Осенний пейзаж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eaLnBrk="1" hangingPunct="1">
              <a:buFontTx/>
              <a:buChar char="-"/>
              <a:defRPr/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Подведение итогов. Рефлексия</a:t>
            </a:r>
          </a:p>
        </p:txBody>
      </p:sp>
    </p:spTree>
    <p:extLst>
      <p:ext uri="{BB962C8B-B14F-4D97-AF65-F5344CB8AC3E}">
        <p14:creationId xmlns:p14="http://schemas.microsoft.com/office/powerpoint/2010/main" val="4046834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1BE156F-35E0-48A2-A8E7-511968D65CC1}"/>
              </a:ext>
            </a:extLst>
          </p:cNvPr>
          <p:cNvSpPr txBox="1"/>
          <p:nvPr/>
        </p:nvSpPr>
        <p:spPr>
          <a:xfrm>
            <a:off x="4069229" y="247920"/>
            <a:ext cx="3616088" cy="368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Волшебный мир искусства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78BA95-0908-4851-95D4-336DB9DD71AE}"/>
              </a:ext>
            </a:extLst>
          </p:cNvPr>
          <p:cNvSpPr txBox="1"/>
          <p:nvPr/>
        </p:nvSpPr>
        <p:spPr>
          <a:xfrm>
            <a:off x="379659" y="4247740"/>
            <a:ext cx="509317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Цель искусства </a:t>
            </a: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попасть в человеческую душу, вызвать потребность души услышать его волну, чувствовать, сопереживать…</a:t>
            </a:r>
            <a:endParaRPr lang="ru-RU" sz="1600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38B670E7-17CD-41B7-867E-8632AA851C1D}"/>
              </a:ext>
            </a:extLst>
          </p:cNvPr>
          <p:cNvGrpSpPr/>
          <p:nvPr/>
        </p:nvGrpSpPr>
        <p:grpSpPr>
          <a:xfrm>
            <a:off x="762923" y="1002848"/>
            <a:ext cx="10070272" cy="2700847"/>
            <a:chOff x="503615" y="1071086"/>
            <a:chExt cx="10070272" cy="2700847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DB0A0D03-F187-4199-A5CC-18ED86DD87C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615" y="1071086"/>
              <a:ext cx="3646911" cy="2700847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4E35445-83DA-4847-AFB0-D45CC001277A}"/>
                </a:ext>
              </a:extLst>
            </p:cNvPr>
            <p:cNvSpPr txBox="1"/>
            <p:nvPr/>
          </p:nvSpPr>
          <p:spPr>
            <a:xfrm>
              <a:off x="4278132" y="1337671"/>
              <a:ext cx="6295755" cy="60499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6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    Искусство </a:t>
              </a:r>
              <a:r>
                <a:rPr lang="ru-RU" sz="16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– это творческое отражение действительности в художественных образах.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CCDAD57-D1CA-4036-8AE2-60300FAED49D}"/>
                </a:ext>
              </a:extLst>
            </p:cNvPr>
            <p:cNvSpPr txBox="1"/>
            <p:nvPr/>
          </p:nvSpPr>
          <p:spPr>
            <a:xfrm>
              <a:off x="4167321" y="1850693"/>
              <a:ext cx="6295755" cy="60499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6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     Искусство</a:t>
              </a:r>
              <a:r>
                <a:rPr lang="ru-RU" sz="16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– это духовный контакт, </a:t>
              </a:r>
              <a:r>
                <a:rPr lang="ru-RU" sz="1600" b="0" i="0" dirty="0">
                  <a:solidFill>
                    <a:srgbClr val="202122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 искушение, опыт, испытание. </a:t>
              </a:r>
              <a:endParaRPr lang="ru-RU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07613B4-E8CF-4750-8BCB-CE846CDC485D}"/>
                </a:ext>
              </a:extLst>
            </p:cNvPr>
            <p:cNvSpPr txBox="1"/>
            <p:nvPr/>
          </p:nvSpPr>
          <p:spPr>
            <a:xfrm>
              <a:off x="4227500" y="2205017"/>
              <a:ext cx="5581295" cy="3821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Calibri" panose="020F0502020204030204" pitchFamily="34" charset="0"/>
                </a:rPr>
                <a:t>     Искусство</a:t>
              </a:r>
              <a:r>
                <a:rPr lang="ru-RU" sz="16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 – </a:t>
              </a:r>
              <a:r>
                <a:rPr lang="ru-RU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это</a:t>
              </a:r>
              <a:r>
                <a:rPr lang="ru-RU" sz="16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r>
                <a:rPr lang="ru-RU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универсальный язык мира</a:t>
              </a:r>
              <a:r>
                <a:rPr lang="ru-RU" sz="18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.</a:t>
              </a:r>
              <a:endParaRPr lang="ru-RU" dirty="0"/>
            </a:p>
          </p:txBody>
        </p:sp>
      </p:grpSp>
      <p:pic>
        <p:nvPicPr>
          <p:cNvPr id="10" name="Picture 10">
            <a:extLst>
              <a:ext uri="{FF2B5EF4-FFF2-40B4-BE49-F238E27FC236}">
                <a16:creationId xmlns:a16="http://schemas.microsoft.com/office/drawing/2014/main" id="{3091C393-96B0-42EB-8DDD-96B17F626B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0040" y="2934361"/>
            <a:ext cx="5907516" cy="3321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7387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7C32543-692C-4E3E-BE0E-6FECADACCE0A}"/>
              </a:ext>
            </a:extLst>
          </p:cNvPr>
          <p:cNvSpPr txBox="1"/>
          <p:nvPr/>
        </p:nvSpPr>
        <p:spPr>
          <a:xfrm>
            <a:off x="4151002" y="131236"/>
            <a:ext cx="41250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 каждого искусства свой язык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F10703-E8EA-443E-B6B8-D2B86FCA7D9F}"/>
              </a:ext>
            </a:extLst>
          </p:cNvPr>
          <p:cNvSpPr txBox="1"/>
          <p:nvPr/>
        </p:nvSpPr>
        <p:spPr>
          <a:xfrm>
            <a:off x="164910" y="4123291"/>
            <a:ext cx="629905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зык </a:t>
            </a: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танца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пластика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жестов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движений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ритме.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D9EBBC-BCB8-42BE-8512-1B2A5EBA0AF7}"/>
              </a:ext>
            </a:extLst>
          </p:cNvPr>
          <p:cNvSpPr txBox="1"/>
          <p:nvPr/>
        </p:nvSpPr>
        <p:spPr>
          <a:xfrm>
            <a:off x="190192" y="1638953"/>
            <a:ext cx="646396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зык музыки </a:t>
            </a:r>
            <a:r>
              <a:rPr lang="ru-RU" sz="1600" i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организованные </a:t>
            </a: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звуки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интонация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i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12C1E4D-E31F-4994-B137-1A5008733B7E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247" y="795062"/>
            <a:ext cx="2178643" cy="139065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31AA69F-79FD-4C4A-B7D0-7067C39B01B5}"/>
              </a:ext>
            </a:extLst>
          </p:cNvPr>
          <p:cNvSpPr txBox="1"/>
          <p:nvPr/>
        </p:nvSpPr>
        <p:spPr>
          <a:xfrm>
            <a:off x="164910" y="2925473"/>
            <a:ext cx="651453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зык литературы </a:t>
            </a:r>
            <a:r>
              <a:rPr lang="ru-RU" sz="1600" i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слово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передающее художественный образ, настроение, чувства.</a:t>
            </a:r>
            <a:endParaRPr lang="ru-RU" sz="1600" i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A58367C-E72A-4B3B-A3D1-D9F202C677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8663" y="2373987"/>
            <a:ext cx="4563944" cy="1749304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E798EB4-762F-459E-9789-FF38063F34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8663" y="4307957"/>
            <a:ext cx="4773168" cy="199339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7B37E34-1F32-4D3F-B686-AE2B8E830788}"/>
              </a:ext>
            </a:extLst>
          </p:cNvPr>
          <p:cNvSpPr txBox="1"/>
          <p:nvPr/>
        </p:nvSpPr>
        <p:spPr>
          <a:xfrm>
            <a:off x="164910" y="5341769"/>
            <a:ext cx="629905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зык скульптуры 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объём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Язык графики – линия</a:t>
            </a:r>
            <a:r>
              <a:rPr lang="ru-RU" sz="1600" i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пятно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851D559-0E9D-4C09-BECC-D899BAAD453F}"/>
              </a:ext>
            </a:extLst>
          </p:cNvPr>
          <p:cNvPicPr>
            <a:picLocks noChangeAspect="1"/>
          </p:cNvPicPr>
          <p:nvPr/>
        </p:nvPicPr>
        <p:blipFill>
          <a:blip r:embed="rId5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442" y="819584"/>
            <a:ext cx="2049193" cy="136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251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EC16DD7-82EC-4B79-98EB-D756E2A7D0FD}"/>
              </a:ext>
            </a:extLst>
          </p:cNvPr>
          <p:cNvSpPr txBox="1"/>
          <p:nvPr/>
        </p:nvSpPr>
        <p:spPr>
          <a:xfrm>
            <a:off x="544284" y="4961247"/>
            <a:ext cx="1128214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Живопись </a:t>
            </a:r>
            <a:r>
              <a:rPr lang="ru-RU" sz="1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— вид изобразительного искусства, выполненный красками, заключающийся в создании картин, живописных полотен, наиболее полно и жизненно отражающих действитель­ность. </a:t>
            </a:r>
            <a:r>
              <a:rPr lang="ru-RU" sz="1600" b="0" i="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16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 особый мир, дверь в который всегда открыта, но войти туда может не каждый. Знания, которые несут картины</a:t>
            </a:r>
            <a:r>
              <a:rPr lang="ru-RU" sz="16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16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духовные знания. Осознание их приходит постепенно — по мере того, как мы, шаг за шагом, приобщаемся к духовному опыту.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30905EC-0DF1-4950-8D44-0153575368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159" y="1701654"/>
            <a:ext cx="4299233" cy="267440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56EEADE-CF10-41A3-8CBB-9D90E6BD07CE}"/>
              </a:ext>
            </a:extLst>
          </p:cNvPr>
          <p:cNvSpPr txBox="1"/>
          <p:nvPr/>
        </p:nvSpPr>
        <p:spPr>
          <a:xfrm>
            <a:off x="4792103" y="285469"/>
            <a:ext cx="714334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«Живопись — это поэзия, которую видят,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</a:t>
            </a:r>
            <a:r>
              <a:rPr lang="ru-RU" sz="1600" i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поэзия — это живопись, которую слышат»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Леонардо да Винчи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C3FA60C-39C3-4871-9FFD-8F19B1DD24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2495" y="1701655"/>
            <a:ext cx="3045114" cy="2674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96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9D3198E-79D5-41A0-956E-B476C6BCB002}"/>
              </a:ext>
            </a:extLst>
          </p:cNvPr>
          <p:cNvSpPr txBox="1"/>
          <p:nvPr/>
        </p:nvSpPr>
        <p:spPr>
          <a:xfrm>
            <a:off x="4542622" y="274920"/>
            <a:ext cx="26323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Жанры живописи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EEB9F5-CEAE-4572-9628-7E1C6B434DBE}"/>
              </a:ext>
            </a:extLst>
          </p:cNvPr>
          <p:cNvSpPr txBox="1"/>
          <p:nvPr/>
        </p:nvSpPr>
        <p:spPr>
          <a:xfrm>
            <a:off x="194479" y="705118"/>
            <a:ext cx="115971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Жанр</a:t>
            </a:r>
            <a:r>
              <a:rPr lang="ru-RU" sz="16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(фр. - род) изменяется и развивается в зависимости от потребностей общества и эстетического вкуса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Существуют такие жанры живописи: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исторический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мифологический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батальный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библейский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анималистический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натюрморт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(фр. – мёртвая природа),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изображение бытовых сцен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портрет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пейзаж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(марина, ведута, индустриальный). 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31CC853F-CB21-4BC9-8771-AF1646E6F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82" y="2617875"/>
            <a:ext cx="3925737" cy="2221541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63632F62-D8CD-46C1-90D4-EA33CC0642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622" y="4583207"/>
            <a:ext cx="3106755" cy="199987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BC0A8D1-7EEF-4161-8414-E6EF0C8B4F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024" y="2215629"/>
            <a:ext cx="2126140" cy="2088173"/>
          </a:xfrm>
          <a:prstGeom prst="rect">
            <a:avLst/>
          </a:prstGeom>
        </p:spPr>
      </p:pic>
      <p:pic>
        <p:nvPicPr>
          <p:cNvPr id="12" name="Picture 2" descr="Художник Хомчик Анна Владимировна. Цветы и натюрморты">
            <a:extLst>
              <a:ext uri="{FF2B5EF4-FFF2-40B4-BE49-F238E27FC236}">
                <a16:creationId xmlns:a16="http://schemas.microsoft.com/office/drawing/2014/main" id="{10DD9E44-4BDE-4D37-9604-7BD7EC7CA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8421" y="2034670"/>
            <a:ext cx="2004390" cy="411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4877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340C97B-D03C-4346-B61B-44A2CCF19F2F}"/>
              </a:ext>
            </a:extLst>
          </p:cNvPr>
          <p:cNvSpPr txBox="1"/>
          <p:nvPr/>
        </p:nvSpPr>
        <p:spPr>
          <a:xfrm>
            <a:off x="255739" y="1760055"/>
            <a:ext cx="711987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Главной особенностью художественного языка живописи является не просто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цвет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его сочетание, которое называется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колорит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Он бывает тёмный – светлый, тёплый – холодный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звонкий – глухой.</a:t>
            </a:r>
          </a:p>
          <a:p>
            <a:endParaRPr lang="ru-RU" sz="16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Выбор цвета зависит от настроения. Известно, что различные цвета по-разному влияют на наше настроение, они могут вызывать радость, печаль, тревогу. </a:t>
            </a:r>
            <a:endParaRPr lang="ru-RU" sz="16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2F4B84F-75E5-495B-9961-60090F48829D}"/>
              </a:ext>
            </a:extLst>
          </p:cNvPr>
          <p:cNvSpPr txBox="1"/>
          <p:nvPr/>
        </p:nvSpPr>
        <p:spPr>
          <a:xfrm>
            <a:off x="3511454" y="111896"/>
            <a:ext cx="36399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Цвет – </a:t>
            </a:r>
            <a:r>
              <a:rPr lang="ru-RU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язык живописи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D04CD6B-35C3-4929-B26B-C5842C4079F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807" y="256025"/>
            <a:ext cx="4106492" cy="327546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0C83F7A-877B-4B01-8CF7-C75DDF728AF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847" y="3803063"/>
            <a:ext cx="3892117" cy="279891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E0D543-E42E-48FD-8263-B14D86714F97}"/>
              </a:ext>
            </a:extLst>
          </p:cNvPr>
          <p:cNvSpPr txBox="1"/>
          <p:nvPr/>
        </p:nvSpPr>
        <p:spPr>
          <a:xfrm>
            <a:off x="383267" y="792144"/>
            <a:ext cx="711987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Гармония цвета и света</a:t>
            </a:r>
          </a:p>
          <a:p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К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художественному языку живописи относятся: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цвет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сочетание цвета –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колорит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композиция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C4CB374E-7C5D-4168-8BB8-E99555EFAE36}"/>
              </a:ext>
            </a:extLst>
          </p:cNvPr>
          <p:cNvGrpSpPr/>
          <p:nvPr/>
        </p:nvGrpSpPr>
        <p:grpSpPr>
          <a:xfrm>
            <a:off x="383268" y="4473062"/>
            <a:ext cx="2829834" cy="2251627"/>
            <a:chOff x="1158070" y="4991600"/>
            <a:chExt cx="1695734" cy="1696222"/>
          </a:xfrm>
        </p:grpSpPr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E12ACC4F-A18C-4F4C-A7B9-0CDA344BD7C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9091" y="4991600"/>
              <a:ext cx="1593693" cy="1388445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FF46A64-30B5-4DE7-88FD-913B63D3489B}"/>
                </a:ext>
              </a:extLst>
            </p:cNvPr>
            <p:cNvSpPr txBox="1"/>
            <p:nvPr/>
          </p:nvSpPr>
          <p:spPr>
            <a:xfrm>
              <a:off x="1158070" y="6380045"/>
              <a:ext cx="1695734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Тёплые цвета</a:t>
              </a:r>
              <a:endPara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17B1CB18-6A83-4922-9B22-64CAD00EFA58}"/>
              </a:ext>
            </a:extLst>
          </p:cNvPr>
          <p:cNvGrpSpPr/>
          <p:nvPr/>
        </p:nvGrpSpPr>
        <p:grpSpPr>
          <a:xfrm>
            <a:off x="2999469" y="4473062"/>
            <a:ext cx="3216136" cy="2273042"/>
            <a:chOff x="2663587" y="4991599"/>
            <a:chExt cx="1695734" cy="1696221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C5396D1-6F49-463B-BC71-7FC4DB57EF78}"/>
                </a:ext>
              </a:extLst>
            </p:cNvPr>
            <p:cNvSpPr txBox="1"/>
            <p:nvPr/>
          </p:nvSpPr>
          <p:spPr>
            <a:xfrm>
              <a:off x="2663587" y="6380043"/>
              <a:ext cx="1695734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Холодные цвета</a:t>
              </a:r>
              <a:endPara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29496302-B035-4F6A-A4CF-BBCB4E6A9E8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23390" y="4991599"/>
              <a:ext cx="1488767" cy="13884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35514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82B885-6B30-4FCC-B2EE-61ACD019FE81}"/>
              </a:ext>
            </a:extLst>
          </p:cNvPr>
          <p:cNvSpPr txBox="1"/>
          <p:nvPr/>
        </p:nvSpPr>
        <p:spPr>
          <a:xfrm>
            <a:off x="4425287" y="155258"/>
            <a:ext cx="26169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i="0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Цвет и настроение </a:t>
            </a:r>
            <a:endParaRPr lang="ru-RU" dirty="0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8E01F116-1FAE-463B-862E-1C4F51C4C279}"/>
              </a:ext>
            </a:extLst>
          </p:cNvPr>
          <p:cNvGrpSpPr/>
          <p:nvPr/>
        </p:nvGrpSpPr>
        <p:grpSpPr>
          <a:xfrm>
            <a:off x="5602177" y="992247"/>
            <a:ext cx="6334155" cy="4631819"/>
            <a:chOff x="5635730" y="858509"/>
            <a:chExt cx="6334155" cy="4631819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134F637F-D02A-41B6-880C-46BE8515C2F8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5730" y="858509"/>
              <a:ext cx="6334155" cy="421486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4850AD1-66F8-4E2B-9F4A-AF5A23026CA4}"/>
                </a:ext>
              </a:extLst>
            </p:cNvPr>
            <p:cNvSpPr txBox="1"/>
            <p:nvPr/>
          </p:nvSpPr>
          <p:spPr>
            <a:xfrm>
              <a:off x="6814784" y="5182551"/>
              <a:ext cx="3654188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400" b="1" dirty="0">
                  <a:solidFill>
                    <a:srgbClr val="22222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Василий Поленов «Золотая осень»</a:t>
              </a:r>
              <a:r>
                <a:rPr lang="ru-RU" sz="1400" b="1" i="0" dirty="0">
                  <a:solidFill>
                    <a:srgbClr val="22222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1400" dirty="0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06FA1950-BBFE-4CBF-9912-BBFA3C8565F1}"/>
              </a:ext>
            </a:extLst>
          </p:cNvPr>
          <p:cNvSpPr txBox="1"/>
          <p:nvPr/>
        </p:nvSpPr>
        <p:spPr>
          <a:xfrm>
            <a:off x="419441" y="1453072"/>
            <a:ext cx="4875094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Х</a:t>
            </a:r>
            <a:r>
              <a:rPr lang="ru-RU" sz="16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удожник общается с нами, переводя на холст свои мысли и чувства. Главный закон живописи — создание правильной </a:t>
            </a:r>
            <a:r>
              <a:rPr lang="ru-RU" sz="1600" b="1" dirty="0">
                <a:solidFill>
                  <a:srgbClr val="2125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композиции</a:t>
            </a:r>
            <a:r>
              <a:rPr lang="ru-RU" sz="16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6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уравновешение различных частей картины. 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Очень важно для передачи художественного образа расположение предметов и фигур на картине.</a:t>
            </a:r>
          </a:p>
          <a:p>
            <a:r>
              <a:rPr lang="ru-RU" sz="1600" b="1" i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600" i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Композиция бывает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горизонтальной, вертикальной, треугольной, круговой, кулисной.</a:t>
            </a:r>
          </a:p>
          <a:p>
            <a:r>
              <a:rPr lang="ru-RU" sz="16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Основная функция композиции — привлечение внимания зрителей к главному объекту.</a:t>
            </a:r>
          </a:p>
          <a:p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Вся композиция картины строится на единстве и контрасте объекта и фона, линий и форм, света и цвета.</a:t>
            </a:r>
            <a:r>
              <a:rPr lang="ru-RU" sz="16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083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6F6A967-902D-48CE-871C-9297C4E428FC}"/>
              </a:ext>
            </a:extLst>
          </p:cNvPr>
          <p:cNvSpPr txBox="1"/>
          <p:nvPr/>
        </p:nvSpPr>
        <p:spPr>
          <a:xfrm>
            <a:off x="3478758" y="212597"/>
            <a:ext cx="4377520" cy="368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Здесь линии и пятна мир рисуют…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FB2C7B-46FA-4F06-8606-D00957026FE7}"/>
              </a:ext>
            </a:extLst>
          </p:cNvPr>
          <p:cNvSpPr txBox="1"/>
          <p:nvPr/>
        </p:nvSpPr>
        <p:spPr>
          <a:xfrm>
            <a:off x="549323" y="4420948"/>
            <a:ext cx="797086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С</a:t>
            </a:r>
            <a:r>
              <a:rPr lang="ru-RU" sz="16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трогие прямые линии хорошо передают вес и объём, придают формам законченность и совершенство, рождают ощущение гармонии, душевного спокойствия.</a:t>
            </a:r>
          </a:p>
          <a:p>
            <a:r>
              <a:rPr lang="ru-RU" sz="16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И</a:t>
            </a:r>
            <a:r>
              <a:rPr lang="ru-RU" sz="16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зогнутые линии рождают в душе ощущение движения, изменчивости. </a:t>
            </a:r>
          </a:p>
          <a:p>
            <a:r>
              <a:rPr lang="ru-RU" sz="16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картине Леонардо да Винчи «Мона Лиза», петляющая дорога в голубой дымке на заднем плане создаёт ощущение зыбкости, мимолетности, лёгкой невесомости самого портрета.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28044C57-1050-4B96-AD90-6FE953696344}"/>
              </a:ext>
            </a:extLst>
          </p:cNvPr>
          <p:cNvGrpSpPr/>
          <p:nvPr/>
        </p:nvGrpSpPr>
        <p:grpSpPr>
          <a:xfrm>
            <a:off x="8707755" y="2306716"/>
            <a:ext cx="3203812" cy="3724696"/>
            <a:chOff x="8492888" y="907062"/>
            <a:chExt cx="3203812" cy="3724696"/>
          </a:xfrm>
        </p:grpSpPr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867C6F89-3686-4CFB-B029-4E29C71454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83496" y="907062"/>
              <a:ext cx="2180372" cy="3253914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088FFFC-44DC-41CF-8456-65F01DE4CF13}"/>
                </a:ext>
              </a:extLst>
            </p:cNvPr>
            <p:cNvSpPr txBox="1"/>
            <p:nvPr/>
          </p:nvSpPr>
          <p:spPr>
            <a:xfrm>
              <a:off x="8492888" y="4323981"/>
              <a:ext cx="3203812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400" b="1" dirty="0">
                  <a:solidFill>
                    <a:srgbClr val="21252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Леонардо да Винчи «Мона Лиза» </a:t>
              </a:r>
              <a:endPara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21D7CCED-F88A-450E-8362-A163A02768A0}"/>
              </a:ext>
            </a:extLst>
          </p:cNvPr>
          <p:cNvSpPr txBox="1"/>
          <p:nvPr/>
        </p:nvSpPr>
        <p:spPr>
          <a:xfrm>
            <a:off x="2863613" y="4059697"/>
            <a:ext cx="293668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Гармония линий и форм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5">
            <a:extLst>
              <a:ext uri="{FF2B5EF4-FFF2-40B4-BE49-F238E27FC236}">
                <a16:creationId xmlns:a16="http://schemas.microsoft.com/office/drawing/2014/main" id="{169FDC61-5785-4C5C-900E-9DFDEEFEB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62000" contras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7" r="22873" b="4886"/>
          <a:stretch>
            <a:fillRect/>
          </a:stretch>
        </p:blipFill>
        <p:spPr bwMode="auto">
          <a:xfrm>
            <a:off x="1609383" y="1085492"/>
            <a:ext cx="2182902" cy="244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89EF439A-DBE7-487E-872A-7E19653BA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71" t="53722" r="5547" b="7594"/>
          <a:stretch>
            <a:fillRect/>
          </a:stretch>
        </p:blipFill>
        <p:spPr>
          <a:xfrm>
            <a:off x="4754698" y="920328"/>
            <a:ext cx="3323447" cy="2492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69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6EA338-D0D8-4678-A7FE-2D820E21327C}"/>
              </a:ext>
            </a:extLst>
          </p:cNvPr>
          <p:cNvSpPr txBox="1"/>
          <p:nvPr/>
        </p:nvSpPr>
        <p:spPr>
          <a:xfrm>
            <a:off x="3182772" y="886683"/>
            <a:ext cx="754607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 искусства – это не количество информации в нём, а качество нашего с вами эмоционального (чувство), пластического (объём и движение линий) и духовного (энергия)</a:t>
            </a:r>
            <a:r>
              <a:rPr lang="ru-RU" sz="1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контакта с ним».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Михаил Казиник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C313349-7336-48C6-933B-1CA695ED54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16" y="2483891"/>
            <a:ext cx="5072680" cy="32690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9FA8ABE-3AC6-4C66-AF25-D0191E1F3576}"/>
              </a:ext>
            </a:extLst>
          </p:cNvPr>
          <p:cNvSpPr txBox="1"/>
          <p:nvPr/>
        </p:nvSpPr>
        <p:spPr>
          <a:xfrm>
            <a:off x="3645090" y="259693"/>
            <a:ext cx="46527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i="0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Настроить душу на волну живописи </a:t>
            </a:r>
            <a:endParaRPr lang="ru-RU" dirty="0"/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4D063CAC-B9A1-463A-9C54-A840520B9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861" y="2483891"/>
            <a:ext cx="5813637" cy="326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0725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C69108D-CFBF-4D54-AB59-F93360612597}"/>
              </a:ext>
            </a:extLst>
          </p:cNvPr>
          <p:cNvSpPr txBox="1"/>
          <p:nvPr/>
        </p:nvSpPr>
        <p:spPr>
          <a:xfrm>
            <a:off x="4057303" y="19597"/>
            <a:ext cx="3396870" cy="3994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Творческое задание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6A40B7-A0BE-47DB-A69C-94779E7264B6}"/>
              </a:ext>
            </a:extLst>
          </p:cNvPr>
          <p:cNvSpPr txBox="1"/>
          <p:nvPr/>
        </p:nvSpPr>
        <p:spPr>
          <a:xfrm>
            <a:off x="4596369" y="1299918"/>
            <a:ext cx="637132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Цветными </a:t>
            </a:r>
            <a:r>
              <a:rPr lang="ru-RU" sz="16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пятнами, кругами, мазками, шлепками и потертостями передать своё восприятие осеннего состояния природы.</a:t>
            </a:r>
            <a:endParaRPr lang="ru-RU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2D0C8B-963C-4FB1-8E26-7DC5214C5922}"/>
              </a:ext>
            </a:extLst>
          </p:cNvPr>
          <p:cNvSpPr txBox="1"/>
          <p:nvPr/>
        </p:nvSpPr>
        <p:spPr>
          <a:xfrm>
            <a:off x="2103345" y="430022"/>
            <a:ext cx="76529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индивидуальную работу по теме «</a:t>
            </a:r>
            <a:r>
              <a:rPr lang="ru-RU" altLang="ru-RU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Осенний пейзаж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algn="ctr"/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Научиться владеть средствами выразительности для передачи своего замысла.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E8EB126-1D04-470E-88B9-E373B881A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82" t="16373" r="3624" b="17859"/>
          <a:stretch>
            <a:fillRect/>
          </a:stretch>
        </p:blipFill>
        <p:spPr bwMode="auto">
          <a:xfrm>
            <a:off x="856610" y="1236151"/>
            <a:ext cx="3616210" cy="2721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58514834-22B7-4446-B306-87AC7EF74DD5}"/>
              </a:ext>
            </a:extLst>
          </p:cNvPr>
          <p:cNvGrpSpPr/>
          <p:nvPr/>
        </p:nvGrpSpPr>
        <p:grpSpPr>
          <a:xfrm>
            <a:off x="5015185" y="2042577"/>
            <a:ext cx="5310384" cy="1774444"/>
            <a:chOff x="5015185" y="2042577"/>
            <a:chExt cx="5310384" cy="1774444"/>
          </a:xfrm>
        </p:grpSpPr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4B25FADE-F0B0-4C33-99DD-11596751C6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9181" y="2042577"/>
              <a:ext cx="2606388" cy="1774444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AE6EA844-649C-4505-82CA-343D2488D2C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5185" y="2059839"/>
              <a:ext cx="2655192" cy="1757182"/>
            </a:xfrm>
            <a:prstGeom prst="rect">
              <a:avLst/>
            </a:prstGeom>
          </p:spPr>
        </p:pic>
      </p:grpSp>
      <p:sp>
        <p:nvSpPr>
          <p:cNvPr id="11" name="Rectangle 7">
            <a:extLst>
              <a:ext uri="{FF2B5EF4-FFF2-40B4-BE49-F238E27FC236}">
                <a16:creationId xmlns:a16="http://schemas.microsoft.com/office/drawing/2014/main" id="{A043AF50-446C-4CEC-8F14-026E76B313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832" y="4000459"/>
            <a:ext cx="11156009" cy="33855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ctr">
            <a:spAutoFit/>
          </a:bodyPr>
          <a:lstStyle/>
          <a:p>
            <a:pPr algn="justLow">
              <a:defRPr/>
            </a:pP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Какие </a:t>
            </a:r>
            <a:r>
              <a:rPr lang="ru-RU" altLang="ru-RU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техники безопасности</a:t>
            </a:r>
            <a:r>
              <a:rPr lang="ru-RU" alt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необходимо соблюдать при работе с цветным песком, пластилином и красками?</a:t>
            </a:r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D56B853E-A829-4F15-B16A-C294FE3F8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9540" y="5111670"/>
            <a:ext cx="316682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altLang="ru-RU" sz="1600" dirty="0"/>
              <a:t>- </a:t>
            </a:r>
            <a:r>
              <a:rPr lang="ru-RU" altLang="ru-RU" sz="1600" b="1" dirty="0"/>
              <a:t>1 ряд:</a:t>
            </a:r>
            <a:r>
              <a:rPr lang="ru-RU" altLang="ru-RU" sz="1600" dirty="0"/>
              <a:t> работа с цветным песком.</a:t>
            </a:r>
          </a:p>
          <a:p>
            <a:pPr eaLnBrk="1" hangingPunct="1"/>
            <a:r>
              <a:rPr lang="ru-RU" altLang="ru-RU" sz="1600" dirty="0"/>
              <a:t>- </a:t>
            </a:r>
            <a:r>
              <a:rPr lang="ru-RU" altLang="ru-RU" sz="1600" b="1" dirty="0"/>
              <a:t>2 ряд:</a:t>
            </a:r>
            <a:r>
              <a:rPr lang="ru-RU" altLang="ru-RU" sz="1600" dirty="0"/>
              <a:t> работа с пластилином.</a:t>
            </a:r>
          </a:p>
          <a:p>
            <a:pPr eaLnBrk="1" hangingPunct="1"/>
            <a:r>
              <a:rPr lang="ru-RU" altLang="ru-RU" sz="1600" dirty="0"/>
              <a:t>- </a:t>
            </a:r>
            <a:r>
              <a:rPr lang="ru-RU" altLang="ru-RU" sz="1600" b="1" dirty="0"/>
              <a:t>3 ряд:</a:t>
            </a:r>
            <a:r>
              <a:rPr lang="ru-RU" altLang="ru-RU" sz="1600" dirty="0"/>
              <a:t> работа красками.</a:t>
            </a:r>
          </a:p>
        </p:txBody>
      </p:sp>
    </p:spTree>
    <p:extLst>
      <p:ext uri="{BB962C8B-B14F-4D97-AF65-F5344CB8AC3E}">
        <p14:creationId xmlns:p14="http://schemas.microsoft.com/office/powerpoint/2010/main" val="22826133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02" name="Picture 10">
            <a:extLst>
              <a:ext uri="{FF2B5EF4-FFF2-40B4-BE49-F238E27FC236}">
                <a16:creationId xmlns:a16="http://schemas.microsoft.com/office/drawing/2014/main" id="{E10C0AA6-194E-48D9-B4E7-742E39085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707" y="1678329"/>
            <a:ext cx="7226581" cy="4064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F91409D-E3AE-41A2-ACA9-085E4EBA7073}"/>
              </a:ext>
            </a:extLst>
          </p:cNvPr>
          <p:cNvSpPr txBox="1"/>
          <p:nvPr/>
        </p:nvSpPr>
        <p:spPr>
          <a:xfrm>
            <a:off x="4733923" y="109354"/>
            <a:ext cx="2724151" cy="368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с красками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9" name="Picture 7">
            <a:extLst>
              <a:ext uri="{FF2B5EF4-FFF2-40B4-BE49-F238E27FC236}">
                <a16:creationId xmlns:a16="http://schemas.microsoft.com/office/drawing/2014/main" id="{EF4EA9EE-CE95-424D-9469-3CAF3F31C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175" y="1306512"/>
            <a:ext cx="6607649" cy="424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0F16510-2C28-40A6-BCA1-6164388E7726}"/>
              </a:ext>
            </a:extLst>
          </p:cNvPr>
          <p:cNvSpPr txBox="1"/>
          <p:nvPr/>
        </p:nvSpPr>
        <p:spPr>
          <a:xfrm>
            <a:off x="4624001" y="150472"/>
            <a:ext cx="2943998" cy="368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с пластилином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4" name="Picture 6">
            <a:extLst>
              <a:ext uri="{FF2B5EF4-FFF2-40B4-BE49-F238E27FC236}">
                <a16:creationId xmlns:a16="http://schemas.microsoft.com/office/drawing/2014/main" id="{B0F04DE2-1181-4825-A1ED-43064C8803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166" y="1323078"/>
            <a:ext cx="6951668" cy="3910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C78551D-2E3A-4B5C-A371-D826E81DEA3D}"/>
              </a:ext>
            </a:extLst>
          </p:cNvPr>
          <p:cNvSpPr txBox="1"/>
          <p:nvPr/>
        </p:nvSpPr>
        <p:spPr>
          <a:xfrm>
            <a:off x="4413202" y="189768"/>
            <a:ext cx="3365596" cy="368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с цветным песком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ECC30A-AC42-4405-A289-FB8350E2B7F6}"/>
              </a:ext>
            </a:extLst>
          </p:cNvPr>
          <p:cNvSpPr txBox="1"/>
          <p:nvPr/>
        </p:nvSpPr>
        <p:spPr>
          <a:xfrm>
            <a:off x="3157467" y="163773"/>
            <a:ext cx="4986834" cy="368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alt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Этап подведения итогов урока. Рефлексия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1116A77A-D2CC-4EB1-804E-6403E3D0B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111" y="1574161"/>
            <a:ext cx="7183777" cy="4039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78048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53C7CB81-DEAE-4DEC-BA3D-90DBE685F39D}"/>
              </a:ext>
            </a:extLst>
          </p:cNvPr>
          <p:cNvGrpSpPr/>
          <p:nvPr/>
        </p:nvGrpSpPr>
        <p:grpSpPr>
          <a:xfrm>
            <a:off x="353132" y="583856"/>
            <a:ext cx="11760960" cy="1582442"/>
            <a:chOff x="292288" y="779000"/>
            <a:chExt cx="11760960" cy="1582442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5440CDA9-EC91-4C83-BCDC-EAF57CC71A3F}"/>
                </a:ext>
              </a:extLst>
            </p:cNvPr>
            <p:cNvSpPr txBox="1"/>
            <p:nvPr/>
          </p:nvSpPr>
          <p:spPr>
            <a:xfrm>
              <a:off x="292288" y="779000"/>
              <a:ext cx="2014181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b="1" i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Источники: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3E37A8B-25C4-45C0-9315-CE23EBA8CECF}"/>
                </a:ext>
              </a:extLst>
            </p:cNvPr>
            <p:cNvSpPr txBox="1"/>
            <p:nvPr/>
          </p:nvSpPr>
          <p:spPr>
            <a:xfrm>
              <a:off x="292288" y="2022888"/>
              <a:ext cx="994353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Михаил Казиник Погружение в музыку или Тайны гениев – 2. Москва: Издательство АСТ, 2019 </a:t>
              </a:r>
              <a:endParaRPr lang="ru-RU" sz="1600" dirty="0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4DD601E-8984-4180-85B8-CD9CDB00C8F3}"/>
                </a:ext>
              </a:extLst>
            </p:cNvPr>
            <p:cNvSpPr txBox="1"/>
            <p:nvPr/>
          </p:nvSpPr>
          <p:spPr>
            <a:xfrm>
              <a:off x="292288" y="1684334"/>
              <a:ext cx="742097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Изобразительное искусство 5-8 класс. Программа Б.М. Неменского 2019 год</a:t>
              </a:r>
              <a:endParaRPr lang="ru-RU" sz="16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DA55921-FA67-4928-9FB1-6C480FAD3247}"/>
                </a:ext>
              </a:extLst>
            </p:cNvPr>
            <p:cNvSpPr txBox="1"/>
            <p:nvPr/>
          </p:nvSpPr>
          <p:spPr>
            <a:xfrm>
              <a:off x="292288" y="1249574"/>
              <a:ext cx="1176096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Л.А. Неменская, Н.А. Горяева, О.В. Островская. Учебник «Изобразительное искусство. Искусство в жизни человека.  6 класс»  2017</a:t>
              </a:r>
              <a:endParaRPr lang="ru-RU" sz="1600" dirty="0"/>
            </a:p>
          </p:txBody>
        </p:sp>
      </p:grp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8AFFB34F-FB6D-4E7B-9967-F2CA431DDE07}"/>
              </a:ext>
            </a:extLst>
          </p:cNvPr>
          <p:cNvGrpSpPr/>
          <p:nvPr/>
        </p:nvGrpSpPr>
        <p:grpSpPr>
          <a:xfrm>
            <a:off x="1456932" y="2696725"/>
            <a:ext cx="4981901" cy="3676058"/>
            <a:chOff x="1456932" y="2696725"/>
            <a:chExt cx="4981901" cy="3676058"/>
          </a:xfrm>
        </p:grpSpPr>
        <p:pic>
          <p:nvPicPr>
            <p:cNvPr id="1026" name="Picture 2" descr="Картинки по запросу &quot;Учебник «Изобразительное искусство. Искусство в жизни человека. 6 класс&quot;">
              <a:extLst>
                <a:ext uri="{FF2B5EF4-FFF2-40B4-BE49-F238E27FC236}">
                  <a16:creationId xmlns:a16="http://schemas.microsoft.com/office/drawing/2014/main" id="{AE2FE08E-59A2-4645-B61A-FF8F7C97E6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6932" y="2696725"/>
              <a:ext cx="2545841" cy="34028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7">
              <a:extLst>
                <a:ext uri="{FF2B5EF4-FFF2-40B4-BE49-F238E27FC236}">
                  <a16:creationId xmlns:a16="http://schemas.microsoft.com/office/drawing/2014/main" id="{88B78232-BE7C-440A-9319-826C2006F2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946396">
              <a:off x="4089275" y="3073521"/>
              <a:ext cx="2349558" cy="32992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740268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736</TotalTime>
  <Words>945</Words>
  <Application>Microsoft Office PowerPoint</Application>
  <PresentationFormat>Широкоэкранный</PresentationFormat>
  <Paragraphs>91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Оксана</dc:creator>
  <cp:lastModifiedBy>Деменкова Е. А.</cp:lastModifiedBy>
  <cp:revision>220</cp:revision>
  <dcterms:created xsi:type="dcterms:W3CDTF">2021-02-05T07:53:35Z</dcterms:created>
  <dcterms:modified xsi:type="dcterms:W3CDTF">2021-04-19T02:28:16Z</dcterms:modified>
</cp:coreProperties>
</file>