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2" r:id="rId5"/>
    <p:sldId id="260" r:id="rId6"/>
    <p:sldId id="261" r:id="rId7"/>
    <p:sldId id="263" r:id="rId8"/>
    <p:sldId id="270" r:id="rId9"/>
    <p:sldId id="271" r:id="rId10"/>
    <p:sldId id="272" r:id="rId11"/>
    <p:sldId id="273" r:id="rId12"/>
    <p:sldId id="264" r:id="rId13"/>
    <p:sldId id="265" r:id="rId14"/>
    <p:sldId id="259" r:id="rId15"/>
    <p:sldId id="266" r:id="rId16"/>
    <p:sldId id="274" r:id="rId17"/>
    <p:sldId id="267" r:id="rId18"/>
    <p:sldId id="268" r:id="rId19"/>
    <p:sldId id="269" r:id="rId20"/>
    <p:sldId id="275" r:id="rId21"/>
    <p:sldId id="276" r:id="rId22"/>
    <p:sldId id="279" r:id="rId23"/>
    <p:sldId id="277" r:id="rId24"/>
    <p:sldId id="278" r:id="rId25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CC0000"/>
    <a:srgbClr val="006600"/>
    <a:srgbClr val="66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email">
            <a:alphaModFix amt="30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11/11/2020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6.jpeg"/><Relationship Id="rId7" Type="http://schemas.openxmlformats.org/officeDocument/2006/relationships/image" Target="../media/image1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6.jpeg"/><Relationship Id="rId7" Type="http://schemas.openxmlformats.org/officeDocument/2006/relationships/image" Target="../media/image3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jpeg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4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jpe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4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27103" y="0"/>
            <a:ext cx="7073090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В каких формах </a:t>
            </a:r>
          </a:p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может существовать </a:t>
            </a:r>
          </a:p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химический элемент ?</a:t>
            </a:r>
            <a:endParaRPr lang="ru-RU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3" descr="C:\Users\уцк\Downloads\displaying-18gt-images-for-important-update-clipart-69950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28600"/>
            <a:ext cx="914400" cy="1487346"/>
          </a:xfrm>
          <a:prstGeom prst="rect">
            <a:avLst/>
          </a:prstGeom>
          <a:noFill/>
        </p:spPr>
      </p:pic>
      <p:sp>
        <p:nvSpPr>
          <p:cNvPr id="6" name="Облако 5"/>
          <p:cNvSpPr/>
          <p:nvPr/>
        </p:nvSpPr>
        <p:spPr>
          <a:xfrm>
            <a:off x="685800" y="2667000"/>
            <a:ext cx="7772400" cy="3429000"/>
          </a:xfrm>
          <a:prstGeom prst="cloud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r"/>
            <a:r>
              <a:rPr lang="ru-RU" sz="2800" dirty="0" smtClean="0"/>
              <a:t>Свободные атомы</a:t>
            </a:r>
          </a:p>
          <a:p>
            <a:pPr algn="ctr"/>
            <a:endParaRPr lang="ru-RU" sz="2800" dirty="0" smtClean="0"/>
          </a:p>
          <a:p>
            <a:pPr algn="ctr"/>
            <a:r>
              <a:rPr lang="ru-RU" sz="3600" b="1" i="1" dirty="0" smtClean="0">
                <a:solidFill>
                  <a:srgbClr val="CC0000"/>
                </a:solidFill>
              </a:rPr>
              <a:t>Простые вещества</a:t>
            </a:r>
          </a:p>
          <a:p>
            <a:pPr algn="ctr"/>
            <a:endParaRPr lang="ru-RU" sz="2800" dirty="0" smtClean="0"/>
          </a:p>
          <a:p>
            <a:r>
              <a:rPr lang="ru-RU" sz="2800" dirty="0" smtClean="0"/>
              <a:t>Сложные вещества</a:t>
            </a:r>
            <a:endParaRPr lang="ru-RU" sz="28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8200"/>
            <a:ext cx="9144000" cy="193899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Простые вещества</a:t>
            </a:r>
          </a:p>
          <a:p>
            <a:pPr algn="ctr"/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е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а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л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B05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л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ы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 и </a:t>
            </a:r>
            <a:r>
              <a:rPr lang="ru-RU" sz="6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C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неметаллы</a:t>
            </a:r>
            <a:endParaRPr lang="ru-RU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C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820471" y="5877272"/>
            <a:ext cx="204129" cy="400110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square" rtlCol="0">
            <a:spAutoFit/>
          </a:bodyPr>
          <a:lstStyle/>
          <a:p>
            <a:endParaRPr lang="ru-RU" sz="2000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43000" y="228600"/>
            <a:ext cx="756239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Что известно о металлах?</a:t>
            </a:r>
            <a:endParaRPr lang="ru-RU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3" descr="C:\Users\уцк\Downloads\displaying-18gt-images-for-important-update-clipart-69950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" cy="1487346"/>
          </a:xfrm>
          <a:prstGeom prst="rect">
            <a:avLst/>
          </a:prstGeom>
          <a:noFill/>
        </p:spPr>
      </p:pic>
      <p:pic>
        <p:nvPicPr>
          <p:cNvPr id="4" name="Picture 2" descr="C:\Users\уцк\Downloads\0013-013-Vypolnite-v-tetradjakh-samostojatelnuju-rabot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1905000"/>
            <a:ext cx="6019800" cy="4672084"/>
          </a:xfrm>
          <a:prstGeom prst="rect">
            <a:avLst/>
          </a:prstGeom>
          <a:noFill/>
        </p:spPr>
      </p:pic>
      <p:sp>
        <p:nvSpPr>
          <p:cNvPr id="5" name="Облако 4"/>
          <p:cNvSpPr/>
          <p:nvPr/>
        </p:nvSpPr>
        <p:spPr>
          <a:xfrm>
            <a:off x="152400" y="1371600"/>
            <a:ext cx="8763000" cy="5029200"/>
          </a:xfrm>
          <a:prstGeom prst="cloud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Известно </a:t>
            </a:r>
            <a:r>
              <a:rPr lang="ru-RU" sz="2400" b="1" i="1" dirty="0" smtClean="0">
                <a:solidFill>
                  <a:srgbClr val="00B050"/>
                </a:solidFill>
              </a:rPr>
              <a:t>95</a:t>
            </a:r>
            <a:r>
              <a:rPr lang="ru-RU" sz="2400" dirty="0" smtClean="0"/>
              <a:t> элементов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Большой</a:t>
            </a:r>
            <a:r>
              <a:rPr lang="ru-RU" sz="2400" dirty="0" smtClean="0"/>
              <a:t> атомный радиус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b="1" i="1" dirty="0" smtClean="0">
                <a:solidFill>
                  <a:srgbClr val="CC0000"/>
                </a:solidFill>
              </a:rPr>
              <a:t>Отдают</a:t>
            </a:r>
            <a:r>
              <a:rPr lang="ru-RU" sz="2400" dirty="0" smtClean="0"/>
              <a:t> внешние электроны (1 – 3)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Характерны </a:t>
            </a:r>
            <a:r>
              <a:rPr lang="ru-RU" sz="2400" i="1" dirty="0" smtClean="0">
                <a:solidFill>
                  <a:srgbClr val="660066"/>
                </a:solidFill>
              </a:rPr>
              <a:t>ионная</a:t>
            </a:r>
            <a:r>
              <a:rPr lang="ru-RU" sz="2400" dirty="0" smtClean="0"/>
              <a:t> и </a:t>
            </a:r>
            <a:r>
              <a:rPr lang="ru-RU" sz="2400" i="1" dirty="0" smtClean="0">
                <a:solidFill>
                  <a:schemeClr val="bg2">
                    <a:lumMod val="25000"/>
                  </a:schemeClr>
                </a:solidFill>
              </a:rPr>
              <a:t>металлическая</a:t>
            </a:r>
            <a:r>
              <a:rPr lang="ru-RU" sz="2400" dirty="0" smtClean="0"/>
              <a:t> химические связи</a:t>
            </a:r>
            <a:endParaRPr lang="ru-RU" sz="24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8905" y="228600"/>
            <a:ext cx="821058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Что известно о </a:t>
            </a:r>
            <a:r>
              <a:rPr lang="ru-RU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неметаллах</a:t>
            </a:r>
            <a:r>
              <a:rPr lang="ru-RU" sz="4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?</a:t>
            </a:r>
            <a:endParaRPr lang="ru-RU" sz="4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3" descr="C:\Users\уцк\Downloads\displaying-18gt-images-for-important-update-clipart-69950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0"/>
            <a:ext cx="914400" cy="1487346"/>
          </a:xfrm>
          <a:prstGeom prst="rect">
            <a:avLst/>
          </a:prstGeom>
          <a:noFill/>
        </p:spPr>
      </p:pic>
      <p:pic>
        <p:nvPicPr>
          <p:cNvPr id="4" name="Picture 2" descr="C:\Users\уцк\Downloads\0013-013-Vypolnite-v-tetradjakh-samostojatelnuju-rabotu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52600" y="1905000"/>
            <a:ext cx="6019800" cy="4672084"/>
          </a:xfrm>
          <a:prstGeom prst="rect">
            <a:avLst/>
          </a:prstGeom>
          <a:noFill/>
        </p:spPr>
      </p:pic>
      <p:sp>
        <p:nvSpPr>
          <p:cNvPr id="5" name="Облако 4"/>
          <p:cNvSpPr/>
          <p:nvPr/>
        </p:nvSpPr>
        <p:spPr>
          <a:xfrm>
            <a:off x="0" y="1371600"/>
            <a:ext cx="9144000" cy="5029200"/>
          </a:xfrm>
          <a:prstGeom prst="cloud">
            <a:avLst/>
          </a:prstGeom>
          <a:ln w="381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Известно </a:t>
            </a:r>
            <a:r>
              <a:rPr lang="ru-RU" sz="2400" b="1" i="1" dirty="0" smtClean="0">
                <a:solidFill>
                  <a:srgbClr val="C00000"/>
                </a:solidFill>
              </a:rPr>
              <a:t>23</a:t>
            </a:r>
            <a:r>
              <a:rPr lang="ru-RU" sz="2400" dirty="0" smtClean="0"/>
              <a:t> элемента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Небольшой</a:t>
            </a:r>
            <a:r>
              <a:rPr lang="ru-RU" sz="2400" dirty="0" smtClean="0"/>
              <a:t> атомный радиус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b="1" i="1" dirty="0" smtClean="0">
                <a:solidFill>
                  <a:srgbClr val="CC0000"/>
                </a:solidFill>
              </a:rPr>
              <a:t>Принимают</a:t>
            </a:r>
            <a:r>
              <a:rPr lang="ru-RU" sz="2400" dirty="0" smtClean="0"/>
              <a:t> внешние электроны (1 – 4)</a:t>
            </a:r>
          </a:p>
          <a:p>
            <a:pPr algn="ctr"/>
            <a:endParaRPr lang="ru-RU" sz="2400" dirty="0" smtClean="0"/>
          </a:p>
          <a:p>
            <a:pPr algn="ctr"/>
            <a:r>
              <a:rPr lang="ru-RU" sz="2400" dirty="0" smtClean="0"/>
              <a:t>Характерны </a:t>
            </a:r>
            <a:r>
              <a:rPr lang="ru-RU" sz="2400" i="1" dirty="0" smtClean="0">
                <a:solidFill>
                  <a:srgbClr val="660066"/>
                </a:solidFill>
              </a:rPr>
              <a:t>ионная</a:t>
            </a:r>
            <a:r>
              <a:rPr lang="ru-RU" sz="2400" dirty="0" smtClean="0"/>
              <a:t> и </a:t>
            </a:r>
            <a:r>
              <a:rPr lang="ru-RU" sz="2400" i="1" dirty="0" smtClean="0">
                <a:solidFill>
                  <a:schemeClr val="accent6">
                    <a:lumMod val="75000"/>
                  </a:schemeClr>
                </a:solidFill>
              </a:rPr>
              <a:t>ковалентная</a:t>
            </a:r>
            <a:r>
              <a:rPr lang="ru-RU" sz="24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2400" dirty="0" smtClean="0"/>
              <a:t>химические связи</a:t>
            </a:r>
            <a:endParaRPr lang="ru-RU" sz="24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28800" y="0"/>
            <a:ext cx="56428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Ме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	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	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неМе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895600" y="228600"/>
            <a:ext cx="5562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i="1" dirty="0" smtClean="0"/>
              <a:t>(95) </a:t>
            </a:r>
            <a:r>
              <a:rPr lang="ru-RU" sz="3200" dirty="0" smtClean="0"/>
              <a:t>		                 	</a:t>
            </a:r>
            <a:r>
              <a:rPr lang="ru-RU" sz="3200" i="1" dirty="0" smtClean="0"/>
              <a:t>(23)</a:t>
            </a:r>
            <a:endParaRPr lang="ru-RU" sz="3200" i="1" dirty="0"/>
          </a:p>
        </p:txBody>
      </p:sp>
      <p:sp>
        <p:nvSpPr>
          <p:cNvPr id="4" name="TextBox 3"/>
          <p:cNvSpPr txBox="1"/>
          <p:nvPr/>
        </p:nvSpPr>
        <p:spPr>
          <a:xfrm>
            <a:off x="2133600" y="990600"/>
            <a:ext cx="6019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R</a:t>
            </a:r>
            <a:r>
              <a:rPr lang="ru-RU" sz="3600" baseline="-25000" dirty="0" err="1" smtClean="0"/>
              <a:t>ат</a:t>
            </a:r>
            <a:r>
              <a:rPr lang="en-US" sz="3600" dirty="0" smtClean="0"/>
              <a:t>  </a:t>
            </a:r>
            <a:r>
              <a:rPr lang="ru-RU" sz="3600" dirty="0" smtClean="0"/>
              <a:t>				</a:t>
            </a:r>
            <a:r>
              <a:rPr lang="en-US" sz="3600" dirty="0" smtClean="0"/>
              <a:t>   R</a:t>
            </a:r>
            <a:r>
              <a:rPr lang="ru-RU" sz="3600" baseline="-25000" dirty="0" err="1" smtClean="0"/>
              <a:t>ат</a:t>
            </a:r>
            <a:r>
              <a:rPr lang="en-US" sz="3600" dirty="0" smtClean="0"/>
              <a:t> </a:t>
            </a:r>
            <a:endParaRPr lang="ru-RU" sz="3600" dirty="0"/>
          </a:p>
        </p:txBody>
      </p:sp>
      <p:sp>
        <p:nvSpPr>
          <p:cNvPr id="5" name="TextBox 4"/>
          <p:cNvSpPr txBox="1"/>
          <p:nvPr/>
        </p:nvSpPr>
        <p:spPr>
          <a:xfrm>
            <a:off x="4114800" y="914400"/>
            <a:ext cx="1143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0000FF"/>
                </a:solidFill>
              </a:rPr>
              <a:t>˃</a:t>
            </a:r>
            <a:endParaRPr lang="ru-RU" sz="4800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066800" y="16764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Отдают внешние </a:t>
            </a:r>
            <a:r>
              <a:rPr lang="en-US" sz="2400" dirty="0" smtClean="0"/>
              <a:t>e̅ 	 </a:t>
            </a:r>
            <a:r>
              <a:rPr lang="ru-RU" sz="2400" dirty="0" smtClean="0"/>
              <a:t>Принимают внешние </a:t>
            </a:r>
            <a:r>
              <a:rPr lang="en-US" sz="2400" dirty="0" smtClean="0"/>
              <a:t>e̅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1905000" y="2133600"/>
            <a:ext cx="5791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/>
              <a:t>1 – 3 e̅			     1 – 4 e̅</a:t>
            </a:r>
            <a:endParaRPr lang="ru-RU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1066800" y="2514600"/>
            <a:ext cx="350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</a:rPr>
              <a:t>Me</a:t>
            </a:r>
            <a:r>
              <a:rPr lang="en-US" sz="2800" b="1" baseline="30000" dirty="0" err="1" smtClean="0">
                <a:solidFill>
                  <a:srgbClr val="002060"/>
                </a:solidFill>
              </a:rPr>
              <a:t>O</a:t>
            </a:r>
            <a:r>
              <a:rPr lang="en-US" sz="2800" b="1" baseline="30000" dirty="0" smtClean="0">
                <a:solidFill>
                  <a:srgbClr val="002060"/>
                </a:solidFill>
              </a:rPr>
              <a:t>  </a:t>
            </a:r>
            <a:r>
              <a:rPr lang="en-US" sz="2800" b="1" dirty="0" smtClean="0">
                <a:solidFill>
                  <a:srgbClr val="002060"/>
                </a:solidFill>
              </a:rPr>
              <a:t>– n e̅ ↔ Me</a:t>
            </a:r>
            <a:r>
              <a:rPr lang="en-US" sz="2800" b="1" baseline="30000" dirty="0" smtClean="0">
                <a:solidFill>
                  <a:srgbClr val="002060"/>
                </a:solidFill>
              </a:rPr>
              <a:t>n+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72000" y="2514600"/>
            <a:ext cx="426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не</a:t>
            </a:r>
            <a:r>
              <a:rPr lang="en-US" sz="2800" b="1" dirty="0" err="1" smtClean="0">
                <a:solidFill>
                  <a:srgbClr val="C00000"/>
                </a:solidFill>
              </a:rPr>
              <a:t>Me</a:t>
            </a:r>
            <a:r>
              <a:rPr lang="en-US" sz="2800" b="1" baseline="30000" dirty="0" err="1" smtClean="0">
                <a:solidFill>
                  <a:srgbClr val="C00000"/>
                </a:solidFill>
              </a:rPr>
              <a:t>O</a:t>
            </a:r>
            <a:r>
              <a:rPr lang="en-US" sz="2800" b="1" baseline="30000" dirty="0" smtClean="0">
                <a:solidFill>
                  <a:srgbClr val="C00000"/>
                </a:solidFill>
              </a:rPr>
              <a:t>  </a:t>
            </a:r>
            <a:r>
              <a:rPr lang="ru-RU" sz="2800" b="1" dirty="0" smtClean="0">
                <a:solidFill>
                  <a:srgbClr val="C00000"/>
                </a:solidFill>
              </a:rPr>
              <a:t>+</a:t>
            </a:r>
            <a:r>
              <a:rPr lang="en-US" sz="2800" b="1" dirty="0" smtClean="0">
                <a:solidFill>
                  <a:srgbClr val="C00000"/>
                </a:solidFill>
              </a:rPr>
              <a:t> n e̅ ↔ </a:t>
            </a:r>
            <a:r>
              <a:rPr lang="ru-RU" sz="2800" b="1" dirty="0" smtClean="0">
                <a:solidFill>
                  <a:srgbClr val="C00000"/>
                </a:solidFill>
              </a:rPr>
              <a:t>не</a:t>
            </a:r>
            <a:r>
              <a:rPr lang="en-US" sz="2800" b="1" dirty="0" smtClean="0">
                <a:solidFill>
                  <a:srgbClr val="C00000"/>
                </a:solidFill>
              </a:rPr>
              <a:t>Me</a:t>
            </a:r>
            <a:r>
              <a:rPr lang="en-US" sz="2800" b="1" baseline="30000" dirty="0" smtClean="0">
                <a:solidFill>
                  <a:srgbClr val="C00000"/>
                </a:solidFill>
              </a:rPr>
              <a:t>n</a:t>
            </a:r>
            <a:r>
              <a:rPr lang="ru-RU" sz="2800" b="1" baseline="30000" dirty="0" smtClean="0">
                <a:solidFill>
                  <a:srgbClr val="C00000"/>
                </a:solidFill>
              </a:rPr>
              <a:t>-</a:t>
            </a:r>
            <a:endParaRPr lang="ru-RU" sz="2800" b="1" dirty="0">
              <a:solidFill>
                <a:srgbClr val="C00000"/>
              </a:solidFill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57200" y="3048000"/>
            <a:ext cx="4343400" cy="1200329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635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2400" i="1" dirty="0" smtClean="0"/>
              <a:t>Характерны ионная </a:t>
            </a:r>
          </a:p>
          <a:p>
            <a:pPr algn="ctr"/>
            <a:r>
              <a:rPr lang="ru-RU" sz="2400" i="1" dirty="0" smtClean="0"/>
              <a:t>и металлическая </a:t>
            </a:r>
          </a:p>
          <a:p>
            <a:pPr algn="ctr"/>
            <a:r>
              <a:rPr lang="ru-RU" sz="2400" i="1" dirty="0" smtClean="0"/>
              <a:t>химические связи</a:t>
            </a:r>
            <a:endParaRPr lang="ru-RU" sz="2400" i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267200" y="3048000"/>
            <a:ext cx="4572000" cy="1200329"/>
          </a:xfrm>
          <a:prstGeom prst="rect">
            <a:avLst/>
          </a:prstGeom>
          <a:solidFill>
            <a:schemeClr val="bg1">
              <a:alpha val="70000"/>
            </a:schemeClr>
          </a:solidFill>
          <a:effectLst>
            <a:softEdge rad="63500"/>
          </a:effectLst>
        </p:spPr>
        <p:txBody>
          <a:bodyPr>
            <a:spAutoFit/>
          </a:bodyPr>
          <a:lstStyle/>
          <a:p>
            <a:pPr algn="ctr"/>
            <a:r>
              <a:rPr lang="ru-RU" sz="2400" i="1" dirty="0" smtClean="0"/>
              <a:t>Характерны ионная </a:t>
            </a:r>
          </a:p>
          <a:p>
            <a:pPr algn="ctr"/>
            <a:r>
              <a:rPr lang="ru-RU" sz="2400" i="1" dirty="0" smtClean="0"/>
              <a:t>и ковалентная </a:t>
            </a:r>
          </a:p>
          <a:p>
            <a:pPr algn="ctr"/>
            <a:r>
              <a:rPr lang="ru-RU" sz="2400" i="1" dirty="0" smtClean="0"/>
              <a:t>химические связи</a:t>
            </a:r>
            <a:endParaRPr lang="ru-RU" sz="2400" i="1" dirty="0"/>
          </a:p>
        </p:txBody>
      </p:sp>
      <p:pic>
        <p:nvPicPr>
          <p:cNvPr id="1026" name="Picture 2" descr="C:\Users\уцк\Downloads\ljekovitost-joda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800000" flipV="1">
            <a:off x="4514596" y="4202298"/>
            <a:ext cx="4324604" cy="2466506"/>
          </a:xfrm>
          <a:prstGeom prst="rect">
            <a:avLst/>
          </a:prstGeom>
          <a:noFill/>
        </p:spPr>
      </p:pic>
      <p:pic>
        <p:nvPicPr>
          <p:cNvPr id="1028" name="Picture 4" descr="C:\Users\уцк\Downloads\chrome-properties-features-and-use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E5E5E5"/>
              </a:clrFrom>
              <a:clrTo>
                <a:srgbClr val="E5E5E5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24510" y="4114800"/>
            <a:ext cx="4589930" cy="2743200"/>
          </a:xfrm>
          <a:prstGeom prst="rect">
            <a:avLst/>
          </a:prstGeom>
          <a:noFill/>
        </p:spPr>
      </p:pic>
      <p:pic>
        <p:nvPicPr>
          <p:cNvPr id="15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228600"/>
            <a:ext cx="1066800" cy="115598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8200"/>
            <a:ext cx="9144000" cy="193899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Физические свойства металлов</a:t>
            </a:r>
            <a:endParaRPr lang="ru-RU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C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1. Агрегатное состояние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Твердые </a:t>
            </a:r>
            <a:endParaRPr lang="en-US" sz="2400" dirty="0" smtClean="0"/>
          </a:p>
          <a:p>
            <a:pPr algn="ctr"/>
            <a:r>
              <a:rPr lang="ru-RU" sz="2400" dirty="0" smtClean="0"/>
              <a:t>(все </a:t>
            </a:r>
            <a:r>
              <a:rPr lang="ru-RU" sz="2400" dirty="0" err="1" smtClean="0"/>
              <a:t>Ме</a:t>
            </a:r>
            <a:r>
              <a:rPr lang="ru-RU" sz="2400" dirty="0" smtClean="0"/>
              <a:t>, кроме </a:t>
            </a:r>
            <a:r>
              <a:rPr lang="en-US" sz="2400" dirty="0" smtClean="0"/>
              <a:t>Hg)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054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Жидкая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Hg</a:t>
            </a:r>
            <a:r>
              <a:rPr lang="ru-RU" sz="2400" dirty="0" smtClean="0"/>
              <a:t> – ртуть</a:t>
            </a:r>
            <a:r>
              <a:rPr lang="en-US" sz="2400" dirty="0" smtClean="0"/>
              <a:t>)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5908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2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228600"/>
            <a:ext cx="1066800" cy="1155982"/>
          </a:xfrm>
          <a:prstGeom prst="rect">
            <a:avLst/>
          </a:prstGeom>
          <a:noFill/>
        </p:spPr>
      </p:pic>
      <p:pic>
        <p:nvPicPr>
          <p:cNvPr id="2053" name="Picture 5" descr="C:\Users\уцк\Downloads\8323724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953000" y="2362199"/>
            <a:ext cx="3886200" cy="3952307"/>
          </a:xfrm>
          <a:prstGeom prst="rect">
            <a:avLst/>
          </a:prstGeom>
          <a:noFill/>
        </p:spPr>
      </p:pic>
      <p:pic>
        <p:nvPicPr>
          <p:cNvPr id="2054" name="Picture 6" descr="C:\Users\уцк\Downloads\511116168-612x612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152400" y="2362200"/>
            <a:ext cx="4542266" cy="3962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2. Температура </a:t>
            </a:r>
            <a:r>
              <a:rPr lang="ru-RU" sz="54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павления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0" y="1295400"/>
            <a:ext cx="3429000" cy="12954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Тугоплавкие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t</a:t>
            </a:r>
            <a:r>
              <a:rPr lang="ru-RU" sz="2400" baseline="-25000" dirty="0" err="1" smtClean="0"/>
              <a:t>пл</a:t>
            </a:r>
            <a:r>
              <a:rPr lang="ru-RU" sz="2400" baseline="-25000" dirty="0" smtClean="0"/>
              <a:t> </a:t>
            </a:r>
            <a:r>
              <a:rPr lang="ru-RU" sz="2400" dirty="0" smtClean="0"/>
              <a:t> &gt; 1000°С</a:t>
            </a:r>
            <a:r>
              <a:rPr lang="en-US" sz="2400" dirty="0" smtClean="0"/>
              <a:t>)</a:t>
            </a:r>
            <a:endParaRPr lang="ru-RU" sz="2400" dirty="0" smtClean="0"/>
          </a:p>
          <a:p>
            <a:pPr algn="ctr"/>
            <a:r>
              <a:rPr lang="en-US" sz="2400" dirty="0" smtClean="0"/>
              <a:t>W</a:t>
            </a:r>
            <a:r>
              <a:rPr lang="ru-RU" sz="2400" dirty="0" smtClean="0"/>
              <a:t> – вольфрам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5908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2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5257800" y="1295400"/>
            <a:ext cx="3429000" cy="12954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Легкоплавкие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t</a:t>
            </a:r>
            <a:r>
              <a:rPr lang="ru-RU" sz="2400" baseline="-25000" dirty="0" err="1" smtClean="0"/>
              <a:t>пл</a:t>
            </a:r>
            <a:r>
              <a:rPr lang="ru-RU" sz="2400" baseline="-25000" dirty="0" smtClean="0"/>
              <a:t> </a:t>
            </a:r>
            <a:r>
              <a:rPr lang="ru-RU" sz="2400" dirty="0" smtClean="0"/>
              <a:t> &lt; 1000°С</a:t>
            </a:r>
            <a:r>
              <a:rPr lang="en-US" sz="2400" dirty="0" smtClean="0"/>
              <a:t>)</a:t>
            </a:r>
            <a:endParaRPr lang="ru-RU" sz="2400" dirty="0" smtClean="0"/>
          </a:p>
          <a:p>
            <a:pPr algn="ctr"/>
            <a:r>
              <a:rPr lang="en-US" sz="2400" dirty="0" smtClean="0"/>
              <a:t>Hg</a:t>
            </a:r>
            <a:r>
              <a:rPr lang="ru-RU" sz="2400" dirty="0" smtClean="0"/>
              <a:t> – ртуть</a:t>
            </a:r>
            <a:endParaRPr lang="ru-RU" sz="2400" dirty="0"/>
          </a:p>
        </p:txBody>
      </p:sp>
      <p:pic>
        <p:nvPicPr>
          <p:cNvPr id="10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609600"/>
            <a:ext cx="1066800" cy="1155982"/>
          </a:xfrm>
          <a:prstGeom prst="rect">
            <a:avLst/>
          </a:prstGeom>
          <a:noFill/>
        </p:spPr>
      </p:pic>
      <p:pic>
        <p:nvPicPr>
          <p:cNvPr id="3074" name="Picture 2" descr="C:\Users\уцк\Downloads\hafnium-echantillon-brillan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381000" y="2743200"/>
            <a:ext cx="3962400" cy="3962400"/>
          </a:xfrm>
          <a:prstGeom prst="rect">
            <a:avLst/>
          </a:prstGeom>
          <a:noFill/>
        </p:spPr>
      </p:pic>
      <p:pic>
        <p:nvPicPr>
          <p:cNvPr id="3075" name="Picture 3" descr="C:\Users\уцк\Downloads\rtut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105400" y="2743200"/>
            <a:ext cx="3810000" cy="39565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3. Твёрдость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Твердые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Cr – </a:t>
            </a:r>
            <a:r>
              <a:rPr lang="ru-RU" sz="2400" dirty="0" smtClean="0"/>
              <a:t>хром</a:t>
            </a:r>
            <a:r>
              <a:rPr lang="en-US" sz="2400" dirty="0" smtClean="0"/>
              <a:t>)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054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Мягкие</a:t>
            </a:r>
            <a:endParaRPr lang="en-US" sz="2400" dirty="0" smtClean="0"/>
          </a:p>
          <a:p>
            <a:pPr algn="ctr"/>
            <a:r>
              <a:rPr lang="ru-RU" sz="2400" dirty="0" smtClean="0"/>
              <a:t>(Щелочные металлы</a:t>
            </a:r>
            <a:r>
              <a:rPr lang="en-US" sz="2400" dirty="0" smtClean="0"/>
              <a:t>)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5908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2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4800" y="0"/>
            <a:ext cx="1066800" cy="1155982"/>
          </a:xfrm>
          <a:prstGeom prst="rect">
            <a:avLst/>
          </a:prstGeom>
          <a:noFill/>
        </p:spPr>
      </p:pic>
      <p:pic>
        <p:nvPicPr>
          <p:cNvPr id="4099" name="Picture 3" descr="C:\Users\уцк\Downloads\Na_Sodium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724400" y="2286000"/>
            <a:ext cx="4160520" cy="3962400"/>
          </a:xfrm>
          <a:prstGeom prst="rect">
            <a:avLst/>
          </a:prstGeom>
          <a:noFill/>
        </p:spPr>
      </p:pic>
      <p:pic>
        <p:nvPicPr>
          <p:cNvPr id="4101" name="Picture 5" descr="C:\Users\уцк\Downloads\chrome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304800" y="2286000"/>
            <a:ext cx="4239016" cy="3967285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уцк\Downloads\cadmium-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C8C8C8"/>
              </a:clrFrom>
              <a:clrTo>
                <a:srgbClr val="C8C8C8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95600" y="4953000"/>
            <a:ext cx="2286000" cy="1603612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4. Плотность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0" y="1295400"/>
            <a:ext cx="3429000" cy="1219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Тяжелые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l-GR" sz="2400" dirty="0" smtClean="0"/>
              <a:t>ρ</a:t>
            </a:r>
            <a:r>
              <a:rPr lang="ru-RU" sz="2400" dirty="0" smtClean="0"/>
              <a:t> &gt; 5 г/см</a:t>
            </a:r>
            <a:r>
              <a:rPr lang="ru-RU" sz="2400" baseline="30000" dirty="0" smtClean="0"/>
              <a:t>3</a:t>
            </a:r>
            <a:r>
              <a:rPr lang="en-US" sz="2400" dirty="0" smtClean="0"/>
              <a:t>)</a:t>
            </a:r>
            <a:endParaRPr lang="ru-RU" sz="2400" dirty="0" smtClean="0"/>
          </a:p>
          <a:p>
            <a:pPr algn="ctr"/>
            <a:r>
              <a:rPr lang="en-US" sz="2400" dirty="0" err="1" smtClean="0"/>
              <a:t>Pb</a:t>
            </a:r>
            <a:r>
              <a:rPr lang="en-US" sz="2400" dirty="0" smtClean="0"/>
              <a:t>, Hg, </a:t>
            </a:r>
            <a:r>
              <a:rPr lang="en-US" sz="2400" dirty="0" err="1" smtClean="0"/>
              <a:t>Cd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5908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2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Скругленный прямоугольник 7"/>
          <p:cNvSpPr/>
          <p:nvPr/>
        </p:nvSpPr>
        <p:spPr>
          <a:xfrm>
            <a:off x="5181600" y="1295400"/>
            <a:ext cx="3429000" cy="1219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Легкие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l-GR" sz="2400" dirty="0" smtClean="0"/>
              <a:t>ρ</a:t>
            </a:r>
            <a:r>
              <a:rPr lang="ru-RU" sz="2400" dirty="0" smtClean="0"/>
              <a:t> &lt; 5 г/см</a:t>
            </a:r>
            <a:r>
              <a:rPr lang="ru-RU" sz="2400" baseline="30000" dirty="0" smtClean="0"/>
              <a:t>3</a:t>
            </a:r>
            <a:r>
              <a:rPr lang="en-US" sz="2400" dirty="0" smtClean="0"/>
              <a:t>)</a:t>
            </a:r>
            <a:endParaRPr lang="ru-RU" sz="2400" dirty="0" smtClean="0"/>
          </a:p>
          <a:p>
            <a:pPr algn="ctr"/>
            <a:r>
              <a:rPr lang="en-US" sz="2400" dirty="0" smtClean="0"/>
              <a:t>Al, Li, Mg</a:t>
            </a:r>
            <a:endParaRPr lang="ru-RU" sz="2400" dirty="0"/>
          </a:p>
        </p:txBody>
      </p:sp>
      <p:pic>
        <p:nvPicPr>
          <p:cNvPr id="10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0"/>
            <a:ext cx="1066800" cy="1155982"/>
          </a:xfrm>
          <a:prstGeom prst="rect">
            <a:avLst/>
          </a:prstGeom>
          <a:noFill/>
        </p:spPr>
      </p:pic>
      <p:pic>
        <p:nvPicPr>
          <p:cNvPr id="5124" name="Picture 4" descr="C:\Users\уцк\Downloads\88-1024x768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199" y="2590800"/>
            <a:ext cx="4206599" cy="2362200"/>
          </a:xfrm>
          <a:prstGeom prst="rect">
            <a:avLst/>
          </a:prstGeom>
          <a:noFill/>
        </p:spPr>
      </p:pic>
      <p:pic>
        <p:nvPicPr>
          <p:cNvPr id="5127" name="Picture 7" descr="C:\Users\уцк\Downloads\silver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876799"/>
            <a:ext cx="2743200" cy="1818861"/>
          </a:xfrm>
          <a:prstGeom prst="rect">
            <a:avLst/>
          </a:prstGeom>
          <a:noFill/>
        </p:spPr>
      </p:pic>
      <p:pic>
        <p:nvPicPr>
          <p:cNvPr id="5128" name="Picture 8" descr="C:\Users\уцк\Downloads\shutterstock_617957921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24400" y="2590800"/>
            <a:ext cx="2362200" cy="1837267"/>
          </a:xfrm>
          <a:prstGeom prst="rect">
            <a:avLst/>
          </a:prstGeom>
          <a:noFill/>
        </p:spPr>
      </p:pic>
      <p:pic>
        <p:nvPicPr>
          <p:cNvPr id="5131" name="Picture 11" descr="C:\Users\уцк\Downloads\spros_na_litiy_budet_povishatsja_s_rostom_rinka_elektromobiley2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E6EAE9"/>
              </a:clrFrom>
              <a:clrTo>
                <a:srgbClr val="E6EAE9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86600" y="2667000"/>
            <a:ext cx="2057400" cy="1580949"/>
          </a:xfrm>
          <a:prstGeom prst="rect">
            <a:avLst/>
          </a:prstGeom>
          <a:noFill/>
        </p:spPr>
      </p:pic>
      <p:pic>
        <p:nvPicPr>
          <p:cNvPr id="5133" name="Picture 13" descr="C:\Users\уцк\Downloads\1200-761615-magnesium-metal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BEB6AB"/>
              </a:clrFrom>
              <a:clrTo>
                <a:srgbClr val="BEB6A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1600" y="4214192"/>
            <a:ext cx="3962400" cy="223961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1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500"/>
                            </p:stCondLst>
                            <p:childTnLst>
                              <p:par>
                                <p:cTn id="2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500"/>
                            </p:stCondLst>
                            <p:childTnLst>
                              <p:par>
                                <p:cTn id="47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000"/>
                            </p:stCondLst>
                            <p:childTnLst>
                              <p:par>
                                <p:cTn id="5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Скругленный прямоугольник 7"/>
          <p:cNvSpPr/>
          <p:nvPr/>
        </p:nvSpPr>
        <p:spPr>
          <a:xfrm>
            <a:off x="381000" y="5486400"/>
            <a:ext cx="8534400" cy="1143000"/>
          </a:xfrm>
          <a:prstGeom prst="roundRect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Электропроводность металлов объясняется наличием </a:t>
            </a:r>
          </a:p>
          <a:p>
            <a:pPr algn="ctr"/>
            <a:r>
              <a:rPr lang="ru-RU" sz="2400" dirty="0" smtClean="0"/>
              <a:t>в их структуре общих свободных электронов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</a:t>
            </a:r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. 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Электропроводность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6858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Худшая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Hg, </a:t>
            </a:r>
            <a:r>
              <a:rPr lang="en-US" sz="2400" dirty="0" err="1" smtClean="0"/>
              <a:t>Pb</a:t>
            </a:r>
            <a:r>
              <a:rPr lang="en-US" sz="2400" dirty="0" smtClean="0"/>
              <a:t>, W)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51054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Лучшая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Ag, Al, Au, Ag, Fe)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25908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5562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228600"/>
            <a:ext cx="1066800" cy="1155982"/>
          </a:xfrm>
          <a:prstGeom prst="rect">
            <a:avLst/>
          </a:prstGeom>
          <a:noFill/>
        </p:spPr>
      </p:pic>
      <p:pic>
        <p:nvPicPr>
          <p:cNvPr id="11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5410200"/>
            <a:ext cx="1066800" cy="1155982"/>
          </a:xfrm>
          <a:prstGeom prst="rect">
            <a:avLst/>
          </a:prstGeom>
          <a:noFill/>
        </p:spPr>
      </p:pic>
      <p:pic>
        <p:nvPicPr>
          <p:cNvPr id="6147" name="Picture 3" descr="C:\Users\уцк\Downloads\360505-admin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CFCFC"/>
              </a:clrFrom>
              <a:clrTo>
                <a:srgbClr val="FCFCFC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32226" y="2286000"/>
            <a:ext cx="4511774" cy="2819400"/>
          </a:xfrm>
          <a:prstGeom prst="rect">
            <a:avLst/>
          </a:prstGeom>
          <a:noFill/>
        </p:spPr>
      </p:pic>
      <p:pic>
        <p:nvPicPr>
          <p:cNvPr id="6148" name="Picture 4" descr="C:\Users\уцк\Downloads\iron01ts.jpe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9F0EB"/>
              </a:clrFrom>
              <a:clrTo>
                <a:srgbClr val="F9F0E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2057400"/>
            <a:ext cx="4267200" cy="30480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4" grpId="0" animBg="1"/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6. 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Теплопроводность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81000" y="914400"/>
            <a:ext cx="8534400" cy="1295400"/>
          </a:xfrm>
          <a:prstGeom prst="roundRect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Объясняется наличием свободных электронов, которые в результате своего движения обеспечивают быстрое выравнивание температуры металла.</a:t>
            </a:r>
            <a:endParaRPr lang="ru-RU" sz="2400" dirty="0"/>
          </a:p>
        </p:txBody>
      </p:sp>
      <p:pic>
        <p:nvPicPr>
          <p:cNvPr id="3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0"/>
            <a:ext cx="1066800" cy="1155982"/>
          </a:xfrm>
          <a:prstGeom prst="rect">
            <a:avLst/>
          </a:prstGeom>
          <a:noFill/>
        </p:spPr>
      </p:pic>
      <p:pic>
        <p:nvPicPr>
          <p:cNvPr id="7170" name="Picture 2" descr="C:\Users\уцк\Downloads\copper-56a128bd5f9b58b7d0bc94ad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2133600"/>
            <a:ext cx="2819400" cy="2839720"/>
          </a:xfrm>
          <a:prstGeom prst="rect">
            <a:avLst/>
          </a:prstGeom>
          <a:noFill/>
        </p:spPr>
      </p:pic>
      <p:pic>
        <p:nvPicPr>
          <p:cNvPr id="7171" name="Picture 3" descr="C:\Users\уцк\Downloads\1600px-Iron_electrolytic_and_1cm3_cube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DFDDDE"/>
              </a:clrFrom>
              <a:clrTo>
                <a:srgbClr val="DFDDD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4800" y="2057400"/>
            <a:ext cx="5029200" cy="2895600"/>
          </a:xfrm>
          <a:prstGeom prst="rect">
            <a:avLst/>
          </a:prstGeom>
          <a:noFill/>
        </p:spPr>
      </p:pic>
      <p:pic>
        <p:nvPicPr>
          <p:cNvPr id="7172" name="Picture 4" descr="C:\Users\уцк\Downloads\al10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EFCFD"/>
              </a:clrFrom>
              <a:clrTo>
                <a:srgbClr val="FEFC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38800" y="4648200"/>
            <a:ext cx="3505200" cy="2047875"/>
          </a:xfrm>
          <a:prstGeom prst="rect">
            <a:avLst/>
          </a:prstGeom>
          <a:noFill/>
        </p:spPr>
      </p:pic>
      <p:pic>
        <p:nvPicPr>
          <p:cNvPr id="7174" name="Picture 6" descr="C:\Users\уцк\Downloads\SN1K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82040">
            <a:off x="3128337" y="4664476"/>
            <a:ext cx="2553641" cy="1981200"/>
          </a:xfrm>
          <a:prstGeom prst="rect">
            <a:avLst/>
          </a:prstGeom>
          <a:noFill/>
        </p:spPr>
      </p:pic>
      <p:pic>
        <p:nvPicPr>
          <p:cNvPr id="7175" name="Picture 7" descr="C:\Users\уцк\Downloads\800px_COLOURBOX3763178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4686300"/>
            <a:ext cx="3352800" cy="20193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1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04800" y="1600200"/>
            <a:ext cx="8534400" cy="990600"/>
          </a:xfrm>
          <a:prstGeom prst="roundRect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Объясняется смещением слоев атомов без разрыва химических связей.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3999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8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7. </a:t>
            </a:r>
            <a:r>
              <a:rPr lang="ru-RU" sz="48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Ковкость, пластичность, прочность</a:t>
            </a:r>
            <a:endParaRPr lang="ru-RU" sz="48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0"/>
            <a:ext cx="1066800" cy="1155982"/>
          </a:xfrm>
          <a:prstGeom prst="rect">
            <a:avLst/>
          </a:prstGeom>
          <a:noFill/>
        </p:spPr>
      </p:pic>
      <p:pic>
        <p:nvPicPr>
          <p:cNvPr id="8196" name="Picture 4" descr="C:\Users\уцк\Downloads\Obshivka-bani-folgoj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895" y="2590800"/>
            <a:ext cx="2771105" cy="2209800"/>
          </a:xfrm>
          <a:prstGeom prst="rect">
            <a:avLst/>
          </a:prstGeom>
          <a:noFill/>
        </p:spPr>
      </p:pic>
      <p:pic>
        <p:nvPicPr>
          <p:cNvPr id="8197" name="Picture 5" descr="C:\Users\уцк\Downloads\4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4861966"/>
            <a:ext cx="3352800" cy="1996034"/>
          </a:xfrm>
          <a:prstGeom prst="rect">
            <a:avLst/>
          </a:prstGeom>
          <a:noFill/>
        </p:spPr>
      </p:pic>
      <p:pic>
        <p:nvPicPr>
          <p:cNvPr id="8198" name="Picture 6" descr="C:\Users\уцк\Downloads\7538199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77081" y="4191000"/>
            <a:ext cx="3466919" cy="2438400"/>
          </a:xfrm>
          <a:prstGeom prst="rect">
            <a:avLst/>
          </a:prstGeom>
          <a:noFill/>
        </p:spPr>
      </p:pic>
      <p:pic>
        <p:nvPicPr>
          <p:cNvPr id="8199" name="Picture 7" descr="C:\Users\уцк\Downloads\295_big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BFBFB"/>
              </a:clrFrom>
              <a:clrTo>
                <a:srgbClr val="FBFB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581400" y="5019675"/>
            <a:ext cx="2524738" cy="1838325"/>
          </a:xfrm>
          <a:prstGeom prst="rect">
            <a:avLst/>
          </a:prstGeom>
          <a:noFill/>
        </p:spPr>
      </p:pic>
      <p:pic>
        <p:nvPicPr>
          <p:cNvPr id="8201" name="Picture 9" descr="C:\Users\уцк\Downloads\kovka-tsvetov-metaloizdeliya-herson.jpg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BFAF6"/>
              </a:clrFrom>
              <a:clrTo>
                <a:srgbClr val="FBFA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667000"/>
            <a:ext cx="2743200" cy="2103276"/>
          </a:xfrm>
          <a:prstGeom prst="rect">
            <a:avLst/>
          </a:prstGeom>
          <a:noFill/>
        </p:spPr>
      </p:pic>
      <p:pic>
        <p:nvPicPr>
          <p:cNvPr id="8203" name="Picture 11" descr="C:\Users\уцк\Downloads\Stainless-Steel-Bars-1024x768.jpg"/>
          <p:cNvPicPr>
            <a:picLocks noChangeAspect="1" noChangeArrowheads="1"/>
          </p:cNvPicPr>
          <p:nvPr/>
        </p:nvPicPr>
        <p:blipFill>
          <a:blip r:embed="rId8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1800" y="2743200"/>
            <a:ext cx="3153578" cy="223715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кругленный прямоугольник 1"/>
          <p:cNvSpPr/>
          <p:nvPr/>
        </p:nvSpPr>
        <p:spPr>
          <a:xfrm>
            <a:off x="381000" y="990600"/>
            <a:ext cx="8534400" cy="990600"/>
          </a:xfrm>
          <a:prstGeom prst="roundRect">
            <a:avLst/>
          </a:prstGeom>
          <a:ln w="38100">
            <a:solidFill>
              <a:srgbClr val="C00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Обеспечивается отражающей способностью </a:t>
            </a:r>
          </a:p>
          <a:p>
            <a:pPr algn="ctr"/>
            <a:r>
              <a:rPr lang="ru-RU" sz="2400" dirty="0" smtClean="0"/>
              <a:t>свободных электронов.</a:t>
            </a:r>
            <a:endParaRPr lang="ru-RU" sz="24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8. </a:t>
            </a:r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Металлический блеск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4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609600"/>
            <a:ext cx="1066800" cy="1155982"/>
          </a:xfrm>
          <a:prstGeom prst="rect">
            <a:avLst/>
          </a:prstGeom>
          <a:noFill/>
        </p:spPr>
      </p:pic>
      <p:pic>
        <p:nvPicPr>
          <p:cNvPr id="5" name="Picture 2" descr="C:\Users\уцк\Downloads\preciousmetal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2133600"/>
            <a:ext cx="9144000" cy="472440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email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838200"/>
            <a:ext cx="9144000" cy="1938992"/>
          </a:xfrm>
          <a:prstGeom prst="rect">
            <a:avLst/>
          </a:prstGeom>
          <a:solidFill>
            <a:schemeClr val="bg1">
              <a:alpha val="60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60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Физические свойства неметаллов</a:t>
            </a:r>
            <a:endParaRPr lang="ru-RU" sz="60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1. Агрегатное состояние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304800" y="1295400"/>
            <a:ext cx="22098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Твердые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C, P, S)</a:t>
            </a:r>
            <a:endParaRPr lang="ru-RU" sz="2400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95600" y="1295400"/>
            <a:ext cx="22098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 Жидкий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Br</a:t>
            </a:r>
            <a:r>
              <a:rPr lang="ru-RU" sz="2400" baseline="-25000" dirty="0" smtClean="0"/>
              <a:t>2</a:t>
            </a:r>
            <a:r>
              <a:rPr lang="ru-RU" sz="2400" dirty="0" smtClean="0"/>
              <a:t> – </a:t>
            </a:r>
            <a:r>
              <a:rPr lang="ru-RU" sz="2400" dirty="0" smtClean="0"/>
              <a:t>бром</a:t>
            </a:r>
            <a:r>
              <a:rPr lang="en-US" sz="2400" dirty="0" smtClean="0"/>
              <a:t>)</a:t>
            </a:r>
            <a:endParaRPr lang="ru-RU" sz="2400" dirty="0"/>
          </a:p>
        </p:txBody>
      </p:sp>
      <p:cxnSp>
        <p:nvCxnSpPr>
          <p:cNvPr id="7" name="Прямая со стрелкой 6"/>
          <p:cNvCxnSpPr/>
          <p:nvPr/>
        </p:nvCxnSpPr>
        <p:spPr>
          <a:xfrm rot="10800000" flipV="1">
            <a:off x="13716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/>
          <p:nvPr/>
        </p:nvCxnSpPr>
        <p:spPr>
          <a:xfrm>
            <a:off x="6172200" y="838200"/>
            <a:ext cx="1219200" cy="381000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228600"/>
            <a:ext cx="1066800" cy="1155982"/>
          </a:xfrm>
          <a:prstGeom prst="rect">
            <a:avLst/>
          </a:prstGeom>
          <a:noFill/>
        </p:spPr>
      </p:pic>
      <p:sp>
        <p:nvSpPr>
          <p:cNvPr id="8" name="Скругленный прямоугольник 7"/>
          <p:cNvSpPr/>
          <p:nvPr/>
        </p:nvSpPr>
        <p:spPr>
          <a:xfrm>
            <a:off x="5486400" y="1295400"/>
            <a:ext cx="3429000" cy="8382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Газы </a:t>
            </a:r>
            <a:endParaRPr lang="en-US" sz="2400" dirty="0" smtClean="0"/>
          </a:p>
          <a:p>
            <a:pPr algn="ctr"/>
            <a:r>
              <a:rPr lang="ru-RU" sz="2400" dirty="0" smtClean="0"/>
              <a:t>(</a:t>
            </a:r>
            <a:r>
              <a:rPr lang="en-US" sz="2400" dirty="0" smtClean="0"/>
              <a:t>O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, H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, N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, </a:t>
            </a:r>
            <a:r>
              <a:rPr lang="en-US" sz="2400" dirty="0" err="1" smtClean="0"/>
              <a:t>Cl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, F</a:t>
            </a:r>
            <a:r>
              <a:rPr lang="ru-RU" sz="2400" baseline="-25000" dirty="0" smtClean="0"/>
              <a:t>2</a:t>
            </a:r>
            <a:r>
              <a:rPr lang="en-US" sz="2400" dirty="0" smtClean="0"/>
              <a:t>, O</a:t>
            </a:r>
            <a:r>
              <a:rPr lang="ru-RU" sz="2400" baseline="-25000" dirty="0" smtClean="0"/>
              <a:t>3</a:t>
            </a:r>
            <a:r>
              <a:rPr lang="en-US" sz="2400" dirty="0" smtClean="0"/>
              <a:t>)</a:t>
            </a:r>
            <a:endParaRPr lang="ru-RU" sz="2400" dirty="0"/>
          </a:p>
        </p:txBody>
      </p:sp>
      <p:cxnSp>
        <p:nvCxnSpPr>
          <p:cNvPr id="11" name="Прямая со стрелкой 10"/>
          <p:cNvCxnSpPr/>
          <p:nvPr/>
        </p:nvCxnSpPr>
        <p:spPr>
          <a:xfrm rot="5400000">
            <a:off x="4039394" y="989806"/>
            <a:ext cx="457200" cy="158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C:\Users\уцк\Downloads\800px-Min_sulfur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DFDFB"/>
              </a:clrFrom>
              <a:clrTo>
                <a:srgbClr val="FDFDFB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0999" y="2209800"/>
            <a:ext cx="2520043" cy="2352040"/>
          </a:xfrm>
          <a:prstGeom prst="rect">
            <a:avLst/>
          </a:prstGeom>
          <a:noFill/>
        </p:spPr>
      </p:pic>
      <p:pic>
        <p:nvPicPr>
          <p:cNvPr id="14" name="Picture 4" descr="C:\Users\уцк\Downloads\B4c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4419600"/>
            <a:ext cx="3352800" cy="2248829"/>
          </a:xfrm>
          <a:prstGeom prst="rect">
            <a:avLst/>
          </a:prstGeom>
          <a:noFill/>
        </p:spPr>
      </p:pic>
      <p:pic>
        <p:nvPicPr>
          <p:cNvPr id="10246" name="Picture 6" descr="C:\Users\уцк\Downloads\2294133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E1E0DE"/>
              </a:clrFrom>
              <a:clrTo>
                <a:srgbClr val="E1E0DE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20904383">
            <a:off x="2784967" y="2468658"/>
            <a:ext cx="2674498" cy="2674498"/>
          </a:xfrm>
          <a:prstGeom prst="rect">
            <a:avLst/>
          </a:prstGeom>
          <a:noFill/>
        </p:spPr>
      </p:pic>
      <p:pic>
        <p:nvPicPr>
          <p:cNvPr id="10247" name="Picture 7" descr="C:\Users\уцк\Downloads\chlorine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562600" y="2438400"/>
            <a:ext cx="3352800" cy="361473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000"/>
                            </p:stCondLst>
                            <p:childTnLst>
                              <p:par>
                                <p:cTn id="5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2. Сыпучие, не твёрдые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77200" y="0"/>
            <a:ext cx="1066800" cy="1155982"/>
          </a:xfrm>
          <a:prstGeom prst="rect">
            <a:avLst/>
          </a:prstGeom>
          <a:noFill/>
        </p:spPr>
      </p:pic>
      <p:pic>
        <p:nvPicPr>
          <p:cNvPr id="9218" name="Picture 2" descr="C:\Users\уцк\Downloads\0011-013-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E2EBF0"/>
              </a:clrFrom>
              <a:clrTo>
                <a:srgbClr val="E2EBF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685800"/>
            <a:ext cx="4572000" cy="3429000"/>
          </a:xfrm>
          <a:prstGeom prst="rect">
            <a:avLst/>
          </a:prstGeom>
          <a:noFill/>
        </p:spPr>
      </p:pic>
      <p:pic>
        <p:nvPicPr>
          <p:cNvPr id="9219" name="Picture 3" descr="C:\Users\уцк\Downloads\2366946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0F6F6"/>
              </a:clrFrom>
              <a:clrTo>
                <a:srgbClr val="F0F6F6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962400"/>
            <a:ext cx="4343400" cy="2680355"/>
          </a:xfrm>
          <a:prstGeom prst="rect">
            <a:avLst/>
          </a:prstGeom>
          <a:noFill/>
        </p:spPr>
      </p:pic>
      <p:pic>
        <p:nvPicPr>
          <p:cNvPr id="9221" name="Picture 5" descr="C:\Users\уцк\Downloads\загруженное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1000" y="3962400"/>
            <a:ext cx="3965986" cy="2633663"/>
          </a:xfrm>
          <a:prstGeom prst="rect">
            <a:avLst/>
          </a:prstGeom>
          <a:noFill/>
        </p:spPr>
      </p:pic>
      <p:pic>
        <p:nvPicPr>
          <p:cNvPr id="9223" name="Picture 7" descr="C:\Users\уцк\Downloads\charcoal.jpg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8600" y="914399"/>
            <a:ext cx="4114800" cy="3461241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92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3. Не тепло- и не электропроводные 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(</a:t>
            </a:r>
            <a:r>
              <a:rPr lang="ru-RU" sz="36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искл.-С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)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96200" y="0"/>
            <a:ext cx="1066800" cy="1155982"/>
          </a:xfrm>
          <a:prstGeom prst="rect">
            <a:avLst/>
          </a:prstGeom>
          <a:noFill/>
        </p:spPr>
      </p:pic>
      <p:pic>
        <p:nvPicPr>
          <p:cNvPr id="11266" name="Picture 2" descr="C:\Users\уцк\Downloads\f3d765328de48cb07c2fdf63117aaf2f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1371600"/>
            <a:ext cx="8315602" cy="4950804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3. Малая плотность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(</a:t>
            </a:r>
            <a:r>
              <a:rPr lang="ru-RU" sz="3600" b="1" cap="none" spc="0" dirty="0" err="1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искл.-С</a:t>
            </a:r>
            <a:r>
              <a:rPr lang="ru-RU" sz="36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00206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)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5" name="Picture 6" descr="C:\Users\уцк\Downloads\selenio1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CF9F4"/>
              </a:clrFrom>
              <a:clrTo>
                <a:srgbClr val="FCF9F4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38200" y="838200"/>
            <a:ext cx="3661172" cy="3124200"/>
          </a:xfrm>
          <a:prstGeom prst="rect">
            <a:avLst/>
          </a:prstGeom>
          <a:noFill/>
        </p:spPr>
      </p:pic>
      <p:pic>
        <p:nvPicPr>
          <p:cNvPr id="12291" name="Picture 3" descr="C:\Users\уцк\Downloads\hello_html_29045859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2555" y="3733800"/>
            <a:ext cx="3621231" cy="3124200"/>
          </a:xfrm>
          <a:prstGeom prst="rect">
            <a:avLst/>
          </a:prstGeom>
          <a:noFill/>
        </p:spPr>
      </p:pic>
      <p:pic>
        <p:nvPicPr>
          <p:cNvPr id="12293" name="Picture 5" descr="C:\Users\уцк\Downloads\SS2108348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029200" y="1371600"/>
            <a:ext cx="3810000" cy="4942703"/>
          </a:xfrm>
          <a:prstGeom prst="rect">
            <a:avLst/>
          </a:prstGeom>
          <a:noFill/>
        </p:spPr>
      </p:pic>
      <p:pic>
        <p:nvPicPr>
          <p:cNvPr id="4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5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29600" y="304800"/>
            <a:ext cx="1066800" cy="115598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2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533400" y="914400"/>
            <a:ext cx="8229600" cy="12954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Это способность атомов одного и того же х.э. образовывать несколько простых веществ </a:t>
            </a:r>
          </a:p>
          <a:p>
            <a:pPr algn="ctr"/>
            <a:r>
              <a:rPr lang="ru-RU" sz="2400" dirty="0" smtClean="0"/>
              <a:t>(</a:t>
            </a:r>
            <a:r>
              <a:rPr lang="ru-RU" sz="2400" dirty="0" err="1" smtClean="0"/>
              <a:t>аллотропных</a:t>
            </a:r>
            <a:r>
              <a:rPr lang="ru-RU" sz="2400" dirty="0" smtClean="0"/>
              <a:t> модификаций).</a:t>
            </a:r>
            <a:endParaRPr lang="ru-RU" sz="2400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5. Характерна аллотропия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990600"/>
            <a:ext cx="1066800" cy="1155982"/>
          </a:xfrm>
          <a:prstGeom prst="rect">
            <a:avLst/>
          </a:prstGeom>
          <a:noFill/>
        </p:spPr>
      </p:pic>
      <p:pic>
        <p:nvPicPr>
          <p:cNvPr id="13314" name="Picture 2" descr="C:\Users\уцк\Downloads\-аллотрорпия-e148544418045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600200" y="2286000"/>
            <a:ext cx="5867400" cy="441452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Причины аллотропии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914400"/>
            <a:ext cx="7696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а) разное число атомов в молекуле</a:t>
            </a:r>
          </a:p>
        </p:txBody>
      </p:sp>
      <p:pic>
        <p:nvPicPr>
          <p:cNvPr id="5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228600"/>
            <a:ext cx="1066800" cy="1155982"/>
          </a:xfrm>
          <a:prstGeom prst="rect">
            <a:avLst/>
          </a:prstGeom>
          <a:noFill/>
        </p:spPr>
      </p:pic>
      <p:pic>
        <p:nvPicPr>
          <p:cNvPr id="14338" name="Picture 2" descr="C:\Users\уцк\Downloads\what-are-diatomic-elements.jpg"/>
          <p:cNvPicPr>
            <a:picLocks noChangeAspect="1" noChangeArrowheads="1"/>
          </p:cNvPicPr>
          <p:nvPr/>
        </p:nvPicPr>
        <p:blipFill>
          <a:blip r:embed="rId3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8800" y="1295400"/>
            <a:ext cx="2057400" cy="1369580"/>
          </a:xfrm>
          <a:prstGeom prst="rect">
            <a:avLst/>
          </a:prstGeom>
          <a:noFill/>
        </p:spPr>
      </p:pic>
      <p:pic>
        <p:nvPicPr>
          <p:cNvPr id="14339" name="Picture 3" descr="C:\Users\уцк\Downloads\KE_1789_molekylbild.jpg"/>
          <p:cNvPicPr>
            <a:picLocks noChangeAspect="1" noChangeArrowheads="1"/>
          </p:cNvPicPr>
          <p:nvPr/>
        </p:nvPicPr>
        <p:blipFill>
          <a:blip r:embed="rId4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3077332">
            <a:off x="4685934" y="978767"/>
            <a:ext cx="2590800" cy="1881397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4572000" y="617220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Р</a:t>
            </a:r>
            <a:r>
              <a:rPr lang="ru-RU" sz="2400" dirty="0" smtClean="0"/>
              <a:t> (фосфор красный)</a:t>
            </a:r>
            <a:endParaRPr lang="ru-RU" sz="24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1524000" y="2743200"/>
            <a:ext cx="29718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О</a:t>
            </a:r>
            <a:r>
              <a:rPr lang="ru-RU" sz="2400" b="1" i="1" baseline="-25000" dirty="0" smtClean="0">
                <a:solidFill>
                  <a:srgbClr val="0000FF"/>
                </a:solidFill>
              </a:rPr>
              <a:t>2</a:t>
            </a:r>
            <a:r>
              <a:rPr lang="ru-RU" sz="2400" dirty="0" smtClean="0"/>
              <a:t> (кислород)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4724400" y="2743200"/>
            <a:ext cx="2438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0000FF"/>
                </a:solidFill>
              </a:rPr>
              <a:t>О</a:t>
            </a:r>
            <a:r>
              <a:rPr lang="ru-RU" sz="2400" b="1" i="1" baseline="-25000" dirty="0" smtClean="0">
                <a:solidFill>
                  <a:srgbClr val="0000FF"/>
                </a:solidFill>
              </a:rPr>
              <a:t>3</a:t>
            </a:r>
            <a:r>
              <a:rPr lang="ru-RU" sz="2400" dirty="0" smtClean="0"/>
              <a:t> (озон) </a:t>
            </a:r>
            <a:endParaRPr lang="ru-RU" sz="2400" dirty="0"/>
          </a:p>
        </p:txBody>
      </p:sp>
      <p:pic>
        <p:nvPicPr>
          <p:cNvPr id="14340" name="Picture 4" descr="C:\Users\уцк\Downloads\1717859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57200" y="3429000"/>
            <a:ext cx="4229100" cy="2819400"/>
          </a:xfrm>
          <a:prstGeom prst="rect">
            <a:avLst/>
          </a:prstGeom>
          <a:noFill/>
        </p:spPr>
      </p:pic>
      <p:pic>
        <p:nvPicPr>
          <p:cNvPr id="14341" name="Picture 5" descr="C:\Users\уцк\Downloads\predb-w600.jpg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876800" y="3429000"/>
            <a:ext cx="3927020" cy="2819400"/>
          </a:xfrm>
          <a:prstGeom prst="rect">
            <a:avLst/>
          </a:prstGeom>
          <a:noFill/>
        </p:spPr>
      </p:pic>
      <p:sp>
        <p:nvSpPr>
          <p:cNvPr id="13" name="Прямоугольник 12"/>
          <p:cNvSpPr/>
          <p:nvPr/>
        </p:nvSpPr>
        <p:spPr>
          <a:xfrm>
            <a:off x="838200" y="6248400"/>
            <a:ext cx="34349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smtClean="0">
                <a:solidFill>
                  <a:srgbClr val="C00000"/>
                </a:solidFill>
              </a:rPr>
              <a:t>Р</a:t>
            </a:r>
            <a:r>
              <a:rPr lang="ru-RU" sz="2400" b="1" i="1" baseline="-25000" dirty="0" smtClean="0">
                <a:solidFill>
                  <a:srgbClr val="C00000"/>
                </a:solidFill>
              </a:rPr>
              <a:t>4</a:t>
            </a:r>
            <a:r>
              <a:rPr lang="ru-RU" sz="2400" dirty="0" smtClean="0"/>
              <a:t> (фосфор белый) </a:t>
            </a:r>
            <a:endParaRPr lang="ru-RU" sz="24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0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Причины аллотропии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C0000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33400" y="914400"/>
            <a:ext cx="7696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б) образование разных кристаллических форм </a:t>
            </a:r>
          </a:p>
          <a:p>
            <a:pPr algn="ctr"/>
            <a:r>
              <a:rPr lang="ru-RU" sz="2400" dirty="0" smtClean="0"/>
              <a:t>(</a:t>
            </a:r>
            <a:r>
              <a:rPr lang="ru-RU" sz="3200" dirty="0" smtClean="0">
                <a:solidFill>
                  <a:srgbClr val="0000FF"/>
                </a:solidFill>
              </a:rPr>
              <a:t>С - углерод</a:t>
            </a:r>
            <a:r>
              <a:rPr lang="ru-RU" sz="2400" dirty="0" smtClean="0"/>
              <a:t>)</a:t>
            </a:r>
          </a:p>
        </p:txBody>
      </p:sp>
      <p:pic>
        <p:nvPicPr>
          <p:cNvPr id="4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924800" y="152400"/>
            <a:ext cx="1066800" cy="1155982"/>
          </a:xfrm>
          <a:prstGeom prst="rect">
            <a:avLst/>
          </a:prstGeom>
          <a:noFill/>
        </p:spPr>
      </p:pic>
      <p:pic>
        <p:nvPicPr>
          <p:cNvPr id="15363" name="Picture 3" descr="C:\Users\уцк\Downloads\200-M-necklace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228600" y="2209800"/>
            <a:ext cx="2912807" cy="2286000"/>
          </a:xfrm>
          <a:prstGeom prst="rect">
            <a:avLst/>
          </a:prstGeom>
          <a:noFill/>
        </p:spPr>
      </p:pic>
      <p:pic>
        <p:nvPicPr>
          <p:cNvPr id="15364" name="Picture 4" descr="C:\Users\уцк\Downloads\lanka-graphite_51620.jpg"/>
          <p:cNvPicPr>
            <a:picLocks noChangeAspect="1" noChangeArrowheads="1"/>
          </p:cNvPicPr>
          <p:nvPr/>
        </p:nvPicPr>
        <p:blipFill>
          <a:blip r:embed="rId4" cstate="print"/>
          <a:srcRect r="10"/>
          <a:stretch>
            <a:fillRect/>
          </a:stretch>
        </p:blipFill>
        <p:spPr bwMode="auto">
          <a:xfrm>
            <a:off x="3352800" y="2209800"/>
            <a:ext cx="2743200" cy="2304288"/>
          </a:xfrm>
          <a:prstGeom prst="rect">
            <a:avLst/>
          </a:prstGeom>
          <a:noFill/>
        </p:spPr>
      </p:pic>
      <p:pic>
        <p:nvPicPr>
          <p:cNvPr id="15365" name="Picture 5" descr="C:\Users\уцк\Downloads\55e5e0186b1f5c0a34a95fdfd99b2bc8.jpg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6251171" y="2209800"/>
            <a:ext cx="2892829" cy="22098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381000" y="44958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Алмаз</a:t>
            </a:r>
            <a:endParaRPr lang="ru-RU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3505200" y="44958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Графит</a:t>
            </a:r>
            <a:endParaRPr lang="ru-RU" sz="2400" dirty="0"/>
          </a:p>
        </p:txBody>
      </p:sp>
      <p:sp>
        <p:nvSpPr>
          <p:cNvPr id="13" name="TextBox 12"/>
          <p:cNvSpPr txBox="1"/>
          <p:nvPr/>
        </p:nvSpPr>
        <p:spPr>
          <a:xfrm>
            <a:off x="6477000" y="4495800"/>
            <a:ext cx="2438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/>
              <a:t>Уголь</a:t>
            </a:r>
            <a:endParaRPr lang="ru-RU" sz="24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5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/>
      <p:bldP spid="12" grpId="0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6. Металлический блеск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533400" y="914400"/>
            <a:ext cx="8229600" cy="1143000"/>
          </a:xfrm>
          <a:prstGeom prst="roundRect">
            <a:avLst/>
          </a:prstGeom>
          <a:ln w="38100">
            <a:solidFill>
              <a:srgbClr val="00206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 smtClean="0"/>
              <a:t>Характерен только для графита (С), </a:t>
            </a:r>
            <a:endParaRPr lang="en-US" sz="2400" dirty="0" smtClean="0"/>
          </a:p>
          <a:p>
            <a:pPr algn="ctr"/>
            <a:r>
              <a:rPr lang="ru-RU" sz="2400" dirty="0" smtClean="0"/>
              <a:t>йода (</a:t>
            </a:r>
            <a:r>
              <a:rPr lang="en-US" sz="2400" dirty="0" smtClean="0"/>
              <a:t>I</a:t>
            </a:r>
            <a:r>
              <a:rPr lang="en-US" sz="2400" baseline="-25000" dirty="0" smtClean="0"/>
              <a:t>2</a:t>
            </a:r>
            <a:r>
              <a:rPr lang="en-US" sz="2400" dirty="0" smtClean="0"/>
              <a:t>)</a:t>
            </a:r>
            <a:r>
              <a:rPr lang="ru-RU" sz="2400" dirty="0" smtClean="0"/>
              <a:t>, кремния</a:t>
            </a:r>
            <a:r>
              <a:rPr lang="en-US" sz="2400" dirty="0" smtClean="0"/>
              <a:t> (Si)</a:t>
            </a:r>
            <a:r>
              <a:rPr lang="ru-RU" sz="2400" dirty="0" smtClean="0"/>
              <a:t>.</a:t>
            </a:r>
            <a:endParaRPr lang="ru-RU" sz="2400" dirty="0"/>
          </a:p>
        </p:txBody>
      </p:sp>
      <p:pic>
        <p:nvPicPr>
          <p:cNvPr id="4" name="Picture 2" descr="C:\Users\уцк\Downloads\depositphotos_14571075-stock-illustration-funny-red-pen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48600" y="762000"/>
            <a:ext cx="1066800" cy="1155982"/>
          </a:xfrm>
          <a:prstGeom prst="rect">
            <a:avLst/>
          </a:prstGeom>
          <a:noFill/>
        </p:spPr>
      </p:pic>
      <p:pic>
        <p:nvPicPr>
          <p:cNvPr id="16387" name="Picture 3" descr="C:\Users\уцк\Downloads\maxresdefault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181600" y="2286000"/>
            <a:ext cx="3703320" cy="4114800"/>
          </a:xfrm>
          <a:prstGeom prst="rect">
            <a:avLst/>
          </a:prstGeom>
          <a:noFill/>
        </p:spPr>
      </p:pic>
      <p:pic>
        <p:nvPicPr>
          <p:cNvPr id="16390" name="Picture 6" descr="C:\Users\уцк\Downloads\5qajfv-4y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4800" y="2286000"/>
            <a:ext cx="4648200" cy="412238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" y="228600"/>
            <a:ext cx="91439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Домашнее задание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rgbClr val="002060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3" name="Picture 3" descr="C:\Users\уцк\Downloads\img12.jpg"/>
          <p:cNvPicPr>
            <a:picLocks noChangeAspect="1" noChangeArrowheads="1"/>
          </p:cNvPicPr>
          <p:nvPr/>
        </p:nvPicPr>
        <p:blipFill>
          <a:blip r:embed="rId2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0" y="3749171"/>
            <a:ext cx="4276725" cy="310882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524000" y="1143000"/>
            <a:ext cx="63246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/>
              <a:t>§</a:t>
            </a:r>
            <a:r>
              <a:rPr lang="ru-RU" sz="3600" dirty="0" smtClean="0"/>
              <a:t>14-15 с.92 </a:t>
            </a:r>
            <a:r>
              <a:rPr lang="ru-RU" sz="3600" dirty="0" smtClean="0"/>
              <a:t>№1,2 (у), №</a:t>
            </a:r>
            <a:r>
              <a:rPr lang="ru-RU" sz="3600" dirty="0" smtClean="0"/>
              <a:t>3 </a:t>
            </a:r>
            <a:r>
              <a:rPr lang="ru-RU" sz="3600" dirty="0" smtClean="0"/>
              <a:t>(п).</a:t>
            </a:r>
          </a:p>
          <a:p>
            <a:pPr algn="ctr"/>
            <a:endParaRPr lang="ru-RU" sz="3600" dirty="0" smtClean="0"/>
          </a:p>
          <a:p>
            <a:pPr algn="ctr"/>
            <a:endParaRPr lang="ru-RU" sz="2800" dirty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11. Простые вещества Ме и неМе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Arial Rounded MT Bold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11. Простые вещества Ме и неМе</Template>
  <TotalTime>4</TotalTime>
  <Words>449</Words>
  <Application>Microsoft Office PowerPoint</Application>
  <PresentationFormat>Экран (4:3)</PresentationFormat>
  <Paragraphs>110</Paragraphs>
  <Slides>24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7" baseType="lpstr">
      <vt:lpstr>Arial</vt:lpstr>
      <vt:lpstr>Arial Rounded MT Bold</vt:lpstr>
      <vt:lpstr>11. Простые вещества Ме и неМе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 Windows</cp:lastModifiedBy>
  <cp:revision>3</cp:revision>
  <dcterms:created xsi:type="dcterms:W3CDTF">2020-05-02T09:53:26Z</dcterms:created>
  <dcterms:modified xsi:type="dcterms:W3CDTF">2020-11-11T06:53:44Z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1025484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D4.3.1</vt:lpwstr>
  </property>
</Properties>
</file>