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1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61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33E27-2F3A-4C17-BF70-C37AF544F5F6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6CE7E-A99D-4982-99EF-105361641F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716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9788" y="2767757"/>
            <a:ext cx="6477000" cy="1046877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8438" y="1302186"/>
            <a:ext cx="4175449" cy="3978016"/>
          </a:xfrm>
        </p:spPr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577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33E27-2F3A-4C17-BF70-C37AF544F5F6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6CE7E-A99D-4982-99EF-105361641F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08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-kurgan-school2.ru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108" y="105900"/>
            <a:ext cx="12048309" cy="1935869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ОБЩЕОБРАЗОВАТЕЛЬНОЕ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МАТВЕЕВО-КУРГАНСКАЯ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ОБЩЕОБРАЗОВАТЕЛЬНАЯ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№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(МБОУ Матвеево-Курганская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№2 )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24" y="1560875"/>
            <a:ext cx="4809878" cy="3232868"/>
          </a:xfrm>
        </p:spPr>
      </p:pic>
      <p:sp>
        <p:nvSpPr>
          <p:cNvPr id="5" name="Прямоугольник 4"/>
          <p:cNvSpPr/>
          <p:nvPr/>
        </p:nvSpPr>
        <p:spPr>
          <a:xfrm>
            <a:off x="3116263" y="1073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432711" y="1720166"/>
            <a:ext cx="6570617" cy="30735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346970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Ростовская область, п. Матвеев Курган,</a:t>
            </a:r>
          </a:p>
          <a:p>
            <a:pPr algn="ctr"/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ул.Донецкая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1,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тел.8(863)41 3-12-9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sc2mac@yandex.ru </a:t>
            </a:r>
          </a:p>
          <a:p>
            <a:pPr algn="ctr"/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http://m-kurgan-school2.ru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</a:t>
            </a:r>
          </a:p>
          <a:p>
            <a:pPr algn="ctr"/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Мазнев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Сергей Александрович</a:t>
            </a:r>
          </a:p>
          <a:p>
            <a:pPr algn="ctr"/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подходы к организации и содержанию трудового воспитания в образовательной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2235001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8046" y="2230391"/>
            <a:ext cx="6946118" cy="1935869"/>
          </a:xfrm>
        </p:spPr>
        <p:txBody>
          <a:bodyPr>
            <a:noAutofit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автор </a:t>
            </a:r>
            <a:r>
              <a:rPr lang="ru-RU" dirty="0"/>
              <a:t>воспитательной </a:t>
            </a:r>
            <a:r>
              <a:rPr lang="ru-RU" dirty="0" smtClean="0"/>
              <a:t>практики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/>
              <a:t>заместитель директора по воспитательной работе</a:t>
            </a:r>
            <a:br>
              <a:rPr lang="ru-RU" sz="2400" dirty="0" smtClean="0"/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Крюкова Наталья Павловна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802" y="779941"/>
            <a:ext cx="2534295" cy="3378753"/>
          </a:xfrm>
        </p:spPr>
      </p:pic>
      <p:sp>
        <p:nvSpPr>
          <p:cNvPr id="5" name="Прямоугольник 4"/>
          <p:cNvSpPr/>
          <p:nvPr/>
        </p:nvSpPr>
        <p:spPr>
          <a:xfrm>
            <a:off x="5007428" y="256721"/>
            <a:ext cx="66577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Матвеево-Курганская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96927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70923"/>
            <a:ext cx="12048309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«Труд всегда был основой для человеческой жизни и культуры. </a:t>
            </a:r>
            <a:b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и в воспитательной работе труд должен быть одним из самых основных элементов» </a:t>
            </a:r>
            <a: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А.С.Макаренко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деятельность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специфический вид деятельности, направленный на создание материальных и духовных ценностей, необходимых для жизнедеятельности людей. В учебной организации должны соблюдаться системность и последовательность трудового воспитания, поэтому в образовательном учреждении должны проводиться специально организованные формы работа с родителями по данному вопросу: такие как благоустройство участка, субботник, совместное творчество, привлечение к изготовлению поделок, работа на пришкольном участке и т. д..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Труду ребенок может научиться только при непосредственном участии в нем и, чем раньше ребенок будет приобщен к труду, тем успешнее будет проходить его трудовое воспитание. Дети приобщается к труду в основном через самообслуживание и бытовой труд, а школьник выполняет также учебный и общественно полезный труд. Чем раньше родители будут привлекать ребенка к бытовому труду, тем успешнее будет проходить его трудовое воспитание. Нарушение этого правила ведет к ошибкам и созданию определенных трудностей в воспитании.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Трудолюбие и способность к труду не даётся от природы, оно воспитывается с самого раннего детства. Труд- это то, что развивает ребёнка, поддерживает его, помогает ему самоутвердиться.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Трудовое воспитание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целенаправленный процесс формирования у детей дошкольного возраста сознательного отношения и склонности к труду как основной жизненной потребности, а также формирование позитивных установок к различным видам труда и творчества.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формирования творческой активности мы видим, прежде всего, в том, что в процессе творческой деятельности воспитанники овладевают эвристическими приемами приобретения знаний, воспитывают в себе постоянное стремление к самообразованию, настойчивость в достижении поставленной цели, любовь к серьезному, вдумчивому труду.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Современное общество разделилось на несколько мнений, связанных с вопросами трудового воспитания дошкольников. Одни утверждают, что любой детский труд по действующему законодательству является эксплуатацией, дошкольники должны получать только разносторонние знания для дальнейшего успешного обучения в школе. Утверждение «я сам» не получает поддержки и одобрения в семье, а в результате ребенок теряет инициативность и с легкостью пользуется плодами чужого труда. Родители совершенно забывают о важности трудового воспитания. 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считают, что трудовая деятельность важнейшее средство воспитания детей дошкольного возраста, когда ребенок начинает испытывать потребность в самостоятельной деятельности, заявляя о своих намерениях и проявляя себя «субъектом» своих желаний и интересов. В трудовой деятельности ребенка большое значение имеет его собственная творческая активность: обдумывание предстоящей деятельности, подбор необходимых материалов, инструментов, преодоление известных трудностей при достижении намеченного результата.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необходимо целенаправленно готовить к адекватному позиционированию себя в столь сложной социально-трудовой среде. И эта подготовка становится одной из важнейших задач образования. Как показывают данные социологических опросов (данные Центра социально-профессионального самоопределения молодежи ИСМО РАО), 67% учащихся выпускного класса не имеют представления ни о содержании дальнейшего образования, ни о предстоящей работе. Требуется формировать у них компетенции, не соотносимые с конкретным учебным предметом, но интегрирующие знания, умения и навыки, относящиеся к широким сферам культуры и деятельности. Формирование ключевых компетенций учащихся, в том числе и социально-трудовых, является приоритетной задачей системы современного образования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связи с этим, цель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нашей работы определена, как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подходы к организации и содержанию трудового воспитания в образовательной организации.</a:t>
            </a:r>
            <a:b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30018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5577" y="194375"/>
            <a:ext cx="11247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1710"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Цели, задачи и  планируемые результаты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практики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213402" y="602396"/>
            <a:ext cx="477005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Успех трудового воспитания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зависит от его правильной организации, соблюдения определённых педагогических условий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• Подчинение труда </a:t>
            </a:r>
            <a:r>
              <a:rPr lang="ru-RU" sz="15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учебно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 воспитательным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задачам.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•Сочетание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общественной значимости труда с личными  интересами школьника.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•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Доступность и посильность трудовой деятельности.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•Разумная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 требовательность  в  осуществлении  трудовой  деятельности учащихся.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•Сочетание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 коллективных  и  индивидуальных  форм  трудовой деятельности.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•Необходимость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</a:rPr>
              <a:t>  формирования  у  учащихся  культуры  труда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Трудовое  воспитание  составляет  творческой  фундамент  активности  и  результативности  в  учебной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внеурочной   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 в  гражданском  и  нравственном  становлении  личности  и  постепенно  подводит  учащихся к выбору профессии.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5577" y="717813"/>
            <a:ext cx="35056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 пропагандировать базовые ценности российского общества: любовь к Родине, семье, труду и природе. </a:t>
            </a: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Уметь ценить чужой труд, стремиться к новым знаниям и умениям, не чуждаться трудностей, преодолевать препятствия и быть здоровыми.</a:t>
            </a:r>
          </a:p>
          <a:p>
            <a:r>
              <a:rPr lang="ru-RU" sz="1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вовлекать учащихся в общешкольные ключевые дела, волонтерское и экологическое движение, привлекать ученическое самоуправление:</a:t>
            </a: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Привлекать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работе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учебно-опытном участке (УОУ), </a:t>
            </a:r>
            <a:endParaRPr lang="ru-RU" sz="1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мероприятиях патриотической  и экологической направленности.</a:t>
            </a:r>
            <a:endParaRPr lang="ru-RU" sz="15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5" r="13381" b="18132"/>
          <a:stretch/>
        </p:blipFill>
        <p:spPr>
          <a:xfrm>
            <a:off x="3925091" y="1359568"/>
            <a:ext cx="3288311" cy="222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90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85218" y="1892968"/>
            <a:ext cx="5406782" cy="1251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Целевая аудитория: 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Воспитательная практика охватывает обучающихся 5-11 классов.  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83" y="890241"/>
            <a:ext cx="5829107" cy="388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35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78768" y="556193"/>
            <a:ext cx="6096000" cy="3687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Кадровые ресурсы обеспечения практики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7607" y="1196677"/>
            <a:ext cx="2606680" cy="145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директора по воспитательной 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работе</a:t>
            </a:r>
            <a:endParaRPr lang="ru-RU" sz="1600" b="1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618839" y="1134610"/>
            <a:ext cx="2789855" cy="1478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Советник директора по воспитанию и взаимодействую с детскими общественными объединениями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363615" y="2884402"/>
            <a:ext cx="252630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Классные руководители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28077" y="4219194"/>
            <a:ext cx="252630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Старший вожатый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62463" y="4219194"/>
            <a:ext cx="252630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директора по воспитательной 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работе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84454" y="4219194"/>
            <a:ext cx="252630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Педагог-организатор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>
            <a:stCxn id="7" idx="2"/>
          </p:cNvCxnSpPr>
          <p:nvPr/>
        </p:nvCxnSpPr>
        <p:spPr>
          <a:xfrm>
            <a:off x="3450947" y="2652498"/>
            <a:ext cx="820264" cy="689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147607" y="2652498"/>
            <a:ext cx="234646" cy="15666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833956" y="2652498"/>
            <a:ext cx="1437255" cy="15666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4668253" y="2502569"/>
            <a:ext cx="2359824" cy="19972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7" idx="3"/>
          </p:cNvCxnSpPr>
          <p:nvPr/>
        </p:nvCxnSpPr>
        <p:spPr>
          <a:xfrm flipV="1">
            <a:off x="4754287" y="1924587"/>
            <a:ext cx="1802924" cy="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4833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646" y="194373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78305" y="410036"/>
            <a:ext cx="1065997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>
              <a:solidFill>
                <a:srgbClr val="000000"/>
              </a:solidFill>
              <a:latin typeface="Gotham Pro"/>
            </a:endParaRPr>
          </a:p>
          <a:p>
            <a:pPr marR="20960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Материально-технические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реализации практики, ресурсы социального партнерства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30968" y="1359567"/>
            <a:ext cx="3429000" cy="1143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Материально-технические ресурсы реализации практики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29137" y="1359567"/>
            <a:ext cx="3429000" cy="1143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партнерства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2721" y="3005086"/>
            <a:ext cx="230550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Мультимедийный экран</a:t>
            </a:r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87148" y="2666532"/>
            <a:ext cx="131664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Компьютеры</a:t>
            </a:r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98940" y="3343640"/>
            <a:ext cx="34930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Парты</a:t>
            </a:r>
          </a:p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Стулья </a:t>
            </a:r>
          </a:p>
          <a:p>
            <a:pPr algn="ctr"/>
            <a:r>
              <a:rPr lang="ru-RU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Клей</a:t>
            </a:r>
          </a:p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Бумага</a:t>
            </a:r>
          </a:p>
          <a:p>
            <a:pPr algn="ctr"/>
            <a:r>
              <a:rPr lang="ru-RU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Картон</a:t>
            </a:r>
          </a:p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Хозяйственно-технический инвентарь</a:t>
            </a:r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32977" y="3620638"/>
            <a:ext cx="456772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Комиссия по вопросам патриотического и  духовно-нравственного</a:t>
            </a:r>
          </a:p>
          <a:p>
            <a:pPr algn="ctr"/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воспитания детей и молодежи</a:t>
            </a:r>
          </a:p>
          <a:p>
            <a:pPr algn="ctr"/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Совета при Президенте Российской Федерации</a:t>
            </a:r>
          </a:p>
          <a:p>
            <a:pPr algn="ctr"/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 межнациональным  отношениям,</a:t>
            </a:r>
          </a:p>
          <a:p>
            <a:pPr algn="ctr"/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РРОД «Синергия талантов»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04698" y="2674920"/>
            <a:ext cx="20853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Районная библиотека</a:t>
            </a:r>
          </a:p>
          <a:p>
            <a:pPr algn="ctr"/>
            <a:r>
              <a:rPr lang="ru-RU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Районный музей</a:t>
            </a:r>
          </a:p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ДШИ</a:t>
            </a:r>
          </a:p>
          <a:p>
            <a:pPr algn="ctr"/>
            <a:r>
              <a:rPr lang="ru-RU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ЦДОД</a:t>
            </a:r>
          </a:p>
          <a:p>
            <a:pPr algn="ctr"/>
            <a:endParaRPr lang="ru-RU" sz="1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0265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8825" y="159427"/>
            <a:ext cx="1127359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>
              <a:solidFill>
                <a:srgbClr val="002060"/>
              </a:solidFill>
              <a:latin typeface="Gotham Pro"/>
            </a:endParaRPr>
          </a:p>
          <a:p>
            <a:pPr marR="23710"/>
            <a:r>
              <a:rPr lang="ru-RU" dirty="0" smtClean="0">
                <a:solidFill>
                  <a:srgbClr val="002060"/>
                </a:solidFill>
                <a:latin typeface="Gotham Pro"/>
              </a:rPr>
              <a:t>Формы </a:t>
            </a:r>
            <a:r>
              <a:rPr lang="ru-RU" dirty="0">
                <a:solidFill>
                  <a:srgbClr val="002060"/>
                </a:solidFill>
                <a:latin typeface="Gotham Pro"/>
              </a:rPr>
              <a:t>реализации практики (краткое описание мероприятий в рамках реализации </a:t>
            </a:r>
            <a:r>
              <a:rPr lang="ru-RU" dirty="0" smtClean="0">
                <a:solidFill>
                  <a:srgbClr val="002060"/>
                </a:solidFill>
                <a:latin typeface="Gotham Pro"/>
              </a:rPr>
              <a:t>практики)</a:t>
            </a:r>
          </a:p>
          <a:p>
            <a:pPr marR="23710"/>
            <a:endParaRPr lang="ru-RU" dirty="0" smtClean="0">
              <a:solidFill>
                <a:srgbClr val="002060"/>
              </a:solidFill>
              <a:latin typeface="Gotham Pro"/>
            </a:endParaRP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Изучение произведений литературы и искусства, чтение книг о профессиях;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Проведение анкетирования и тестирования для ранней профориентации;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Занятия в кружках и секциях, участие в </a:t>
            </a:r>
            <a:r>
              <a:rPr lang="ru-RU" dirty="0" err="1" smtClean="0">
                <a:solidFill>
                  <a:srgbClr val="C00000"/>
                </a:solidFill>
                <a:latin typeface="Gotham Pro"/>
              </a:rPr>
              <a:t>профориентационных</a:t>
            </a:r>
            <a:r>
              <a:rPr lang="ru-RU" dirty="0" smtClean="0">
                <a:solidFill>
                  <a:srgbClr val="C00000"/>
                </a:solidFill>
                <a:latin typeface="Gotham Pro"/>
              </a:rPr>
              <a:t> мероприятиях;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Организация общественно значимых мероприятий; 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 Участие различных акциях: сбор макулатуры, </a:t>
            </a:r>
            <a:r>
              <a:rPr lang="ru-RU" dirty="0" err="1" smtClean="0">
                <a:solidFill>
                  <a:srgbClr val="C00000"/>
                </a:solidFill>
                <a:latin typeface="Gotham Pro"/>
              </a:rPr>
              <a:t>волонтерство</a:t>
            </a:r>
            <a:r>
              <a:rPr lang="ru-RU" dirty="0" smtClean="0">
                <a:solidFill>
                  <a:srgbClr val="C00000"/>
                </a:solidFill>
                <a:latin typeface="Gotham Pro"/>
              </a:rPr>
              <a:t>, субботники, День древонасаждений и т.д.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 Участие в творческих  районных, муниципальных, региональных, всероссийских, международных конкурсах;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Работа с электронными образовательными ресурсами;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Просмотр и обсуждение видео-материалов; 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Создание видео-роликов, ведение школьных социальных сетей;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Работа по здоровому питанию и </a:t>
            </a:r>
            <a:r>
              <a:rPr lang="ru-RU" dirty="0" err="1" smtClean="0">
                <a:solidFill>
                  <a:srgbClr val="C00000"/>
                </a:solidFill>
                <a:latin typeface="Gotham Pro"/>
              </a:rPr>
              <a:t>здоровьесбережению</a:t>
            </a:r>
            <a:r>
              <a:rPr lang="ru-RU" dirty="0" smtClean="0">
                <a:solidFill>
                  <a:srgbClr val="C00000"/>
                </a:solidFill>
                <a:latin typeface="Gotham Pro"/>
              </a:rPr>
              <a:t>;</a:t>
            </a:r>
          </a:p>
          <a:p>
            <a:pPr marR="23710"/>
            <a:r>
              <a:rPr lang="ru-RU" dirty="0" smtClean="0">
                <a:solidFill>
                  <a:srgbClr val="C00000"/>
                </a:solidFill>
                <a:latin typeface="Gotham Pro"/>
              </a:rPr>
              <a:t>Работа на учебно-опытном участке.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Солнце 3"/>
          <p:cNvSpPr/>
          <p:nvPr/>
        </p:nvSpPr>
        <p:spPr>
          <a:xfrm>
            <a:off x="418350" y="988942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418350" y="1247886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418350" y="1536775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олнце 6"/>
          <p:cNvSpPr/>
          <p:nvPr/>
        </p:nvSpPr>
        <p:spPr>
          <a:xfrm>
            <a:off x="418350" y="1805882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лнце 7"/>
          <p:cNvSpPr/>
          <p:nvPr/>
        </p:nvSpPr>
        <p:spPr>
          <a:xfrm>
            <a:off x="459773" y="2086086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олнце 8"/>
          <p:cNvSpPr/>
          <p:nvPr/>
        </p:nvSpPr>
        <p:spPr>
          <a:xfrm>
            <a:off x="459773" y="2396824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олнце 9"/>
          <p:cNvSpPr/>
          <p:nvPr/>
        </p:nvSpPr>
        <p:spPr>
          <a:xfrm>
            <a:off x="418350" y="2928727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лнце 10"/>
          <p:cNvSpPr/>
          <p:nvPr/>
        </p:nvSpPr>
        <p:spPr>
          <a:xfrm>
            <a:off x="418350" y="3239465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лнце 11"/>
          <p:cNvSpPr/>
          <p:nvPr/>
        </p:nvSpPr>
        <p:spPr>
          <a:xfrm>
            <a:off x="432956" y="3541191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олнце 12"/>
          <p:cNvSpPr/>
          <p:nvPr/>
        </p:nvSpPr>
        <p:spPr>
          <a:xfrm>
            <a:off x="432956" y="3818125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олнце 13"/>
          <p:cNvSpPr/>
          <p:nvPr/>
        </p:nvSpPr>
        <p:spPr>
          <a:xfrm>
            <a:off x="438284" y="4080820"/>
            <a:ext cx="240633" cy="26269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564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56284" y="305834"/>
            <a:ext cx="6096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600" dirty="0">
              <a:solidFill>
                <a:srgbClr val="000000"/>
              </a:solidFill>
              <a:latin typeface="Gotham Pro"/>
            </a:endParaRPr>
          </a:p>
          <a:p>
            <a:pPr marR="95890"/>
            <a:r>
              <a:rPr lang="ru-RU" dirty="0" smtClean="0">
                <a:solidFill>
                  <a:srgbClr val="002060"/>
                </a:solidFill>
                <a:latin typeface="Gotham Pro"/>
              </a:rPr>
              <a:t>Период </a:t>
            </a:r>
            <a:r>
              <a:rPr lang="ru-RU" dirty="0">
                <a:solidFill>
                  <a:srgbClr val="002060"/>
                </a:solidFill>
                <a:latin typeface="Gotham Pro"/>
              </a:rPr>
              <a:t>реализации воспитательной </a:t>
            </a:r>
            <a:r>
              <a:rPr lang="ru-RU" dirty="0" smtClean="0">
                <a:solidFill>
                  <a:srgbClr val="002060"/>
                </a:solidFill>
                <a:latin typeface="Gotham Pro"/>
              </a:rPr>
              <a:t>практики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256449"/>
              </p:ext>
            </p:extLst>
          </p:nvPr>
        </p:nvGraphicFramePr>
        <p:xfrm>
          <a:off x="1636295" y="1032847"/>
          <a:ext cx="8045115" cy="40291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7294">
                  <a:extLst>
                    <a:ext uri="{9D8B030D-6E8A-4147-A177-3AD203B41FA5}">
                      <a16:colId xmlns:a16="http://schemas.microsoft.com/office/drawing/2014/main" val="109486279"/>
                    </a:ext>
                  </a:extLst>
                </a:gridCol>
                <a:gridCol w="4556116">
                  <a:extLst>
                    <a:ext uri="{9D8B030D-6E8A-4147-A177-3AD203B41FA5}">
                      <a16:colId xmlns:a16="http://schemas.microsoft.com/office/drawing/2014/main" val="2319476738"/>
                    </a:ext>
                  </a:extLst>
                </a:gridCol>
                <a:gridCol w="2681705">
                  <a:extLst>
                    <a:ext uri="{9D8B030D-6E8A-4147-A177-3AD203B41FA5}">
                      <a16:colId xmlns:a16="http://schemas.microsoft.com/office/drawing/2014/main" val="4283695750"/>
                    </a:ext>
                  </a:extLst>
                </a:gridCol>
              </a:tblGrid>
              <a:tr h="272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этапа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Длительность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2240310570"/>
                  </a:ext>
                </a:extLst>
              </a:tr>
              <a:tr h="272227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Подготовительный этап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месяц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1563468387"/>
                  </a:ext>
                </a:extLst>
              </a:tr>
              <a:tr h="3940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Определение идеи, цели и задач работы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неделя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1140195369"/>
                  </a:ext>
                </a:extLst>
              </a:tr>
              <a:tr h="3940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Изучение информации о </a:t>
                      </a:r>
                      <a:r>
                        <a:rPr lang="ru-RU" sz="1400" dirty="0" smtClean="0">
                          <a:effectLst/>
                        </a:rPr>
                        <a:t>работе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неделя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384224373"/>
                  </a:ext>
                </a:extLst>
              </a:tr>
              <a:tr h="502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Составление примерного календарно-тематического плана реализации проекта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 недели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1889456533"/>
                  </a:ext>
                </a:extLst>
              </a:tr>
              <a:tr h="272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Практический этап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 месяцев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3669962744"/>
                  </a:ext>
                </a:extLst>
              </a:tr>
              <a:tr h="394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4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Реализация плана работы проекта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 месяцев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2683291171"/>
                  </a:ext>
                </a:extLst>
              </a:tr>
              <a:tr h="415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4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Вовлечение </a:t>
                      </a:r>
                      <a:r>
                        <a:rPr lang="ru-RU" sz="1400" dirty="0" smtClean="0">
                          <a:effectLst/>
                        </a:rPr>
                        <a:t>учеников </a:t>
                      </a:r>
                      <a:r>
                        <a:rPr lang="ru-RU" sz="1400" dirty="0">
                          <a:effectLst/>
                        </a:rPr>
                        <a:t>в практическую деятельность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 месяцев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3594710843"/>
                  </a:ext>
                </a:extLst>
              </a:tr>
              <a:tr h="272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Обобщающий этап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месяц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149460541"/>
                  </a:ext>
                </a:extLst>
              </a:tr>
              <a:tr h="747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4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Определение результативности проведённых мероприятий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 месяц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5" marR="42355" marT="21177" marB="21177"/>
                </a:tc>
                <a:extLst>
                  <a:ext uri="{0D108BD9-81ED-4DB2-BD59-A6C34878D82A}">
                    <a16:rowId xmlns:a16="http://schemas.microsoft.com/office/drawing/2014/main" val="2335230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8279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6"/>
            <a:ext cx="10528663" cy="3350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2200" b="1" dirty="0">
                <a:solidFill>
                  <a:srgbClr val="002060"/>
                </a:solidFill>
                <a:latin typeface="+mn-lt"/>
              </a:rPr>
              <a:t>Р</a:t>
            </a:r>
            <a:r>
              <a:rPr lang="ru-RU" sz="2200" b="1" dirty="0" smtClean="0">
                <a:solidFill>
                  <a:srgbClr val="002060"/>
                </a:solidFill>
                <a:latin typeface="+mn-lt"/>
              </a:rPr>
              <a:t>езультаты </a:t>
            </a:r>
            <a:r>
              <a:rPr lang="ru-RU" sz="2200" b="1" dirty="0">
                <a:solidFill>
                  <a:srgbClr val="002060"/>
                </a:solidFill>
                <a:latin typeface="+mn-lt"/>
              </a:rPr>
              <a:t>реализации практики (количественные и </a:t>
            </a:r>
            <a:r>
              <a:rPr lang="ru-RU" sz="2200" b="1" dirty="0" smtClean="0">
                <a:solidFill>
                  <a:srgbClr val="002060"/>
                </a:solidFill>
                <a:latin typeface="+mn-lt"/>
              </a:rPr>
              <a:t>качественные)</a:t>
            </a:r>
            <a:endParaRPr lang="ru-RU" sz="2200" b="1" dirty="0">
              <a:solidFill>
                <a:srgbClr val="00206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7147" y="787440"/>
            <a:ext cx="579521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Количественные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результаты </a:t>
            </a:r>
          </a:p>
          <a:p>
            <a:pPr>
              <a:spcAft>
                <a:spcPts val="0"/>
              </a:spcAft>
            </a:pPr>
            <a:r>
              <a:rPr lang="ru-RU" sz="16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Число </a:t>
            </a: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детей, включенных в состав целевой группы -320 человек.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Количество семей, воспитывающих детей с тяжелыми множественными нарушениями развития, планируемых получить поддержку в ходе проекта - 25 сем.;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Общее число взрослых (родители, опекуны, попечители и другие лица, непосредственно связанные с детьми целевой группы проекта), принимающих участие в мероприятиях проекта – 358 чел. (320 пап или мам, 35 учителей, 1-старший вожатый, 1-советник директора, 1-заместитель директора по воспитательной работе);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субботников на прилегающей к школе территории;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Организация мероприятий (1 сентября, День учителя,  День матери, День отца, Золотая осень, Новый год, Рождественские праздники, 23 февраля, 8 марта, Последний звонок, Выпускной бал, День защиты детей);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Участие в муниципальных, региональных, всероссийских, международных конкурсах;</a:t>
            </a:r>
            <a:endParaRPr lang="ru-RU" sz="16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48135" y="993066"/>
            <a:ext cx="558265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Качественные результаты </a:t>
            </a:r>
            <a:endParaRPr lang="ru-RU" sz="1600" i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Результатом проекта являются следующие качественные результаты: </a:t>
            </a: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формирование у детей положительного отношения к труду;</a:t>
            </a: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-ранняя профессиональная диагностика детей; </a:t>
            </a: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-расширение круга общения детей и родителей;</a:t>
            </a: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-мероприятия по здоровому питанию (используя выращенную продукцию);</a:t>
            </a:r>
          </a:p>
          <a:p>
            <a:pPr>
              <a:spcAft>
                <a:spcPts val="0"/>
              </a:spcAft>
            </a:pP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-открытие стола с </a:t>
            </a:r>
            <a:r>
              <a:rPr lang="ru-RU" sz="1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фиточаем</a:t>
            </a: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(результатам работы на УОУ являются выращенные целебные травы);</a:t>
            </a:r>
            <a:endParaRPr lang="ru-RU" sz="1600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352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7358" y="379477"/>
            <a:ext cx="11478127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rgbClr val="C00000"/>
              </a:solidFill>
              <a:latin typeface="Gotham Pro"/>
            </a:endParaRPr>
          </a:p>
          <a:p>
            <a:pPr marR="45610" algn="ctr"/>
            <a:r>
              <a:rPr lang="ru-RU" dirty="0" smtClean="0">
                <a:solidFill>
                  <a:srgbClr val="002060"/>
                </a:solidFill>
                <a:latin typeface="Gotham Pro"/>
              </a:rPr>
              <a:t>Сведения </a:t>
            </a:r>
            <a:r>
              <a:rPr lang="ru-RU" dirty="0">
                <a:solidFill>
                  <a:srgbClr val="002060"/>
                </a:solidFill>
                <a:latin typeface="Gotham Pro"/>
              </a:rPr>
              <a:t>о представлении практики в рамках научно-методических мероприятий муниципального/регионального уровня</a:t>
            </a:r>
            <a:r>
              <a:rPr lang="ru-RU" dirty="0" smtClean="0">
                <a:solidFill>
                  <a:srgbClr val="002060"/>
                </a:solidFill>
                <a:latin typeface="Gotham Pro"/>
              </a:rPr>
              <a:t>.</a:t>
            </a:r>
          </a:p>
          <a:p>
            <a:pPr marR="45610" algn="ctr"/>
            <a:endParaRPr lang="ru-RU" dirty="0">
              <a:solidFill>
                <a:srgbClr val="C00000"/>
              </a:solidFill>
              <a:latin typeface="Gotham Pro"/>
            </a:endParaRPr>
          </a:p>
          <a:p>
            <a:pPr marR="45610" algn="ctr"/>
            <a:endParaRPr lang="ru-RU" dirty="0" smtClean="0">
              <a:solidFill>
                <a:srgbClr val="C00000"/>
              </a:solidFill>
              <a:latin typeface="Gotham Pro"/>
            </a:endParaRPr>
          </a:p>
          <a:p>
            <a:pPr marR="45610" algn="ctr"/>
            <a:r>
              <a:rPr lang="ru-RU" dirty="0" smtClean="0">
                <a:solidFill>
                  <a:srgbClr val="C00000"/>
                </a:solidFill>
                <a:latin typeface="Gotham Pro"/>
              </a:rPr>
              <a:t>Такой практики  еще нет.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53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583" y="194375"/>
            <a:ext cx="10528663" cy="1046877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79532" y="3244334"/>
            <a:ext cx="32329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Спасибо за внимание!</a:t>
            </a:r>
          </a:p>
          <a:p>
            <a:endParaRPr lang="ru-RU" dirty="0"/>
          </a:p>
          <a:p>
            <a:r>
              <a:rPr lang="en-US"/>
              <a:t>https://m-kurgan-2.mkobr61.ru/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654795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4395</TotalTime>
  <Words>1422</Words>
  <Application>Microsoft Office PowerPoint</Application>
  <PresentationFormat>Широкоэкранный</PresentationFormat>
  <Paragraphs>128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Gotham Pro</vt:lpstr>
      <vt:lpstr>Times New Roman</vt:lpstr>
      <vt:lpstr>1_Тема Office</vt:lpstr>
      <vt:lpstr>МУНИЦИПАЛЬНОЕ БЮДЖЕТНОЕ ОБЩЕОБРАЗОВАТЕЛЬНОЕ  УЧРЕЖДЕНИЕ МАТВЕЕВО-КУРГАНСКАЯ СРЕДНЯЯ ОБЩЕОБРАЗОВАТЕЛЬНАЯ ШКОЛА №2  (МБОУ Матвеево-Курганская сош №2 )</vt:lpstr>
      <vt:lpstr> автор воспитательной практики  заместитель директора по воспитательной работе Крюкова Наталья Павловна  </vt:lpstr>
      <vt:lpstr>  «Труд всегда был основой для человеческой жизни и культуры.  Поэтому и в воспитательной работе труд должен быть одним из самых основных элементов»  А.С.Макаренко   Трудовая деятельность - специфический вид деятельности, направленный на создание материальных и духовных ценностей, необходимых для жизнедеятельности людей. В учебной организации должны соблюдаться системность и последовательность трудового воспитания, поэтому в образовательном учреждении должны проводиться специально организованные формы работа с родителями по данному вопросу: такие как благоустройство участка, субботник, совместное творчество, привлечение к изготовлению поделок, работа на пришкольном участке и т. д.. Труду ребенок может научиться только при непосредственном участии в нем и, чем раньше ребенок будет приобщен к труду, тем успешнее будет проходить его трудовое воспитание. Дети приобщается к труду в основном через самообслуживание и бытовой труд, а школьник выполняет также учебный и общественно полезный труд. Чем раньше родители будут привлекать ребенка к бытовому труду, тем успешнее будет проходить его трудовое воспитание. Нарушение этого правила ведет к ошибкам и созданию определенных трудностей в воспитании. Трудолюбие и способность к труду не даётся от природы, оно воспитывается с самого раннего детства. Труд- это то, что развивает ребёнка, поддерживает его, помогает ему самоутвердиться. Трудовое воспитание – это целенаправленный процесс формирования у детей дошкольного возраста сознательного отношения и склонности к труду как основной жизненной потребности, а также формирование позитивных установок к различным видам труда и творчества. Значение формирования творческой активности мы видим, прежде всего, в том, что в процессе творческой деятельности воспитанники овладевают эвристическими приемами приобретения знаний, воспитывают в себе постоянное стремление к самообразованию, настойчивость в достижении поставленной цели, любовь к серьезному, вдумчивому труду. Современное общество разделилось на несколько мнений, связанных с вопросами трудового воспитания дошкольников. Одни утверждают, что любой детский труд по действующему законодательству является эксплуатацией, дошкольники должны получать только разносторонние знания для дальнейшего успешного обучения в школе. Утверждение «я сам» не получает поддержки и одобрения в семье, а в результате ребенок теряет инициативность и с легкостью пользуется плодами чужого труда. Родители совершенно забывают о важности трудового воспитания.  Другие считают, что трудовая деятельность важнейшее средство воспитания детей дошкольного возраста, когда ребенок начинает испытывать потребность в самостоятельной деятельности, заявляя о своих намерениях и проявляя себя «субъектом» своих желаний и интересов. В трудовой деятельности ребенка большое значение имеет его собственная творческая активность: обдумывание предстоящей деятельности, подбор необходимых материалов, инструментов, преодоление известных трудностей при достижении намеченного результата. Учащихся необходимо целенаправленно готовить к адекватному позиционированию себя в столь сложной социально-трудовой среде. И эта подготовка становится одной из важнейших задач образования. Как показывают данные социологических опросов (данные Центра социально-профессионального самоопределения молодежи ИСМО РАО), 67% учащихся выпускного класса не имеют представления ни о содержании дальнейшего образования, ни о предстоящей работе. Требуется формировать у них компетенции, не соотносимые с конкретным учебным предметом, но интегрирующие знания, умения и навыки, относящиеся к широким сферам культуры и деятельности. Формирование ключевых компетенций учащихся, в том числе и социально-трудовых, является приоритетной задачей системы современного образования.  В связи с этим, цель нашей работы определена, как: инновационные подходы к организации и содержанию трудового воспитания в образовательной организации.   </vt:lpstr>
      <vt:lpstr>    </vt:lpstr>
      <vt:lpstr>    </vt:lpstr>
      <vt:lpstr>    </vt:lpstr>
      <vt:lpstr>    </vt:lpstr>
      <vt:lpstr>    </vt:lpstr>
      <vt:lpstr>    </vt:lpstr>
      <vt:lpstr> Результаты реализации практики (количественные и качественные)</vt:lpstr>
      <vt:lpstr>    </vt:lpstr>
      <vt:lpstr>  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Кондрашова Анна учащийся  2 «В» класса МБОУ  Матвеево-Курганской сош №2</dc:title>
  <dc:creator>Наталья Павловна К</dc:creator>
  <cp:lastModifiedBy>Наталья Павловна К</cp:lastModifiedBy>
  <cp:revision>33</cp:revision>
  <dcterms:created xsi:type="dcterms:W3CDTF">2022-05-25T06:45:56Z</dcterms:created>
  <dcterms:modified xsi:type="dcterms:W3CDTF">2026-04-08T06:31:59Z</dcterms:modified>
</cp:coreProperties>
</file>