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66" r:id="rId6"/>
    <p:sldId id="261" r:id="rId7"/>
    <p:sldId id="267" r:id="rId8"/>
    <p:sldId id="259" r:id="rId9"/>
    <p:sldId id="268" r:id="rId10"/>
    <p:sldId id="260" r:id="rId11"/>
    <p:sldId id="26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0EF494-92D6-7276-71C5-8BDC31D683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24E64C1-B18E-3BF3-78B7-02584E0F21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2EC2C29-B546-BF82-0A1A-DD9F9CF21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75771-E8FC-488D-BD4E-F3EE8B5535B3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AECF53-5A73-6E74-2062-33099C0D4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AF00AA3-E15C-8089-F22E-F42DDFE22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24D1-1522-4DB0-AD4B-31DD956625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340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B17902-25E5-E223-630F-16A62C688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8B52ACB-E002-DC54-C2AE-D3DFD9DC57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BA0B393-0AE3-6E90-C3A7-6653AF8DF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75771-E8FC-488D-BD4E-F3EE8B5535B3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30560A1-14CC-EC7D-336A-6F8814630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2FF609-6FBD-FCC3-0D37-189358C4B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24D1-1522-4DB0-AD4B-31DD956625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6119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680B31-027A-8917-6B09-3E3271CE4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4865E0C-031E-490C-EAB3-AA98B08FE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67F516-BFA7-920A-90EA-359D98444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75771-E8FC-488D-BD4E-F3EE8B5535B3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5DE6CC-A104-3646-DEC3-A72C8E846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51551C-B59A-9001-057B-4715A4025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24D1-1522-4DB0-AD4B-31DD956625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924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D938F2-38D7-74B9-2808-8C5622DC6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544249-A15D-1111-59AA-77EEA4D17A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264828-F82A-86E6-4EB7-EEA39E2177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EE33220-9FC9-F13B-4EEA-68B6BE6FC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75771-E8FC-488D-BD4E-F3EE8B5535B3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6350515-1BDC-F8E0-1BF3-B37843FCD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BC03AF9-29DF-E9B2-1719-678381A2B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24D1-1522-4DB0-AD4B-31DD956625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749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CD2A24-888C-A8FC-275A-F67CFCE52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0EE029E-0CE9-93E9-0C52-BA8B9A6724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4BBA64B-8546-4EC5-2BF2-EF67F1B4B2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EE23EF4-2AFC-F4C7-32D4-D2CFB422D9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69F9B32-60AE-B05D-6938-0FD3D15FFD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BA949B4-BAD6-973F-54C5-1486128AA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75771-E8FC-488D-BD4E-F3EE8B5535B3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FC4A042-C836-DAA5-E35E-58BD33EBB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8C2CA9D-5595-8CEC-687C-EC48D7404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24D1-1522-4DB0-AD4B-31DD956625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658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52BFBC-9597-DA7A-DEB8-FA4F26A2B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7D115A1-95A6-61CE-1014-5434C6354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75771-E8FC-488D-BD4E-F3EE8B5535B3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58D839B-220A-61C7-23B5-DCBB348DD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614C2A4-6751-3438-F094-6F6CB1326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24D1-1522-4DB0-AD4B-31DD956625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988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F10393F-FCFC-44E1-883D-9DC72D8FB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75771-E8FC-488D-BD4E-F3EE8B5535B3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3A84E16-C3E8-132E-1C26-60C887722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238278A-351C-6689-B042-2C2EEE44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24D1-1522-4DB0-AD4B-31DD956625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408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B2ED9D-22E4-B6AC-FCF5-3DFA14660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8F88DCD-21FA-EBB4-8C4A-9B790B6EE6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35D9116-9E11-8662-460E-82D4B9FCC0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5832C8-135B-DDB1-EBA3-D939C315F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75771-E8FC-488D-BD4E-F3EE8B5535B3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C4D710B-2599-AD0A-AA27-B265B4101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8817311-6AC4-C93C-C257-7265EBB21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24D1-1522-4DB0-AD4B-31DD956625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301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C6F7F4-A6DC-0649-5423-86D216608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C966148-756D-FA2D-0EBB-594C3E2A7E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32D0FB2-610D-823B-97D2-1A12B09D73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396526D-F153-0663-1233-DA93A0FAD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75771-E8FC-488D-BD4E-F3EE8B5535B3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5706D6B-234B-7440-21A3-D9AAD2F19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C62352B-DF7B-F517-C010-E2ABCA367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24D1-1522-4DB0-AD4B-31DD956625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303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386D29-6A3E-FBF4-963E-EAFF4750E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0356630-7744-0CC7-70A1-A217FCA6E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7600100-F20F-C29A-11BE-06A6CA81C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75771-E8FC-488D-BD4E-F3EE8B5535B3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104C1BB-D3A8-A62B-93D4-4A8D08C80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63544B-F7A0-3CCB-DCE4-5E1601F12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24D1-1522-4DB0-AD4B-31DD956625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474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D1FC4D9-E9D7-5940-477A-8084FEA455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ACFDDB9-379D-CDBA-7290-8CAA9234C1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E6EB8F-560F-3AC8-2457-49F4E1F0B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75771-E8FC-488D-BD4E-F3EE8B5535B3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8B4EE9-68A0-A310-DB83-0B4B7B2A5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76ED08-8751-0308-5777-61E69953D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24D1-1522-4DB0-AD4B-31DD956625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944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EC4B6-23CF-EA7B-5BD9-E47F9731E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1ACE664-E665-FD30-7FBE-B163C490F2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F54C458-454F-DD7D-8B5F-5B3245ABFC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75771-E8FC-488D-BD4E-F3EE8B5535B3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DBE2A6-B0A4-772E-4703-0413C87876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3F0FA6E-7A94-E215-EFF6-67CEB68537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F24D1-1522-4DB0-AD4B-31DD956625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8053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21017AE2-190B-93FF-7475-1306A8845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76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FA96C6-F1C9-AB5A-B0A1-D70BBC1697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70760" y="1947672"/>
            <a:ext cx="7650480" cy="2387600"/>
          </a:xfrm>
        </p:spPr>
        <p:txBody>
          <a:bodyPr>
            <a:noAutofit/>
          </a:bodyPr>
          <a:lstStyle/>
          <a:p>
            <a:r>
              <a:rPr lang="ru-RU" sz="5400" b="1" dirty="0">
                <a:solidFill>
                  <a:srgbClr val="002060"/>
                </a:solidFill>
                <a:latin typeface="Constantia" panose="02030602050306030303" pitchFamily="18" charset="0"/>
              </a:rPr>
              <a:t>Кружок «Радуга красок»</a:t>
            </a:r>
            <a:br>
              <a:rPr lang="ru-RU" sz="5400" b="1" dirty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sz="5400" b="1" dirty="0">
                <a:solidFill>
                  <a:srgbClr val="002060"/>
                </a:solidFill>
                <a:latin typeface="Constantia" panose="02030602050306030303" pitchFamily="18" charset="0"/>
              </a:rPr>
              <a:t>(для младшего и среднего возраста)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4240BF9-9B33-6152-109C-586280C95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0848" y="5001070"/>
            <a:ext cx="9144000" cy="1655762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Cascadia Mono SemiLight" panose="020B0609020000020004" pitchFamily="49" charset="0"/>
                <a:ea typeface="Cascadia Mono SemiLight" panose="020B0609020000020004" pitchFamily="49" charset="0"/>
                <a:cs typeface="Cascadia Mono SemiLight" panose="020B0609020000020004" pitchFamily="49" charset="0"/>
              </a:rPr>
              <a:t>Руководитель: Воробьева А.С.</a:t>
            </a:r>
          </a:p>
        </p:txBody>
      </p:sp>
    </p:spTree>
    <p:extLst>
      <p:ext uri="{BB962C8B-B14F-4D97-AF65-F5344CB8AC3E}">
        <p14:creationId xmlns:p14="http://schemas.microsoft.com/office/powerpoint/2010/main" val="2061296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2BFF32E6-8667-8997-EB9C-20C46A7962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20"/>
          <a:stretch/>
        </p:blipFill>
        <p:spPr bwMode="auto">
          <a:xfrm>
            <a:off x="-64008" y="0"/>
            <a:ext cx="12097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37AFC284-8B06-6B00-31B5-FE05824CB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7904" y="877824"/>
            <a:ext cx="8577072" cy="5559551"/>
          </a:xfrm>
        </p:spPr>
        <p:txBody>
          <a:bodyPr>
            <a:normAutofit fontScale="55000" lnSpcReduction="20000"/>
          </a:bodyPr>
          <a:lstStyle/>
          <a:p>
            <a:pPr marL="45720" lvl="0" indent="0">
              <a:buNone/>
            </a:pPr>
            <a:r>
              <a:rPr lang="ru-RU" sz="3800" b="1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Цель:</a:t>
            </a:r>
            <a:r>
              <a:rPr lang="ru-RU" sz="3800" b="1" i="1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 </a:t>
            </a:r>
            <a:r>
              <a:rPr lang="ru-RU" sz="380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развитие у детей мелкой моторики, творческих способностей, фантазии, воображения средствами нетрадиционного рисования.</a:t>
            </a:r>
            <a:br>
              <a:rPr lang="ru-RU" sz="380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</a:br>
            <a:br>
              <a:rPr lang="ru-RU" sz="380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</a:br>
            <a:r>
              <a:rPr lang="ru-RU" sz="3800" b="1" dirty="0">
                <a:solidFill>
                  <a:srgbClr val="002060"/>
                </a:solidFill>
                <a:latin typeface="Constantia" panose="02030602050306030303" pitchFamily="18" charset="0"/>
              </a:rPr>
              <a:t>Задачи.</a:t>
            </a:r>
          </a:p>
          <a:p>
            <a:pPr lvl="0" algn="just"/>
            <a:r>
              <a:rPr lang="ru-RU" sz="3800" dirty="0">
                <a:solidFill>
                  <a:srgbClr val="002060"/>
                </a:solidFill>
                <a:latin typeface="Constantia" panose="02030602050306030303" pitchFamily="18" charset="0"/>
              </a:rPr>
              <a:t>Познакомить детей с различными нетрадиционными техниками      изобразительной деятельности, многообразием художественных материалов. </a:t>
            </a:r>
          </a:p>
          <a:p>
            <a:pPr lvl="0" algn="just"/>
            <a:r>
              <a:rPr lang="ru-RU" sz="3800" dirty="0">
                <a:solidFill>
                  <a:srgbClr val="002060"/>
                </a:solidFill>
                <a:latin typeface="Constantia" panose="02030602050306030303" pitchFamily="18" charset="0"/>
              </a:rPr>
              <a:t>Сформировать у детей технические навыки рисования.</a:t>
            </a:r>
          </a:p>
          <a:p>
            <a:pPr lvl="0" algn="just"/>
            <a:r>
              <a:rPr lang="ru-RU" sz="3800" dirty="0">
                <a:solidFill>
                  <a:srgbClr val="002060"/>
                </a:solidFill>
                <a:latin typeface="Constantia" panose="02030602050306030303" pitchFamily="18" charset="0"/>
              </a:rPr>
              <a:t>Научить создавать свой неповторимый образ в рисунках по нетрадиционному рисованию, используя различные техники рисования.</a:t>
            </a:r>
          </a:p>
          <a:p>
            <a:pPr lvl="0" algn="just"/>
            <a:r>
              <a:rPr lang="ru-RU" sz="3800" dirty="0">
                <a:solidFill>
                  <a:srgbClr val="002060"/>
                </a:solidFill>
                <a:latin typeface="Constantia" panose="02030602050306030303" pitchFamily="18" charset="0"/>
              </a:rPr>
              <a:t>Создавать условия для освоения цветовой палитры. Учить смешивать  краски для получения новых цветов и оттенков.</a:t>
            </a:r>
          </a:p>
          <a:p>
            <a:pPr lvl="0" algn="just"/>
            <a:r>
              <a:rPr lang="ru-RU" sz="3800" dirty="0">
                <a:solidFill>
                  <a:srgbClr val="002060"/>
                </a:solidFill>
                <a:latin typeface="Constantia" panose="02030602050306030303" pitchFamily="18" charset="0"/>
              </a:rPr>
              <a:t>Развивать у детей усидчивость, старательность в работе.</a:t>
            </a:r>
          </a:p>
          <a:p>
            <a:pPr lvl="0" algn="just"/>
            <a:r>
              <a:rPr lang="ru-RU" sz="3800" dirty="0">
                <a:solidFill>
                  <a:srgbClr val="002060"/>
                </a:solidFill>
                <a:latin typeface="Constantia" panose="02030602050306030303" pitchFamily="18" charset="0"/>
              </a:rPr>
              <a:t>Формировать эмоциональную отзывчивость к прекрасному.</a:t>
            </a:r>
          </a:p>
          <a:p>
            <a:pPr lvl="0" algn="just"/>
            <a:r>
              <a:rPr lang="ru-RU" sz="3800" dirty="0">
                <a:solidFill>
                  <a:srgbClr val="002060"/>
                </a:solidFill>
                <a:latin typeface="Constantia" panose="02030602050306030303" pitchFamily="18" charset="0"/>
              </a:rPr>
              <a:t>Воспитывать самостоятельность и творческую активность. </a:t>
            </a:r>
          </a:p>
          <a:p>
            <a:pPr marL="0" indent="0">
              <a:buNone/>
            </a:pPr>
            <a:endParaRPr lang="ru-RU" sz="3800" dirty="0">
              <a:solidFill>
                <a:srgbClr val="002060"/>
              </a:solidFill>
              <a:latin typeface="Constantia" panose="02030602050306030303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ru-RU" sz="3800" b="1" dirty="0">
              <a:solidFill>
                <a:srgbClr val="002060"/>
              </a:solidFill>
              <a:latin typeface="Constantia" panose="02030602050306030303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658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E2106AD6-EA9F-1FA7-80C7-56C086906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36"/>
            <a:ext cx="7644384" cy="570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DB08B8FA-07CE-C257-67F2-B7FE4F905D90}"/>
              </a:ext>
            </a:extLst>
          </p:cNvPr>
          <p:cNvSpPr/>
          <p:nvPr/>
        </p:nvSpPr>
        <p:spPr>
          <a:xfrm>
            <a:off x="5047488" y="1247965"/>
            <a:ext cx="7077456" cy="5111496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Constantia" panose="02030602050306030303" pitchFamily="18" charset="0"/>
              </a:rPr>
              <a:t>Рисование пальчиками — это увлекательный творческий процесс, который приносит пользу ребёнку. С его помощью малыш знакомится с цветами и оттенками, развивается мелкая моторика, воображение, концентрация внимания.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2034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4894ED3E-9B88-D077-26E2-9D5029B9F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C0F4CC9E-7757-ABDA-96DC-783D8E19CC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7704" y="-23301"/>
            <a:ext cx="5013960" cy="60667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3600" b="1" dirty="0">
                <a:solidFill>
                  <a:srgbClr val="002060"/>
                </a:solidFill>
                <a:latin typeface="Constantia" panose="02030602050306030303" pitchFamily="18" charset="0"/>
              </a:rPr>
              <a:t>Рисование пальчиком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7E999ABA-5E39-8ED4-6B96-0E930D4DA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72" y="1078357"/>
            <a:ext cx="3931920" cy="39319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B50B6F57-9133-3782-24BC-721BB01C2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5362">
            <a:off x="4673004" y="1325214"/>
            <a:ext cx="3552748" cy="47369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>
            <a:extLst>
              <a:ext uri="{FF2B5EF4-FFF2-40B4-BE49-F238E27FC236}">
                <a16:creationId xmlns:a16="http://schemas.microsoft.com/office/drawing/2014/main" id="{CCFF63FE-FC08-AB0C-4C19-81F9A065A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1409">
            <a:off x="8799729" y="424205"/>
            <a:ext cx="3264281" cy="38687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770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F6EB89-C9EE-509E-4FC9-60DB008AE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8C73F8F3-488A-F831-B4CD-F561DE0D9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36"/>
            <a:ext cx="7644384" cy="570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BB4FCD57-0D8F-270F-63BF-92B92805B2C6}"/>
              </a:ext>
            </a:extLst>
          </p:cNvPr>
          <p:cNvSpPr/>
          <p:nvPr/>
        </p:nvSpPr>
        <p:spPr>
          <a:xfrm>
            <a:off x="5047488" y="1247965"/>
            <a:ext cx="7077456" cy="5111496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0" dirty="0">
                <a:solidFill>
                  <a:srgbClr val="002060"/>
                </a:solidFill>
                <a:effectLst/>
                <a:latin typeface="Constantia" panose="02030602050306030303" pitchFamily="18" charset="0"/>
                <a:ea typeface="Cascadia Mono SemiLight" panose="020B0609020000020004" pitchFamily="49" charset="0"/>
                <a:cs typeface="Cascadia Mono SemiLight" panose="020B0609020000020004" pitchFamily="49" charset="0"/>
              </a:rPr>
              <a:t>Рисование ладошками — это нетрадиционный способ изобразительного творчества, который формирует у детей-дошкольников представления о свободе художественного самовыражения и характеристиках материалов, используемых для рисования. </a:t>
            </a:r>
            <a:endParaRPr lang="ru-RU" b="1" dirty="0">
              <a:solidFill>
                <a:srgbClr val="002060"/>
              </a:solidFill>
              <a:latin typeface="Constantia" panose="02030602050306030303" pitchFamily="18" charset="0"/>
              <a:ea typeface="Cascadia Mono SemiLight" panose="020B0609020000020004" pitchFamily="49" charset="0"/>
              <a:cs typeface="Cascadia Mono SemiLight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427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cture background">
            <a:extLst>
              <a:ext uri="{FF2B5EF4-FFF2-40B4-BE49-F238E27FC236}">
                <a16:creationId xmlns:a16="http://schemas.microsoft.com/office/drawing/2014/main" id="{B01D4A12-500A-E434-C723-76811D807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4582A58B-72EB-3DB5-2622-E67AC0F5D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4824" y="124841"/>
            <a:ext cx="3733800" cy="72555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Constantia" panose="02030602050306030303" pitchFamily="18" charset="0"/>
              </a:rPr>
              <a:t>Рисование ладошкой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C029DBA-64C9-F6E6-03E4-4344CF3A09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4258" y="786384"/>
            <a:ext cx="4361688" cy="58155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1D38F3C-BAE8-8B3E-F019-6789961029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350" y="786384"/>
            <a:ext cx="4361688" cy="581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398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B5202-400D-866C-3136-97F703099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1B176E88-1E22-3E5B-8165-8500FA70DA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36"/>
            <a:ext cx="7644384" cy="570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9801918B-4CF7-A85E-7606-10C8CEFC9185}"/>
              </a:ext>
            </a:extLst>
          </p:cNvPr>
          <p:cNvSpPr/>
          <p:nvPr/>
        </p:nvSpPr>
        <p:spPr>
          <a:xfrm>
            <a:off x="5047488" y="1247965"/>
            <a:ext cx="7077456" cy="5111496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0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Рисование спонжами — это нетрадиционная техника, которая позволяет создавать изображения с помощью поролоновых губок. </a:t>
            </a:r>
            <a:endParaRPr lang="ru-RU" sz="2000" b="1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144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92B96CB8-4B50-40B8-9737-E1E7969AF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5DA927BE-BD7E-C58A-578C-4192F6D14B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6496" y="25638"/>
            <a:ext cx="4684776" cy="1009015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Constantia" panose="02030602050306030303" pitchFamily="18" charset="0"/>
              </a:rPr>
              <a:t>Рисование </a:t>
            </a:r>
            <a:r>
              <a:rPr lang="ru-RU" b="1" dirty="0" err="1">
                <a:solidFill>
                  <a:srgbClr val="002060"/>
                </a:solidFill>
                <a:latin typeface="Constantia" panose="02030602050306030303" pitchFamily="18" charset="0"/>
              </a:rPr>
              <a:t>спонжиком</a:t>
            </a:r>
            <a:endParaRPr lang="ru-RU" b="1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35BBB7-DD30-41EE-0E0F-728FE4471F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1418">
            <a:off x="6105756" y="2171961"/>
            <a:ext cx="5890964" cy="46069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5AAC22-968C-9B40-BD59-784C1E360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34432">
            <a:off x="71177" y="1063819"/>
            <a:ext cx="5638578" cy="422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880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E376B-AC39-E2A2-8988-F5F5EC023B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53EDF0E4-1027-9D1B-8BDA-4A730580C6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36"/>
            <a:ext cx="7644384" cy="570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DDA6692A-21E1-36AB-3256-6BFB06EB40E1}"/>
              </a:ext>
            </a:extLst>
          </p:cNvPr>
          <p:cNvSpPr/>
          <p:nvPr/>
        </p:nvSpPr>
        <p:spPr>
          <a:xfrm>
            <a:off x="5047488" y="1247965"/>
            <a:ext cx="7077456" cy="5111496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2060"/>
                </a:solidFill>
                <a:effectLst/>
                <a:latin typeface="Constantia" panose="02030602050306030303" pitchFamily="18" charset="0"/>
              </a:rPr>
              <a:t>Метод «тычка» (рисование жёсткой полусухой кистью) — это нетрадиционная техника рисования, которая доступна и интересна детям, они легко её осваивают.</a:t>
            </a:r>
            <a:endParaRPr lang="ru-RU" sz="2000" b="1" dirty="0">
              <a:solidFill>
                <a:srgbClr val="002060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33043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4527FF30-C252-82EB-4B9A-126BED6A6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409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15C2CF75-57E7-582E-7E1E-4FDBA74668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560" y="97409"/>
            <a:ext cx="8616696" cy="45123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Constantia" panose="02030602050306030303" pitchFamily="18" charset="0"/>
              </a:rPr>
              <a:t>Метод «тычка» (рисование жёсткой полусухой кистью)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B2A0F90-3BFB-12AF-6AC1-CCAA3A5C5E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881" y="877824"/>
            <a:ext cx="4190238" cy="558698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C72B7E5-6A4D-73EA-11C5-4BA5E8DD56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877824"/>
            <a:ext cx="4354830" cy="558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545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9C1C4D-1645-676A-96C8-F7C85CD70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8C4326-D9DF-73C8-5016-E947CD21E4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Picture background">
            <a:extLst>
              <a:ext uri="{FF2B5EF4-FFF2-40B4-BE49-F238E27FC236}">
                <a16:creationId xmlns:a16="http://schemas.microsoft.com/office/drawing/2014/main" id="{C0B99EF9-C9F6-105B-9504-C791E991F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64" y="18288"/>
            <a:ext cx="120548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867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233</Words>
  <Application>Microsoft Office PowerPoint</Application>
  <PresentationFormat>Широкоэкранный</PresentationFormat>
  <Paragraphs>19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Cascadia Mono SemiLight</vt:lpstr>
      <vt:lpstr>Constantia</vt:lpstr>
      <vt:lpstr>Wingdings</vt:lpstr>
      <vt:lpstr>Тема Office</vt:lpstr>
      <vt:lpstr>Кружок «Радуга красок» (для младшего и среднего возраста)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WolF86Nv</dc:creator>
  <cp:lastModifiedBy>WolF86Nv</cp:lastModifiedBy>
  <cp:revision>1</cp:revision>
  <dcterms:created xsi:type="dcterms:W3CDTF">2025-03-01T14:44:16Z</dcterms:created>
  <dcterms:modified xsi:type="dcterms:W3CDTF">2025-03-01T15:17:15Z</dcterms:modified>
</cp:coreProperties>
</file>