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351" r:id="rId3"/>
    <p:sldId id="352" r:id="rId4"/>
    <p:sldId id="288" r:id="rId5"/>
    <p:sldId id="257" r:id="rId6"/>
    <p:sldId id="275" r:id="rId7"/>
    <p:sldId id="274" r:id="rId8"/>
    <p:sldId id="277" r:id="rId9"/>
    <p:sldId id="278" r:id="rId10"/>
    <p:sldId id="279" r:id="rId11"/>
    <p:sldId id="280" r:id="rId12"/>
    <p:sldId id="282" r:id="rId13"/>
    <p:sldId id="283" r:id="rId14"/>
    <p:sldId id="284" r:id="rId15"/>
    <p:sldId id="287" r:id="rId16"/>
    <p:sldId id="264" r:id="rId17"/>
    <p:sldId id="285" r:id="rId18"/>
    <p:sldId id="28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47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33E2B9-E2F4-4BA1-A9F2-934D63236DFA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A738E3-0FDA-4895-A4B9-F6310583A6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1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5F83B2-5D27-45B7-975A-874EFF1AABA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193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064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4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58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997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060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868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87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307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83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978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20335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873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262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9301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769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96317-C343-4C5B-8AC6-3F580D5245ED}" type="datetimeFigureOut">
              <a:rPr lang="ru-RU" smtClean="0"/>
              <a:t>08.11.2024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4372DF-71EF-4D7C-BAC3-E36DD5E10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9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63901"/>
            <a:ext cx="10709535" cy="920181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ГБУ ДПО «Региональный </a:t>
            </a:r>
            <a:r>
              <a:rPr lang="ru-RU" sz="27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социопсихологический</a:t>
            </a:r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центр»</a:t>
            </a:r>
            <a:b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ГБОУ СОШ им. Н.С. </a:t>
            </a:r>
            <a:r>
              <a:rPr lang="ru-RU" sz="27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Доровского</a:t>
            </a:r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 </a:t>
            </a:r>
            <a:r>
              <a:rPr lang="ru-RU" sz="27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Подбельск</a:t>
            </a:r>
            <a:r>
              <a:rPr lang="ru-RU" sz="27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chemeClr val="tx1"/>
                </a:solidFill>
              </a:rPr>
            </a:br>
            <a:br>
              <a:rPr lang="ru-RU" sz="32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</a:rPr>
              <a:t>                  </a:t>
            </a: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1063690" y="1604865"/>
            <a:ext cx="8929395" cy="262190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Психологическая зависимость в эмоциональной сфере от сквернословия</a:t>
            </a:r>
          </a:p>
          <a:p>
            <a:pPr marL="0" indent="0" algn="ctr">
              <a:buNone/>
            </a:pPr>
            <a:r>
              <a:rPr lang="ru-RU" sz="32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(нехимическая зависимость социального происхождения)  </a:t>
            </a:r>
            <a:endParaRPr lang="ru-RU" sz="32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8E6334-F9E7-4ADD-9D23-BBAB63594741}"/>
              </a:ext>
            </a:extLst>
          </p:cNvPr>
          <p:cNvSpPr txBox="1"/>
          <p:nvPr/>
        </p:nvSpPr>
        <p:spPr>
          <a:xfrm>
            <a:off x="3120272" y="4637988"/>
            <a:ext cx="8484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Татьяна Ивановна Тимошкина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52164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767092-D123-4BE8-BB1D-1255A0AF5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91" y="117836"/>
            <a:ext cx="11915192" cy="80502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Актуальность. 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Неоднозначное отношение к использованию ненормативной лексики</a:t>
            </a:r>
            <a:r>
              <a:rPr lang="ru-RU" sz="2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в обществе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43F1592-9469-4886-903D-A2C03A380AB1}"/>
              </a:ext>
            </a:extLst>
          </p:cNvPr>
          <p:cNvSpPr/>
          <p:nvPr/>
        </p:nvSpPr>
        <p:spPr>
          <a:xfrm>
            <a:off x="391885" y="1082350"/>
            <a:ext cx="5258012" cy="2453085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buFont typeface="+mj-lt"/>
              <a:buAutoNum type="arabicPeriod"/>
            </a:pPr>
            <a:endParaRPr lang="ru-RU" sz="1600" b="0" i="0" dirty="0">
              <a:solidFill>
                <a:srgbClr val="000000"/>
              </a:solidFill>
              <a:effectLst/>
              <a:latin typeface="Roboto" panose="02000000000000000000" pitchFamily="2" charset="0"/>
            </a:endParaRPr>
          </a:p>
          <a:p>
            <a:pPr algn="l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Польза:</a:t>
            </a:r>
          </a:p>
          <a:p>
            <a:pPr algn="l">
              <a:buAutoNum type="arabicPeriod"/>
            </a:pP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 помогает человеку легче справляться с раздражением, стрессом и даже физической болью в шокирующей и травмирующей ситуации.</a:t>
            </a:r>
          </a:p>
          <a:p>
            <a:pPr algn="l">
              <a:buAutoNum type="arabicPeriod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Оказывает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эмоциональное воздействие на оппонента.  </a:t>
            </a:r>
          </a:p>
          <a:p>
            <a:pPr algn="l"/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65CCABE6-8112-4C04-8A0E-0DD2FB400BC6}"/>
              </a:ext>
            </a:extLst>
          </p:cNvPr>
          <p:cNvSpPr/>
          <p:nvPr/>
        </p:nvSpPr>
        <p:spPr>
          <a:xfrm>
            <a:off x="320511" y="3694923"/>
            <a:ext cx="5329386" cy="3045242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Вред: 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Бранные слова влияют на подсознание, медленно, но верно внедряя в него идеи насилия и саморазрушения.</a:t>
            </a:r>
          </a:p>
          <a:p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Мат сдерживает когнитивную обработку других слов, поэтому  мешает мыслительному процессу.</a:t>
            </a:r>
          </a:p>
          <a:p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Ненормативная лексика,  войдя в  быт людей,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мешает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выражать свои подлинные  </a:t>
            </a:r>
            <a:r>
              <a:rPr lang="ru-RU" sz="2000" b="0" i="0" strike="noStrike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эмоции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литературной речью. 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id="{8207D4A8-2891-4BDE-96E6-FD1DFC7E1DB4}"/>
              </a:ext>
            </a:extLst>
          </p:cNvPr>
          <p:cNvSpPr/>
          <p:nvPr/>
        </p:nvSpPr>
        <p:spPr>
          <a:xfrm>
            <a:off x="5649897" y="2099820"/>
            <a:ext cx="2092748" cy="26583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D8492A0B-FCD2-4E1B-953F-31453F9187F2}"/>
              </a:ext>
            </a:extLst>
          </p:cNvPr>
          <p:cNvSpPr/>
          <p:nvPr/>
        </p:nvSpPr>
        <p:spPr>
          <a:xfrm>
            <a:off x="7742645" y="1418254"/>
            <a:ext cx="4128845" cy="4170784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Проблема: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Нецензурная речь напрямую связана с неуважением к себе и к окружающим людям. Частое и импульсивное использование мата ведет к ухудшению психического здоровья и развитию таких нарушений, как расстройство адаптации, психастенический синдром, тревожное расстройство, потеря  способности к самоконтролю и эмоциональной регуляции.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928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767092-D123-4BE8-BB1D-1255A0AF5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365" y="219888"/>
            <a:ext cx="11594969" cy="47990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Психолого-педагогическое решение проблемы в ОО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5AADA9-0F61-4698-9022-E5B44CCE6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110" y="877078"/>
            <a:ext cx="11670768" cy="1888003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Употребление мата формирует зависимость, в этом процессе выделяются 3 стадии: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стадия: 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ребенка, слышавшего мат появляется чувства стыда, брезгливости, отвращение.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стадия: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нелитературной лексики «за компанию», для разрядки, бравады, демонстрации взрослости.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Третья стадия: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Привычка слышать и употреблять мат. При зависимости не находит другие слова для изложения своей мысли и выражения эмоций.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62E7D6-6744-4878-8D7A-D84FE0EDAFFF}"/>
              </a:ext>
            </a:extLst>
          </p:cNvPr>
          <p:cNvSpPr txBox="1"/>
          <p:nvPr/>
        </p:nvSpPr>
        <p:spPr>
          <a:xfrm>
            <a:off x="179111" y="3153747"/>
            <a:ext cx="11755223" cy="200054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b="1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Матерная речь негативно отражается на развитии ребенка: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появляются трудности в коммуникации с окружающими людьми;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ощущение вседозволенности толкает на необдуманные поступки, что отражается на поведенческой модели;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запас становится скудным, что еще больше мешает общению с окружающими;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тормозятся мыслительные процессы.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4A51C1-2383-49DE-A4E0-33E942ED0918}"/>
              </a:ext>
            </a:extLst>
          </p:cNvPr>
          <p:cNvSpPr txBox="1"/>
          <p:nvPr/>
        </p:nvSpPr>
        <p:spPr>
          <a:xfrm>
            <a:off x="179109" y="5542961"/>
            <a:ext cx="11755225" cy="83099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достичь понимания ребенком, что постоянное употребление в речи матерных слов - это нездоровая модель поведения; помочь овладеть культурой общения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1502BC56-9821-4129-8F81-312565863019}"/>
              </a:ext>
            </a:extLst>
          </p:cNvPr>
          <p:cNvSpPr/>
          <p:nvPr/>
        </p:nvSpPr>
        <p:spPr>
          <a:xfrm rot="5400000">
            <a:off x="5601706" y="4905702"/>
            <a:ext cx="703942" cy="731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id="{8207D4A8-2891-4BDE-96E6-FD1DFC7E1DB4}"/>
              </a:ext>
            </a:extLst>
          </p:cNvPr>
          <p:cNvSpPr/>
          <p:nvPr/>
        </p:nvSpPr>
        <p:spPr>
          <a:xfrm rot="5400000">
            <a:off x="7378133" y="2633518"/>
            <a:ext cx="831434" cy="75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012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63901"/>
            <a:ext cx="10709535" cy="920181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Психологический практикум</a:t>
            </a:r>
            <a:br>
              <a:rPr lang="ru-RU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100" b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Сила слова и яд сквернословия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32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</a:rPr>
              <a:t>                  </a:t>
            </a:r>
            <a:br>
              <a:rPr lang="ru-RU" sz="2800" b="1" dirty="0">
                <a:solidFill>
                  <a:schemeClr val="tx1"/>
                </a:solidFill>
              </a:rPr>
            </a:br>
            <a:br>
              <a:rPr lang="ru-RU" sz="2800" b="1" dirty="0">
                <a:solidFill>
                  <a:schemeClr val="tx1"/>
                </a:solidFill>
              </a:rPr>
            </a:br>
            <a:endParaRPr lang="ru-RU" sz="2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541176" y="1604866"/>
            <a:ext cx="9461240" cy="2006082"/>
          </a:xfrm>
        </p:spPr>
        <p:txBody>
          <a:bodyPr>
            <a:normAutofit fontScale="92500" lnSpcReduction="10000"/>
          </a:bodyPr>
          <a:lstStyle/>
          <a:p>
            <a:pPr indent="0" algn="just">
              <a:buNone/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Формирование негативного отношения к нецензурной лексике и критическое отношение к сквернословию среди подростков. Обучение позитивным способам самовыражения и самоутверждения в группе, цивилизованному проявлению эмоций и чувств.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Участники: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6-8 класс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8E6334-F9E7-4ADD-9D23-BBAB63594741}"/>
              </a:ext>
            </a:extLst>
          </p:cNvPr>
          <p:cNvSpPr txBox="1"/>
          <p:nvPr/>
        </p:nvSpPr>
        <p:spPr>
          <a:xfrm>
            <a:off x="466533" y="3900196"/>
            <a:ext cx="10412962" cy="967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и содержание занятия: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043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Мотивационный этап.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Упражнение 1. </a:t>
            </a:r>
            <a:r>
              <a:rPr lang="ru-RU" sz="31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«Мудрость от мудрых».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AEC0BD13-BD19-4C13-B1E8-22F531AF1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004"/>
            <a:ext cx="5376124" cy="403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28ADD163-2048-4A21-9D3E-4EC382AB9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62" y="1112363"/>
            <a:ext cx="7137338" cy="537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731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1. </a:t>
            </a:r>
            <a:r>
              <a:rPr lang="ru-RU" sz="31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«Мудрость от мудрых». 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976" y="5938887"/>
            <a:ext cx="12060024" cy="919113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360000" algn="just">
              <a:spcBef>
                <a:spcPts val="0"/>
              </a:spcBef>
              <a:buNone/>
            </a:pPr>
            <a:r>
              <a:rPr lang="ru-RU" sz="28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Предание говорит, что не всем гостям было приятно слушать этот ответ Эзопа. Как вы думаете почему?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>
                <a:solidFill>
                  <a:schemeClr val="tx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</a:rPr>
              <a:t> </a:t>
            </a: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E2A117-2A8A-4AF3-A24E-6116E03FB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685" y="785004"/>
            <a:ext cx="5797485" cy="524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Picture background">
            <a:extLst>
              <a:ext uri="{FF2B5EF4-FFF2-40B4-BE49-F238E27FC236}">
                <a16:creationId xmlns:a16="http://schemas.microsoft.com/office/drawing/2014/main" id="{548DB818-83B3-46A9-B93F-179B884D8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4" y="785004"/>
            <a:ext cx="6177135" cy="524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452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Упражнение 1. </a:t>
            </a:r>
            <a:r>
              <a:rPr lang="ru-RU" sz="31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«Мудрость от мудрых»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6011" y="783580"/>
            <a:ext cx="7510883" cy="5813163"/>
          </a:xfrm>
          <a:solidFill>
            <a:schemeClr val="bg1"/>
          </a:solidFill>
        </p:spPr>
        <p:txBody>
          <a:bodyPr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Вадим Сергеевич </a:t>
            </a:r>
            <a:r>
              <a:rPr lang="ru-RU" sz="2800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Шефнер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поэт, прозаик и фантаст писал: 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"Словом можно убить, словом можно спасти, словом можно полки за собой повести”.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словаре В. Даля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сказано: </a:t>
            </a:r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3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Скверно</a:t>
            </a:r>
            <a:r>
              <a:rPr lang="ru-RU" sz="3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мерзость, гадость, пакость, всё гнусное, противное, отвратительное, непотребное, что мерзит плотски и духовно, нечистота, грязь и гниль, тление, мертвечина, кал, смрад, вонь, непотребство, разврат, нравственное растление, всё богопротивное".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</a:rPr>
              <a:t> </a:t>
            </a: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39272F8-AE7D-4ABB-8927-05ACA4310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70" y="1009453"/>
            <a:ext cx="5064967" cy="506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06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Деятельностный этап. Упражнение 2. </a:t>
            </a:r>
            <a:r>
              <a:rPr lang="ru-RU" sz="31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«Уроки истории»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41277" y="785004"/>
            <a:ext cx="4155350" cy="6072995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древней Руси ведьмы и колдуньи использовали сквернословие в своих наговорах, насылая проклятие.</a:t>
            </a:r>
          </a:p>
          <a:p>
            <a:pPr algn="just">
              <a:spcBef>
                <a:spcPts val="0"/>
              </a:spcBef>
            </a:pP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 знали, что </a:t>
            </a:r>
            <a:r>
              <a:rPr lang="ru-RU" sz="22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бранить детей нельзя матом, они будут мучимы бесами</a:t>
            </a: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Материться </a:t>
            </a:r>
            <a:r>
              <a:rPr lang="ru-RU" sz="22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доме нельзя: бесы будут жить в жилище.</a:t>
            </a: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</a:pPr>
            <a:r>
              <a:rPr lang="ru-RU" sz="22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Также нельзя было </a:t>
            </a:r>
            <a:r>
              <a:rPr lang="ru-RU" sz="22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ругаться в лесу: леший может обидеться, на берегу реки или озера </a:t>
            </a: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оскорбится водяной.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Оставалось одно место – </a:t>
            </a: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поле.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Отсюда и выражение </a:t>
            </a: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“поле брани”.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7434F59-67A5-4050-9A7D-9780EB6CF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3813"/>
            <a:ext cx="4908693" cy="489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0D14DFD3-E9F6-472C-9149-34E7839A5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009" y="785001"/>
            <a:ext cx="3048000" cy="349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>
            <a:extLst>
              <a:ext uri="{FF2B5EF4-FFF2-40B4-BE49-F238E27FC236}">
                <a16:creationId xmlns:a16="http://schemas.microsoft.com/office/drawing/2014/main" id="{9FB7853D-4F21-4E70-874C-141FC5F24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525" y="4157613"/>
            <a:ext cx="4320618" cy="270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82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246733" cy="89538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Мини-диспут. Мат – это норма или </a:t>
            </a:r>
            <a:r>
              <a:rPr lang="ru-RU" sz="2800" b="1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ненорма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 общении. Почему и зачем  его используют?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04858" y="1296955"/>
            <a:ext cx="5477069" cy="444137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наше время мат используется: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для повышения эмоциональности речи,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для эмоциональной разрядки,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для оскорбления, унижения адресата речи,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для демонстрации агрессии,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для демонстрации отсутствия страха,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для демонстрации раскованности, пренебрежительного отношения к системе запретов,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7) для демонстрации принадлежности к «своим».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3B8DB23E-624A-4D61-A04A-696C91D4D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65" y="1483693"/>
            <a:ext cx="5923035" cy="431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102C03-4E30-4F64-AB04-6D5DB1F29AB0}"/>
              </a:ext>
            </a:extLst>
          </p:cNvPr>
          <p:cNvSpPr txBox="1"/>
          <p:nvPr/>
        </p:nvSpPr>
        <p:spPr>
          <a:xfrm>
            <a:off x="1186890" y="5915609"/>
            <a:ext cx="9981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sz="1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Сквернословие отражает скудность лексического запаса говорящего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9799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 3. «Ученые о влиянии слова на организм человека»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5" y="5215813"/>
            <a:ext cx="11951580" cy="1520889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XX веке </a:t>
            </a:r>
            <a:r>
              <a:rPr lang="ru-RU" sz="20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японский ученый </a:t>
            </a:r>
            <a:r>
              <a:rPr lang="ru-RU" sz="2000" b="1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Масару</a:t>
            </a:r>
            <a:r>
              <a:rPr lang="ru-RU" sz="20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Эмото</a:t>
            </a: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научно доказал:</a:t>
            </a:r>
          </a:p>
          <a:p>
            <a:pPr marL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Вода не только воспринимает информацию, но может меняться под воздействием слова и даже мысли.   </a:t>
            </a:r>
          </a:p>
          <a:p>
            <a:pPr marL="0"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Воде перед заморозкой говорили разные слова на многих языках или воздействовали на нее музыкой. Слова с негативным смыслом даже не образуют форму, а положительно заряженная вода имеет красивые, четкие кристаллы.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29C18F2C-73BB-4D48-B572-C445F99B8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45" y="785004"/>
            <a:ext cx="10237120" cy="451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80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 3. «Ученые о влиянии слова на организм человека»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74311602-4B04-4241-9841-8885F31AA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69" y="727171"/>
            <a:ext cx="9843796" cy="582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951" y="5476973"/>
            <a:ext cx="11924522" cy="118226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360000" algn="just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0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ральский ученый Геннадий </a:t>
            </a:r>
            <a:r>
              <a:rPr lang="ru-RU" sz="2000" b="1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Чеурин</a:t>
            </a:r>
            <a:r>
              <a:rPr lang="ru-RU" sz="20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утверждал, что ненормативная лексика очень активно воздействует на организм человека.</a:t>
            </a:r>
            <a:r>
              <a:rPr lang="ru-RU" sz="2000" dirty="0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проверяли несколько НИИ - столичный научный центр при Минздраве РФ, технические университеты Санкт-Петербурга, Екатеринбурга и Барнаула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061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5" y="224287"/>
            <a:ext cx="11404420" cy="560717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 3. «О влиянии слова на  человека»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70580" y="847498"/>
            <a:ext cx="7146316" cy="5811738"/>
          </a:xfrm>
          <a:solidFill>
            <a:schemeClr val="bg1"/>
          </a:solidFill>
        </p:spPr>
        <p:txBody>
          <a:bodyPr>
            <a:no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Рассказ об иконе Божией матери «</a:t>
            </a:r>
            <a:r>
              <a:rPr lang="ru-RU" sz="2800" b="1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Семистрельная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православии есть икона Божией матери «</a:t>
            </a:r>
            <a:r>
              <a:rPr lang="ru-RU" sz="2800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Семистрельная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 На иконе изображена. Богородица, пронзённая стрелами. Стрелы эти – бранные, матерные слова. Одно из смысловых значений иконы – Богородица отступает от грешников-сквернословов и не </a:t>
            </a:r>
            <a:r>
              <a:rPr lang="ru-RU" sz="2800" dirty="0" err="1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заступничает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 них перед Богом.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Подобная лексика свидетельствует о </a:t>
            </a:r>
            <a:r>
              <a:rPr lang="ru-RU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духовной болезни 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человека.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E2A9A7B1-2DB5-4F68-94E1-575D07CA2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2" y="747354"/>
            <a:ext cx="4910774" cy="611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319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474" y="224287"/>
            <a:ext cx="11510395" cy="69954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 4. «Законы для поддержания культуры речи»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512" y="1536568"/>
            <a:ext cx="5297864" cy="5122667"/>
          </a:xfrm>
          <a:solidFill>
            <a:schemeClr val="bg1"/>
          </a:solidFill>
        </p:spPr>
        <p:txBody>
          <a:bodyPr>
            <a:noAutofit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ru-RU" sz="2400" dirty="0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одготовить проект статьи закона, который смог бы решить проблему сквернословия в стране. Придумайте формулировку.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группа: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контроль и штрафы,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 группа: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запрет использования мата в СМИ,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 группа: 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принудительное обучение взрослых и детей культуре речи.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55AB6F-D6B3-4633-BF59-071066BE8380}"/>
              </a:ext>
            </a:extLst>
          </p:cNvPr>
          <p:cNvSpPr txBox="1"/>
          <p:nvPr/>
        </p:nvSpPr>
        <p:spPr>
          <a:xfrm>
            <a:off x="6683604" y="1423447"/>
            <a:ext cx="5439265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 законодателей:</a:t>
            </a:r>
          </a:p>
          <a:p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того, кто сквернословит, есть 2 пути: </a:t>
            </a:r>
          </a:p>
          <a:p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первый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зная, что это плохо, продолжать нецензурно выражаться, тем самым включить программу самоуничтожения;</a:t>
            </a:r>
          </a:p>
          <a:p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путь 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путь духовного роста, самосовершенствования, путь красоты. </a:t>
            </a:r>
          </a:p>
          <a:p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 свободной воли даёт право выбора – по какому пути идти.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1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7964"/>
            <a:ext cx="11143878" cy="54675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5. Антиреклама мату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BCCA3D17-1424-43E6-94D7-9235F7CF5B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039025"/>
              </p:ext>
            </p:extLst>
          </p:nvPr>
        </p:nvGraphicFramePr>
        <p:xfrm>
          <a:off x="535021" y="904974"/>
          <a:ext cx="11286191" cy="5860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9474">
                  <a:extLst>
                    <a:ext uri="{9D8B030D-6E8A-4147-A177-3AD203B41FA5}">
                      <a16:colId xmlns:a16="http://schemas.microsoft.com/office/drawing/2014/main" val="279537246"/>
                    </a:ext>
                  </a:extLst>
                </a:gridCol>
                <a:gridCol w="5316717">
                  <a:extLst>
                    <a:ext uri="{9D8B030D-6E8A-4147-A177-3AD203B41FA5}">
                      <a16:colId xmlns:a16="http://schemas.microsoft.com/office/drawing/2014/main" val="1695761599"/>
                    </a:ext>
                  </a:extLst>
                </a:gridCol>
              </a:tblGrid>
              <a:tr h="19560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Чтобы в жизни состояться, </a:t>
                      </a:r>
                      <a:endParaRPr lang="ru-RU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матом лучше не ругаться!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006522"/>
                  </a:ext>
                </a:extLst>
              </a:tr>
              <a:tr h="4383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Материться – это все равно,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4978749"/>
                  </a:ext>
                </a:extLst>
              </a:tr>
              <a:tr h="3299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Мат, ребята, не забава,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8923898"/>
                  </a:ext>
                </a:extLst>
              </a:tr>
              <a:tr h="3770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классе мы найдем управу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8408309"/>
                  </a:ext>
                </a:extLst>
              </a:tr>
              <a:tr h="2733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это ядов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4364864"/>
                  </a:ext>
                </a:extLst>
              </a:tr>
              <a:tr h="3362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Сколько будешь материться, 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7700192"/>
                  </a:ext>
                </a:extLst>
              </a:tr>
              <a:tr h="4002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Хочешь успеха в жизни добиться –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089041"/>
                  </a:ext>
                </a:extLst>
              </a:tr>
              <a:tr h="3727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 это дорога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6396346"/>
                  </a:ext>
                </a:extLst>
              </a:tr>
              <a:tr h="3110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это помоев 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5351190"/>
                  </a:ext>
                </a:extLst>
              </a:tr>
              <a:tr h="4147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использует мат, тот 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3369000"/>
                  </a:ext>
                </a:extLst>
              </a:tr>
              <a:tr h="575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Наше условие - 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38041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3271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7964"/>
            <a:ext cx="11143878" cy="54675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5. Антиреклама мату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BCCA3D17-1424-43E6-94D7-9235F7CF5B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5351521"/>
              </p:ext>
            </p:extLst>
          </p:nvPr>
        </p:nvGraphicFramePr>
        <p:xfrm>
          <a:off x="188537" y="904973"/>
          <a:ext cx="11783504" cy="5488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774">
                  <a:extLst>
                    <a:ext uri="{9D8B030D-6E8A-4147-A177-3AD203B41FA5}">
                      <a16:colId xmlns:a16="http://schemas.microsoft.com/office/drawing/2014/main" val="279537246"/>
                    </a:ext>
                  </a:extLst>
                </a:gridCol>
                <a:gridCol w="5065730">
                  <a:extLst>
                    <a:ext uri="{9D8B030D-6E8A-4147-A177-3AD203B41FA5}">
                      <a16:colId xmlns:a16="http://schemas.microsoft.com/office/drawing/2014/main" val="1695761599"/>
                    </a:ext>
                  </a:extLst>
                </a:gridCol>
              </a:tblGrid>
              <a:tr h="4226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Материться – это все равно,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что звать к себе несчастье!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978749"/>
                  </a:ext>
                </a:extLst>
              </a:tr>
              <a:tr h="4772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Мат, ребята, не забава,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 словесная отрава!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923898"/>
                  </a:ext>
                </a:extLst>
              </a:tr>
              <a:tr h="9719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классе мы найдем управу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 словесную отраву!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408309"/>
                  </a:ext>
                </a:extLst>
              </a:tr>
              <a:tr h="5557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это ядов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концентрат!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4364864"/>
                  </a:ext>
                </a:extLst>
              </a:tr>
              <a:tr h="4581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Сколько будешь материться,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столько будешь и лечится!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7700192"/>
                  </a:ext>
                </a:extLst>
              </a:tr>
              <a:tr h="11540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Хочешь успеха в жизни добиться -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книжки читай, прекращай материться!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089041"/>
                  </a:ext>
                </a:extLst>
              </a:tr>
              <a:tr h="4669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 это дорога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ад.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396346"/>
                  </a:ext>
                </a:extLst>
              </a:tr>
              <a:tr h="4581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 - это помоев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ушат.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351190"/>
                  </a:ext>
                </a:extLst>
              </a:tr>
              <a:tr h="5195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Кто использует мат, тот 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немного глуповат.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3369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507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20770"/>
            <a:ext cx="10045301" cy="47445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Упражнение-игра 6.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“Волшебный микрофон”.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87EA019-7AED-44E2-8F9D-8A5945E3A6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6428" y="1028483"/>
            <a:ext cx="4964576" cy="2713093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Каждый, кто держит “волшебный микрофон” в руках сейчас подарит комплимент своему соседу слева или справа.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F83347B1-4399-4671-B12C-A9B76D0CD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28" y="772998"/>
            <a:ext cx="6635989" cy="497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2D7B23BF-DA86-43DD-A1F6-0D50D127B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654" y="3221783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860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20770"/>
            <a:ext cx="10045301" cy="47445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Упражнение-игра 7.</a:t>
            </a:r>
            <a:r>
              <a:rPr lang="ru-RU" sz="28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“Посади дерево доброты”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87EA019-7AED-44E2-8F9D-8A5945E3A6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9249" y="662474"/>
            <a:ext cx="5691674" cy="5378888"/>
          </a:xfrm>
        </p:spPr>
        <p:txBody>
          <a:bodyPr/>
          <a:lstStyle/>
          <a:p>
            <a:pPr indent="0" algn="just">
              <a:spcAft>
                <a:spcPts val="0"/>
              </a:spcAft>
              <a:buNone/>
            </a:pPr>
            <a:r>
              <a:rPr lang="ru-RU" sz="2400" dirty="0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редлагается посадить </a:t>
            </a:r>
            <a:r>
              <a:rPr lang="ru-RU" sz="24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“Дерево доброты”. 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того чтобы оно росло крепким и здоровым участники должны удобрить почву добрыми словами (маркером вписывают слова), затем каждый участник выбирает место на ветке дерева и приклеивает</a:t>
            </a:r>
            <a:r>
              <a:rPr lang="ru-RU" sz="2400" dirty="0">
                <a:solidFill>
                  <a:srgbClr val="0D0D0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лист</a:t>
            </a: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 добрыми пожеланиями. 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sz="24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итоге анализируем какая группа  вырастит дерево  быстрее и прекраснее.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6CD1FEEB-AC15-49BC-A8BC-BEC6D10B0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042" y="826784"/>
            <a:ext cx="5650354" cy="591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419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20770"/>
            <a:ext cx="10045301" cy="47445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Прочти стихи в семье   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87EA019-7AED-44E2-8F9D-8A5945E3A6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340" y="782425"/>
            <a:ext cx="5250730" cy="5814439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sz="51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 скверном и святом</a:t>
            </a:r>
            <a:endParaRPr lang="ru-RU" sz="5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51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</a:t>
            </a: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Э. Асадов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 в сердце нашем самое святое?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Навряд ли надо думать и гадать.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Есть в мире слово самое простое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самое возвышенное - Мать!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Так почему ж большое слово это,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Пусть не сегодня, а давным-давно.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 в первый раз ведь было кем-то, где-то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кощунственную брань обращено?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Тот пращур был и темный, и дурной,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вряд ли даже ведал, что творил,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Когда однажды взял и пригвоздил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Родное слово к брани площадной.</a:t>
            </a:r>
            <a:br>
              <a:rPr lang="ru-RU" sz="51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5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br>
              <a:rPr lang="ru-RU" sz="18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06EBF8-ACED-4847-A9B2-63602B524004}"/>
              </a:ext>
            </a:extLst>
          </p:cNvPr>
          <p:cNvSpPr txBox="1"/>
          <p:nvPr/>
        </p:nvSpPr>
        <p:spPr>
          <a:xfrm>
            <a:off x="5854045" y="595222"/>
            <a:ext cx="6174557" cy="60016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Пусть жизнь сложна, пускай порой сурова.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все же трудно попросту понять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слово "мат" идет от слова "мать",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Сквернейшее от самого святого!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Неужто вправду за свою любовь,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то, что родила нас и растила,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Мать лучшего уже не заслужила,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Чем этот шлейф из непристойных слов?!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 как позволить, чтобы год за годом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оскорблялось пламя их сердец?!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сквернословам всяческого рода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Пора сказать сурово наконец:</a:t>
            </a:r>
            <a:br>
              <a:rPr lang="ru-RU" sz="2400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Бранитесь или ссорьтесь, как хотите.</a:t>
            </a:r>
            <a:b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не теряйте звания людей.</a:t>
            </a:r>
            <a:b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трогайте, не смейте, не грязните</a:t>
            </a:r>
            <a:b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 имени, ни чести матерей!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13499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899</TotalTime>
  <Words>1487</Words>
  <Application>Microsoft Office PowerPoint</Application>
  <PresentationFormat>Широкоэкранный</PresentationFormat>
  <Paragraphs>128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Roboto</vt:lpstr>
      <vt:lpstr>Times New Roman</vt:lpstr>
      <vt:lpstr>Trebuchet MS</vt:lpstr>
      <vt:lpstr>Wingdings</vt:lpstr>
      <vt:lpstr>Wingdings 3</vt:lpstr>
      <vt:lpstr>Аспект</vt:lpstr>
      <vt:lpstr>ГБУ ДПО «Региональный социопсихологический центр» ГБОУ СОШ им. Н.С. Доровского с. Подбельск                              </vt:lpstr>
      <vt:lpstr>Актуальность. Неоднозначное отношение к использованию ненормативной лексики  в обществе</vt:lpstr>
      <vt:lpstr>Психолого-педагогическое решение проблемы в ОО</vt:lpstr>
      <vt:lpstr>Психологический практикум Тема. Сила слова и яд сквернословия                         </vt:lpstr>
      <vt:lpstr> I. Мотивационный этап.  Упражнение 1. «Мудрость от мудрых».  </vt:lpstr>
      <vt:lpstr> Упражнение 1. «Мудрость от мудрых».  </vt:lpstr>
      <vt:lpstr>  Упражнение 1. «Мудрость от мудрых» </vt:lpstr>
      <vt:lpstr>  II. Деятельностный этап. Упражнение 2. «Уроки истории» </vt:lpstr>
      <vt:lpstr>Мини-диспут. Мат – это норма или ненорма в общении. Почему и зачем  его используют?</vt:lpstr>
      <vt:lpstr>  Упражнение 3. «Ученые о влиянии слова на организм человека» </vt:lpstr>
      <vt:lpstr>  Упражнение 3. «Ученые о влиянии слова на организм человека» </vt:lpstr>
      <vt:lpstr>  Упражнение 3. «О влиянии слова на  человека» </vt:lpstr>
      <vt:lpstr>  Упражнение 4. «Законы для поддержания культуры речи» </vt:lpstr>
      <vt:lpstr>  Упражнение 5. Антиреклама мату</vt:lpstr>
      <vt:lpstr>  Упражнение 5. Антиреклама мату</vt:lpstr>
      <vt:lpstr>Упражнение-игра 6.   “Волшебный микрофон”. </vt:lpstr>
      <vt:lpstr>Упражнение-игра 7.   “Посади дерево доброты”</vt:lpstr>
      <vt:lpstr>Прочти стихи в семье   </vt:lpstr>
    </vt:vector>
  </TitlesOfParts>
  <Company>StartSoft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Тренинг личностного роста и межличностного общения  Я и другие. Учим друг друга общаться                                Педагог-психолог Татьяна Ивановна Тимошкина</dc:title>
  <dc:creator>Andrej</dc:creator>
  <cp:lastModifiedBy>1</cp:lastModifiedBy>
  <cp:revision>64</cp:revision>
  <dcterms:created xsi:type="dcterms:W3CDTF">2023-01-16T10:30:39Z</dcterms:created>
  <dcterms:modified xsi:type="dcterms:W3CDTF">2024-11-08T15:40:11Z</dcterms:modified>
</cp:coreProperties>
</file>