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302" r:id="rId3"/>
    <p:sldId id="271" r:id="rId4"/>
    <p:sldId id="272" r:id="rId5"/>
    <p:sldId id="273" r:id="rId6"/>
    <p:sldId id="268" r:id="rId7"/>
    <p:sldId id="274" r:id="rId8"/>
    <p:sldId id="269" r:id="rId9"/>
    <p:sldId id="278" r:id="rId10"/>
    <p:sldId id="279" r:id="rId11"/>
    <p:sldId id="282" r:id="rId12"/>
    <p:sldId id="281" r:id="rId13"/>
    <p:sldId id="283" r:id="rId14"/>
    <p:sldId id="284" r:id="rId15"/>
    <p:sldId id="280" r:id="rId16"/>
    <p:sldId id="285" r:id="rId17"/>
    <p:sldId id="286" r:id="rId18"/>
    <p:sldId id="287" r:id="rId19"/>
    <p:sldId id="288" r:id="rId20"/>
    <p:sldId id="289" r:id="rId21"/>
    <p:sldId id="291" r:id="rId22"/>
    <p:sldId id="290" r:id="rId23"/>
    <p:sldId id="292" r:id="rId24"/>
    <p:sldId id="293" r:id="rId25"/>
    <p:sldId id="294" r:id="rId26"/>
    <p:sldId id="296" r:id="rId27"/>
    <p:sldId id="297" r:id="rId28"/>
    <p:sldId id="299" r:id="rId29"/>
    <p:sldId id="300" r:id="rId30"/>
    <p:sldId id="298" r:id="rId31"/>
    <p:sldId id="301" r:id="rId32"/>
    <p:sldId id="295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454A"/>
    <a:srgbClr val="89390D"/>
    <a:srgbClr val="D40A82"/>
    <a:srgbClr val="C8A066"/>
    <a:srgbClr val="A84610"/>
    <a:srgbClr val="333300"/>
    <a:srgbClr val="F3E3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5024D-7F68-4D5F-AD5D-6B6F6582D0FE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6C611-FA26-4987-A515-91C459787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026" y="1785934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dirty="0"/>
              <a:t>Движение и статика. Ритм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30500" y="3861048"/>
            <a:ext cx="7858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Даже простейшие сочетания геометрических фигур и линий дают основу для понимания изобразительной выразительности и движения в композиции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620688"/>
            <a:ext cx="18357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/>
              <a:t>Часть 2</a:t>
            </a:r>
          </a:p>
        </p:txBody>
      </p:sp>
    </p:spTree>
    <p:custDataLst>
      <p:tags r:id="rId1"/>
    </p:custDataLst>
  </p:cSld>
  <p:clrMapOvr>
    <a:masterClrMapping/>
  </p:clrMapOvr>
  <p:transition advTm="136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85860"/>
            <a:ext cx="8229600" cy="2857520"/>
          </a:xfrm>
        </p:spPr>
        <p:txBody>
          <a:bodyPr>
            <a:normAutofit/>
          </a:bodyPr>
          <a:lstStyle/>
          <a:p>
            <a:r>
              <a:rPr lang="ru-RU" sz="3600" b="1" dirty="0"/>
              <a:t>ПРИ СОЗДАНИИ СЮЖЕТНЫХ КОМПОЗИЦИЙ ПОСТОРАЙТЕСЬ НАУЧИТСЯ ВИДЕТЬ ОБЩУЮ ФОРМУ ПРЕДМЕТОВ И ГРУПП ПРЕДМЕТОВ </a:t>
            </a:r>
            <a:r>
              <a:rPr lang="ru-RU" sz="3600" dirty="0"/>
              <a:t>(КОНТУР).</a:t>
            </a:r>
            <a:endParaRPr lang="ru-RU" sz="3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428596" y="2357430"/>
            <a:ext cx="3857652" cy="27146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357430"/>
          </a:xfrm>
        </p:spPr>
        <p:txBody>
          <a:bodyPr>
            <a:normAutofit/>
          </a:bodyPr>
          <a:lstStyle/>
          <a:p>
            <a:r>
              <a:rPr lang="ru-RU" sz="2400" dirty="0"/>
              <a:t>Различия прямоугольников по длине, толщине создают разность планов, рождают изобразительное многоголосие.</a:t>
            </a:r>
          </a:p>
        </p:txBody>
      </p:sp>
      <p:pic>
        <p:nvPicPr>
          <p:cNvPr id="2050" name="Picture 2" descr="D:\Книги и статьи презентации\планы0006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214554"/>
            <a:ext cx="4390602" cy="442915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5400000">
            <a:off x="2143108" y="2578700"/>
            <a:ext cx="571504" cy="3571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5400000">
            <a:off x="1996754" y="1932280"/>
            <a:ext cx="578460" cy="35719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рапеция 13"/>
          <p:cNvSpPr/>
          <p:nvPr/>
        </p:nvSpPr>
        <p:spPr>
          <a:xfrm rot="4307935">
            <a:off x="1753082" y="3251511"/>
            <a:ext cx="710975" cy="1824371"/>
          </a:xfrm>
          <a:prstGeom prst="trapezoid">
            <a:avLst>
              <a:gd name="adj" fmla="val 29508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786050" y="3643314"/>
            <a:ext cx="1428760" cy="64294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3000372"/>
            <a:ext cx="285752" cy="142876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3007328"/>
            <a:ext cx="285752" cy="142876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928662" y="3643314"/>
            <a:ext cx="357190" cy="35719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142976" y="2428868"/>
            <a:ext cx="357190" cy="22929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928926" y="2571744"/>
            <a:ext cx="428628" cy="2150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500166" y="3500438"/>
            <a:ext cx="500066" cy="3571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</p:cSld>
  <p:clrMapOvr>
    <a:masterClrMapping/>
  </p:clrMapOvr>
  <p:transition advTm="53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 animBg="1"/>
      <p:bldP spid="9" grpId="0" animBg="1"/>
      <p:bldP spid="14" grpId="0" animBg="1"/>
      <p:bldP spid="16" grpId="0" animBg="1"/>
      <p:bldP spid="16" grpId="1" animBg="1"/>
      <p:bldP spid="4" grpId="0" animBg="1"/>
      <p:bldP spid="11" grpId="0" animBg="1"/>
      <p:bldP spid="17" grpId="0" animBg="1"/>
      <p:bldP spid="12" grpId="0" animBg="1"/>
      <p:bldP spid="13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ru-RU" sz="2800" dirty="0"/>
              <a:t>Добавлением или удалением новых элементов можно, как бы замкнуть или разомкнуть композицию.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357430"/>
            <a:ext cx="3857652" cy="27146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5400000">
            <a:off x="2143108" y="2578700"/>
            <a:ext cx="571504" cy="3571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rot="5400000">
            <a:off x="1996754" y="1932280"/>
            <a:ext cx="578460" cy="35719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апеция 5"/>
          <p:cNvSpPr/>
          <p:nvPr/>
        </p:nvSpPr>
        <p:spPr>
          <a:xfrm rot="4307935">
            <a:off x="1753082" y="3251511"/>
            <a:ext cx="710975" cy="1824371"/>
          </a:xfrm>
          <a:prstGeom prst="trapezoid">
            <a:avLst>
              <a:gd name="adj" fmla="val 29508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786050" y="3643314"/>
            <a:ext cx="1428760" cy="64294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928662" y="3643314"/>
            <a:ext cx="357190" cy="35719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500166" y="3500438"/>
            <a:ext cx="500066" cy="3571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D:\Книги и статьи презентации\план разомкнут0006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147296"/>
            <a:ext cx="4365499" cy="456141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34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0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429684" cy="1428752"/>
          </a:xfrm>
        </p:spPr>
        <p:txBody>
          <a:bodyPr>
            <a:normAutofit/>
          </a:bodyPr>
          <a:lstStyle/>
          <a:p>
            <a:r>
              <a:rPr lang="ru-RU" sz="2400" dirty="0"/>
              <a:t>В этой работе чётко прослеживается разность планов:  </a:t>
            </a:r>
            <a:r>
              <a:rPr lang="ru-RU" sz="2400" b="1" dirty="0"/>
              <a:t>первый план </a:t>
            </a:r>
            <a:r>
              <a:rPr lang="ru-RU" sz="2400" dirty="0"/>
              <a:t>– главный элемент, доминанта </a:t>
            </a:r>
            <a:r>
              <a:rPr lang="ru-RU" sz="2400" b="1" dirty="0"/>
              <a:t>(А</a:t>
            </a:r>
            <a:r>
              <a:rPr lang="ru-RU" sz="2400" dirty="0"/>
              <a:t>), </a:t>
            </a:r>
            <a:r>
              <a:rPr lang="ru-RU" sz="2400" b="1" dirty="0"/>
              <a:t>второй план (Б)</a:t>
            </a:r>
            <a:r>
              <a:rPr lang="ru-RU" sz="2400" dirty="0"/>
              <a:t>, и </a:t>
            </a:r>
            <a:r>
              <a:rPr lang="ru-RU" sz="2400" b="1" dirty="0"/>
              <a:t>третий план </a:t>
            </a:r>
            <a:r>
              <a:rPr lang="ru-RU" sz="2400" dirty="0"/>
              <a:t>– мелкие элементы (задний план) </a:t>
            </a:r>
            <a:r>
              <a:rPr lang="ru-RU" sz="2400" b="1" dirty="0"/>
              <a:t>(В).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2876" y="2353460"/>
            <a:ext cx="4512585" cy="236142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rot="5400000">
            <a:off x="2000232" y="1214422"/>
            <a:ext cx="785817" cy="45005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Трапеция 27"/>
          <p:cNvSpPr/>
          <p:nvPr/>
        </p:nvSpPr>
        <p:spPr>
          <a:xfrm>
            <a:off x="3214678" y="3214686"/>
            <a:ext cx="857256" cy="571504"/>
          </a:xfrm>
          <a:prstGeom prst="trapezoid">
            <a:avLst>
              <a:gd name="adj" fmla="val 5364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Трапеция 28"/>
          <p:cNvSpPr/>
          <p:nvPr/>
        </p:nvSpPr>
        <p:spPr>
          <a:xfrm>
            <a:off x="3214678" y="2786058"/>
            <a:ext cx="785818" cy="571504"/>
          </a:xfrm>
          <a:prstGeom prst="trapezoid">
            <a:avLst>
              <a:gd name="adj" fmla="val 5364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71604" y="3143248"/>
            <a:ext cx="60642" cy="81077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D:\Книги и статьи презентации\Рожь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1245" y="2336864"/>
            <a:ext cx="4291349" cy="2449458"/>
          </a:xfrm>
          <a:prstGeom prst="rect">
            <a:avLst/>
          </a:prstGeom>
          <a:noFill/>
        </p:spPr>
      </p:pic>
      <p:sp>
        <p:nvSpPr>
          <p:cNvPr id="13" name="Трапеция 12"/>
          <p:cNvSpPr/>
          <p:nvPr/>
        </p:nvSpPr>
        <p:spPr>
          <a:xfrm rot="16417178">
            <a:off x="1928268" y="1858929"/>
            <a:ext cx="927529" cy="4493772"/>
          </a:xfrm>
          <a:prstGeom prst="trapezoid">
            <a:avLst>
              <a:gd name="adj" fmla="val 3386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Трапеция 5"/>
          <p:cNvSpPr/>
          <p:nvPr/>
        </p:nvSpPr>
        <p:spPr>
          <a:xfrm>
            <a:off x="142844" y="3857628"/>
            <a:ext cx="4429156" cy="839987"/>
          </a:xfrm>
          <a:prstGeom prst="trapezoid">
            <a:avLst>
              <a:gd name="adj" fmla="val 231818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рапеция 13"/>
          <p:cNvSpPr/>
          <p:nvPr/>
        </p:nvSpPr>
        <p:spPr>
          <a:xfrm>
            <a:off x="2071670" y="4143381"/>
            <a:ext cx="2624730" cy="571504"/>
          </a:xfrm>
          <a:prstGeom prst="trapezoid">
            <a:avLst>
              <a:gd name="adj" fmla="val 114718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Трапеция 11"/>
          <p:cNvSpPr/>
          <p:nvPr/>
        </p:nvSpPr>
        <p:spPr>
          <a:xfrm rot="4986178">
            <a:off x="870194" y="3060479"/>
            <a:ext cx="851052" cy="2163415"/>
          </a:xfrm>
          <a:prstGeom prst="trapezoid">
            <a:avLst>
              <a:gd name="adj" fmla="val 33866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142976" y="2786058"/>
            <a:ext cx="60642" cy="102509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14348" y="2643182"/>
            <a:ext cx="60642" cy="116796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643306" y="2428868"/>
            <a:ext cx="142876" cy="145372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Трапеция 26"/>
          <p:cNvSpPr/>
          <p:nvPr/>
        </p:nvSpPr>
        <p:spPr>
          <a:xfrm>
            <a:off x="3357554" y="2428868"/>
            <a:ext cx="642942" cy="428628"/>
          </a:xfrm>
          <a:prstGeom prst="trapezoid">
            <a:avLst>
              <a:gd name="adj" fmla="val 5364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786050" y="3429000"/>
            <a:ext cx="45719" cy="38215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000232" y="2928934"/>
            <a:ext cx="71438" cy="88221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143108" y="2928934"/>
            <a:ext cx="71438" cy="88221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2285984" y="3286124"/>
            <a:ext cx="45719" cy="52502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403140" y="3429000"/>
            <a:ext cx="45719" cy="38215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апеция 24"/>
          <p:cNvSpPr/>
          <p:nvPr/>
        </p:nvSpPr>
        <p:spPr>
          <a:xfrm>
            <a:off x="428596" y="2500306"/>
            <a:ext cx="642942" cy="500066"/>
          </a:xfrm>
          <a:prstGeom prst="trapezoid">
            <a:avLst>
              <a:gd name="adj" fmla="val 5364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Трапеция 25"/>
          <p:cNvSpPr/>
          <p:nvPr/>
        </p:nvSpPr>
        <p:spPr>
          <a:xfrm>
            <a:off x="857224" y="2643182"/>
            <a:ext cx="642942" cy="500066"/>
          </a:xfrm>
          <a:prstGeom prst="trapezoid">
            <a:avLst>
              <a:gd name="adj" fmla="val 5364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Трапеция 29"/>
          <p:cNvSpPr/>
          <p:nvPr/>
        </p:nvSpPr>
        <p:spPr>
          <a:xfrm>
            <a:off x="1857356" y="2786058"/>
            <a:ext cx="500066" cy="357190"/>
          </a:xfrm>
          <a:prstGeom prst="trapezoid">
            <a:avLst>
              <a:gd name="adj" fmla="val 76772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Трапеция 30"/>
          <p:cNvSpPr/>
          <p:nvPr/>
        </p:nvSpPr>
        <p:spPr>
          <a:xfrm>
            <a:off x="1928794" y="3000372"/>
            <a:ext cx="500066" cy="357190"/>
          </a:xfrm>
          <a:prstGeom prst="trapezoid">
            <a:avLst>
              <a:gd name="adj" fmla="val 76772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Трапеция 31"/>
          <p:cNvSpPr/>
          <p:nvPr/>
        </p:nvSpPr>
        <p:spPr>
          <a:xfrm>
            <a:off x="2143108" y="3214686"/>
            <a:ext cx="428628" cy="357190"/>
          </a:xfrm>
          <a:prstGeom prst="trapezoid">
            <a:avLst>
              <a:gd name="adj" fmla="val 76772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3071802" y="428625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(А)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71538" y="392906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(Б)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857488" y="321468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(В)</a:t>
            </a:r>
          </a:p>
        </p:txBody>
      </p:sp>
      <p:pic>
        <p:nvPicPr>
          <p:cNvPr id="1028" name="Picture 4" descr="D:\Книги и статьи презентации\бескрайняя комп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4857760"/>
            <a:ext cx="2500330" cy="1395238"/>
          </a:xfrm>
          <a:prstGeom prst="rect">
            <a:avLst/>
          </a:prstGeom>
          <a:noFill/>
        </p:spPr>
      </p:pic>
      <p:sp>
        <p:nvSpPr>
          <p:cNvPr id="37" name="TextBox 36"/>
          <p:cNvSpPr txBox="1"/>
          <p:nvPr/>
        </p:nvSpPr>
        <p:spPr>
          <a:xfrm>
            <a:off x="1857356" y="6286520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Композиция раскрывается и стремится в бесконечность.</a:t>
            </a:r>
          </a:p>
        </p:txBody>
      </p:sp>
      <p:sp>
        <p:nvSpPr>
          <p:cNvPr id="36" name="Трапеция 35"/>
          <p:cNvSpPr/>
          <p:nvPr/>
        </p:nvSpPr>
        <p:spPr>
          <a:xfrm>
            <a:off x="357158" y="3000372"/>
            <a:ext cx="642942" cy="500066"/>
          </a:xfrm>
          <a:prstGeom prst="trapezoid">
            <a:avLst>
              <a:gd name="adj" fmla="val 5364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</p:cSld>
  <p:clrMapOvr>
    <a:masterClrMapping/>
  </p:clrMapOvr>
  <p:transition advTm="812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8" grpId="0" animBg="1"/>
      <p:bldP spid="29" grpId="0" animBg="1"/>
      <p:bldP spid="8" grpId="0" animBg="1"/>
      <p:bldP spid="13" grpId="0" animBg="1"/>
      <p:bldP spid="6" grpId="0" animBg="1"/>
      <p:bldP spid="14" grpId="0" animBg="1"/>
      <p:bldP spid="12" grpId="0" animBg="1"/>
      <p:bldP spid="15" grpId="0" animBg="1"/>
      <p:bldP spid="15" grpId="1" animBg="1"/>
      <p:bldP spid="16" grpId="0" animBg="1"/>
      <p:bldP spid="17" grpId="0" animBg="1"/>
      <p:bldP spid="2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5" grpId="0" animBg="1"/>
      <p:bldP spid="26" grpId="0" animBg="1"/>
      <p:bldP spid="30" grpId="0" animBg="1"/>
      <p:bldP spid="31" grpId="0" animBg="1"/>
      <p:bldP spid="32" grpId="0" animBg="1"/>
      <p:bldP spid="37" grpId="0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643050"/>
          </a:xfrm>
        </p:spPr>
        <p:txBody>
          <a:bodyPr>
            <a:noAutofit/>
          </a:bodyPr>
          <a:lstStyle/>
          <a:p>
            <a:r>
              <a:rPr lang="ru-RU" sz="3200" dirty="0"/>
              <a:t>СТАТИЧНАЯ, СИММЕТРИЧНАЯ КОМПОЗИЦИЯ (устойчивая, уравновешенная)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43108" y="1643050"/>
            <a:ext cx="4929222" cy="450059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357554" y="2714620"/>
            <a:ext cx="2428892" cy="22860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 rot="2082256">
            <a:off x="2095878" y="3822831"/>
            <a:ext cx="5197306" cy="3465658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>
            <a:stCxn id="3" idx="0"/>
            <a:endCxn id="3" idx="2"/>
          </p:cNvCxnSpPr>
          <p:nvPr/>
        </p:nvCxnSpPr>
        <p:spPr>
          <a:xfrm rot="16200000" flipH="1">
            <a:off x="2357422" y="3893347"/>
            <a:ext cx="450059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stCxn id="3" idx="1"/>
            <a:endCxn id="3" idx="3"/>
          </p:cNvCxnSpPr>
          <p:nvPr/>
        </p:nvCxnSpPr>
        <p:spPr>
          <a:xfrm rot="10800000" flipH="1">
            <a:off x="2143108" y="3893347"/>
            <a:ext cx="49292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олилиния 11"/>
          <p:cNvSpPr/>
          <p:nvPr/>
        </p:nvSpPr>
        <p:spPr>
          <a:xfrm rot="12441323">
            <a:off x="1564359" y="738080"/>
            <a:ext cx="5641220" cy="3591279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0" y="600076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 симметричной композиции все её части уравновешены.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Ощущение устойчивости, равновесия, покоя возникает от композиций, которые построены на основе разных фигур, но с использованием симметрии.</a:t>
            </a:r>
          </a:p>
        </p:txBody>
      </p:sp>
      <p:pic>
        <p:nvPicPr>
          <p:cNvPr id="1026" name="Picture 2" descr="D:\Книги и статьи презентации\симметрия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500174"/>
            <a:ext cx="4629175" cy="50320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ДИНАМИЧНАЯ, АССИМЕТРИЧНАЯ КОМПОЗИЦИЯ</a:t>
            </a:r>
          </a:p>
        </p:txBody>
      </p:sp>
      <p:sp>
        <p:nvSpPr>
          <p:cNvPr id="3" name="Прямоугольник 2"/>
          <p:cNvSpPr/>
          <p:nvPr/>
        </p:nvSpPr>
        <p:spPr>
          <a:xfrm rot="20576489">
            <a:off x="912787" y="2177493"/>
            <a:ext cx="7572428" cy="34626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5929322" y="1214422"/>
            <a:ext cx="2428892" cy="2286016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 rot="19517744" flipH="1">
            <a:off x="1595813" y="3100053"/>
            <a:ext cx="5197306" cy="3465658"/>
          </a:xfrm>
          <a:custGeom>
            <a:avLst/>
            <a:gdLst>
              <a:gd name="connsiteX0" fmla="*/ 1066800 w 3514436"/>
              <a:gd name="connsiteY0" fmla="*/ 1071418 h 2179782"/>
              <a:gd name="connsiteX1" fmla="*/ 2036619 w 3514436"/>
              <a:gd name="connsiteY1" fmla="*/ 655781 h 2179782"/>
              <a:gd name="connsiteX2" fmla="*/ 928255 w 3514436"/>
              <a:gd name="connsiteY2" fmla="*/ 1958109 h 2179782"/>
              <a:gd name="connsiteX3" fmla="*/ 1260764 w 3514436"/>
              <a:gd name="connsiteY3" fmla="*/ 1985818 h 2179782"/>
              <a:gd name="connsiteX4" fmla="*/ 2092037 w 3514436"/>
              <a:gd name="connsiteY4" fmla="*/ 1487054 h 2179782"/>
              <a:gd name="connsiteX5" fmla="*/ 3449782 w 3514436"/>
              <a:gd name="connsiteY5" fmla="*/ 600363 h 2179782"/>
              <a:gd name="connsiteX6" fmla="*/ 2479964 w 3514436"/>
              <a:gd name="connsiteY6" fmla="*/ 877454 h 2179782"/>
              <a:gd name="connsiteX7" fmla="*/ 3394364 w 3514436"/>
              <a:gd name="connsiteY7" fmla="*/ 32327 h 2179782"/>
              <a:gd name="connsiteX8" fmla="*/ 2272146 w 3514436"/>
              <a:gd name="connsiteY8" fmla="*/ 683491 h 2179782"/>
              <a:gd name="connsiteX9" fmla="*/ 2452255 w 3514436"/>
              <a:gd name="connsiteY9" fmla="*/ 337127 h 2179782"/>
              <a:gd name="connsiteX10" fmla="*/ 1011382 w 3514436"/>
              <a:gd name="connsiteY10" fmla="*/ 1057563 h 2179782"/>
              <a:gd name="connsiteX11" fmla="*/ 1440873 w 3514436"/>
              <a:gd name="connsiteY11" fmla="*/ 531091 h 2179782"/>
              <a:gd name="connsiteX12" fmla="*/ 1136073 w 3514436"/>
              <a:gd name="connsiteY12" fmla="*/ 711200 h 2179782"/>
              <a:gd name="connsiteX13" fmla="*/ 332510 w 3514436"/>
              <a:gd name="connsiteY13" fmla="*/ 1390072 h 2179782"/>
              <a:gd name="connsiteX14" fmla="*/ 1136073 w 3514436"/>
              <a:gd name="connsiteY14" fmla="*/ 808181 h 2179782"/>
              <a:gd name="connsiteX15" fmla="*/ 609600 w 3514436"/>
              <a:gd name="connsiteY15" fmla="*/ 1085272 h 2179782"/>
              <a:gd name="connsiteX16" fmla="*/ 96982 w 3514436"/>
              <a:gd name="connsiteY16" fmla="*/ 1403927 h 2179782"/>
              <a:gd name="connsiteX17" fmla="*/ 96982 w 3514436"/>
              <a:gd name="connsiteY17" fmla="*/ 1403927 h 2179782"/>
              <a:gd name="connsiteX18" fmla="*/ 0 w 3514436"/>
              <a:gd name="connsiteY18" fmla="*/ 1639454 h 2179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514436" h="2179782">
                <a:moveTo>
                  <a:pt x="1066800" y="1071418"/>
                </a:moveTo>
                <a:cubicBezTo>
                  <a:pt x="1563255" y="789708"/>
                  <a:pt x="2059710" y="507999"/>
                  <a:pt x="2036619" y="655781"/>
                </a:cubicBezTo>
                <a:cubicBezTo>
                  <a:pt x="2013528" y="803563"/>
                  <a:pt x="1057564" y="1736436"/>
                  <a:pt x="928255" y="1958109"/>
                </a:cubicBezTo>
                <a:cubicBezTo>
                  <a:pt x="798946" y="2179782"/>
                  <a:pt x="1066800" y="2064327"/>
                  <a:pt x="1260764" y="1985818"/>
                </a:cubicBezTo>
                <a:cubicBezTo>
                  <a:pt x="1454728" y="1907309"/>
                  <a:pt x="1727201" y="1717963"/>
                  <a:pt x="2092037" y="1487054"/>
                </a:cubicBezTo>
                <a:cubicBezTo>
                  <a:pt x="2456873" y="1256145"/>
                  <a:pt x="3385128" y="701963"/>
                  <a:pt x="3449782" y="600363"/>
                </a:cubicBezTo>
                <a:cubicBezTo>
                  <a:pt x="3514436" y="498763"/>
                  <a:pt x="2489200" y="972127"/>
                  <a:pt x="2479964" y="877454"/>
                </a:cubicBezTo>
                <a:cubicBezTo>
                  <a:pt x="2470728" y="782781"/>
                  <a:pt x="3429000" y="64654"/>
                  <a:pt x="3394364" y="32327"/>
                </a:cubicBezTo>
                <a:cubicBezTo>
                  <a:pt x="3359728" y="0"/>
                  <a:pt x="2429164" y="632691"/>
                  <a:pt x="2272146" y="683491"/>
                </a:cubicBezTo>
                <a:cubicBezTo>
                  <a:pt x="2115128" y="734291"/>
                  <a:pt x="2662382" y="274782"/>
                  <a:pt x="2452255" y="337127"/>
                </a:cubicBezTo>
                <a:cubicBezTo>
                  <a:pt x="2242128" y="399472"/>
                  <a:pt x="1179945" y="1025236"/>
                  <a:pt x="1011382" y="1057563"/>
                </a:cubicBezTo>
                <a:cubicBezTo>
                  <a:pt x="842819" y="1089890"/>
                  <a:pt x="1420091" y="588818"/>
                  <a:pt x="1440873" y="531091"/>
                </a:cubicBezTo>
                <a:cubicBezTo>
                  <a:pt x="1461655" y="473364"/>
                  <a:pt x="1320800" y="568037"/>
                  <a:pt x="1136073" y="711200"/>
                </a:cubicBezTo>
                <a:cubicBezTo>
                  <a:pt x="951346" y="854363"/>
                  <a:pt x="332510" y="1390072"/>
                  <a:pt x="332510" y="1390072"/>
                </a:cubicBezTo>
                <a:cubicBezTo>
                  <a:pt x="332510" y="1406235"/>
                  <a:pt x="1089891" y="858981"/>
                  <a:pt x="1136073" y="808181"/>
                </a:cubicBezTo>
                <a:cubicBezTo>
                  <a:pt x="1182255" y="757381"/>
                  <a:pt x="782782" y="985981"/>
                  <a:pt x="609600" y="1085272"/>
                </a:cubicBezTo>
                <a:cubicBezTo>
                  <a:pt x="436418" y="1184563"/>
                  <a:pt x="96982" y="1403927"/>
                  <a:pt x="96982" y="1403927"/>
                </a:cubicBezTo>
                <a:lnTo>
                  <a:pt x="96982" y="1403927"/>
                </a:lnTo>
                <a:cubicBezTo>
                  <a:pt x="80818" y="1443181"/>
                  <a:pt x="0" y="1459345"/>
                  <a:pt x="0" y="1639454"/>
                </a:cubicBezTo>
              </a:path>
            </a:pathLst>
          </a:custGeom>
          <a:noFill/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0" y="592933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Ассиметричная композиция может быть </a:t>
            </a:r>
            <a:r>
              <a:rPr lang="ru-RU" sz="2800" dirty="0">
                <a:solidFill>
                  <a:srgbClr val="FFFF00"/>
                </a:solidFill>
              </a:rPr>
              <a:t>уравновешенной</a:t>
            </a:r>
            <a:r>
              <a:rPr lang="ru-RU" sz="2800" dirty="0"/>
              <a:t> и </a:t>
            </a:r>
            <a:r>
              <a:rPr lang="ru-RU" sz="2800" dirty="0">
                <a:solidFill>
                  <a:srgbClr val="FF0000"/>
                </a:solidFill>
              </a:rPr>
              <a:t>неуравновешенной</a:t>
            </a:r>
            <a:r>
              <a:rPr lang="ru-RU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Если в ассиметричной композиции используются диагональные линии, построения и рисунка, то изображение будет казаться более динамичным.  </a:t>
            </a:r>
          </a:p>
        </p:txBody>
      </p:sp>
      <p:pic>
        <p:nvPicPr>
          <p:cNvPr id="5122" name="Picture 2" descr="D:\Книги и статьи презентации\похищение европы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5" y="1785926"/>
            <a:ext cx="5983821" cy="4398512"/>
          </a:xfrm>
          <a:prstGeom prst="rect">
            <a:avLst/>
          </a:prstGeom>
          <a:noFill/>
        </p:spPr>
      </p:pic>
      <p:sp>
        <p:nvSpPr>
          <p:cNvPr id="4" name="Равнобедренный треугольник 3"/>
          <p:cNvSpPr/>
          <p:nvPr/>
        </p:nvSpPr>
        <p:spPr>
          <a:xfrm rot="13445827">
            <a:off x="2769242" y="1822851"/>
            <a:ext cx="3037217" cy="4972172"/>
          </a:xfrm>
          <a:prstGeom prst="triangle">
            <a:avLst>
              <a:gd name="adj" fmla="val 49175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643042" y="2214554"/>
            <a:ext cx="6929486" cy="150019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1643042" y="1928802"/>
            <a:ext cx="6572296" cy="20717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Чередование изобразительных элементов и свободных пространств, их частота, сгущенность и разреженность – это РИТМ.</a:t>
            </a:r>
          </a:p>
        </p:txBody>
      </p:sp>
      <p:sp>
        <p:nvSpPr>
          <p:cNvPr id="21" name="Прямоугольник 20"/>
          <p:cNvSpPr/>
          <p:nvPr/>
        </p:nvSpPr>
        <p:spPr>
          <a:xfrm rot="843957">
            <a:off x="1851545" y="1875489"/>
            <a:ext cx="230303" cy="5684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21362095">
            <a:off x="2338924" y="2812848"/>
            <a:ext cx="518372" cy="9924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20674213">
            <a:off x="1701049" y="3956721"/>
            <a:ext cx="647437" cy="13391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365326">
            <a:off x="4022408" y="3854047"/>
            <a:ext cx="793294" cy="18023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 rot="20444219">
            <a:off x="4712339" y="1637429"/>
            <a:ext cx="1012783" cy="18888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 rot="1202298">
            <a:off x="5759347" y="3736405"/>
            <a:ext cx="218033" cy="518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796205">
            <a:off x="6758456" y="2612671"/>
            <a:ext cx="518372" cy="13907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 rot="21362095">
            <a:off x="6080113" y="2082455"/>
            <a:ext cx="334114" cy="6471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 rot="21362095">
            <a:off x="6205956" y="5090859"/>
            <a:ext cx="582493" cy="11312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ниги и статьи презентации\на просторе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00174"/>
            <a:ext cx="6705325" cy="45664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Эффект пространства можно создать, если оставить свободное пространство перед движущимся объектом.</a:t>
            </a:r>
          </a:p>
        </p:txBody>
      </p:sp>
      <p:pic>
        <p:nvPicPr>
          <p:cNvPr id="2050" name="Picture 2" descr="D:\Книги и статьи презентации\движение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714620"/>
            <a:ext cx="3144781" cy="1630370"/>
          </a:xfrm>
          <a:prstGeom prst="rect">
            <a:avLst/>
          </a:prstGeom>
          <a:noFill/>
        </p:spPr>
      </p:pic>
      <p:pic>
        <p:nvPicPr>
          <p:cNvPr id="2051" name="Picture 3" descr="D:\Книги и статьи презентации\h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357298"/>
            <a:ext cx="3010770" cy="1733555"/>
          </a:xfrm>
          <a:prstGeom prst="rect">
            <a:avLst/>
          </a:prstGeom>
          <a:noFill/>
        </p:spPr>
      </p:pic>
      <p:pic>
        <p:nvPicPr>
          <p:cNvPr id="2052" name="Picture 4" descr="D:\Книги и статьи презентации\f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4500570"/>
            <a:ext cx="2500330" cy="20096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586 -0.0088 L 0.14809 -0.008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777 -0.02385 L -0.16007 -0.013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Динамику движения можно затормозить .</a:t>
            </a:r>
          </a:p>
        </p:txBody>
      </p:sp>
      <p:pic>
        <p:nvPicPr>
          <p:cNvPr id="3074" name="Picture 2" descr="D:\Книги и статьи презентации\тормоз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43050"/>
            <a:ext cx="3683305" cy="1917709"/>
          </a:xfrm>
          <a:prstGeom prst="rect">
            <a:avLst/>
          </a:prstGeom>
          <a:noFill/>
        </p:spPr>
      </p:pic>
      <p:pic>
        <p:nvPicPr>
          <p:cNvPr id="3075" name="Picture 3" descr="D:\Книги и статьи презентации\;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4071942"/>
            <a:ext cx="3677698" cy="20955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1.85185E-6 L 0.20503 0.005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 4.81481E-6 L 3.88889E-6 4.81481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Книги и статьи презентации\g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3500462" cy="2010504"/>
          </a:xfrm>
          <a:prstGeom prst="rect">
            <a:avLst/>
          </a:prstGeom>
          <a:noFill/>
        </p:spPr>
      </p:pic>
      <p:pic>
        <p:nvPicPr>
          <p:cNvPr id="4099" name="Picture 3" descr="D:\Книги и статьи презентации\b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000372"/>
            <a:ext cx="7955495" cy="208598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643042" y="214290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Или добавить движения, ускорить.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143000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>При помощи цвета и формы можно ограничивать или добавлять визуально в композиции - интервал и движение.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14546" y="1714488"/>
            <a:ext cx="4929222" cy="3500462"/>
          </a:xfrm>
          <a:prstGeom prst="rect">
            <a:avLst/>
          </a:prstGeom>
          <a:solidFill>
            <a:srgbClr val="F3E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643175" y="4071942"/>
            <a:ext cx="4143404" cy="221457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 rot="16200000">
            <a:off x="1607324" y="1964521"/>
            <a:ext cx="1500198" cy="100013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бедренный треугольник 5"/>
          <p:cNvSpPr/>
          <p:nvPr/>
        </p:nvSpPr>
        <p:spPr>
          <a:xfrm rot="5400000">
            <a:off x="6679421" y="2107397"/>
            <a:ext cx="1000132" cy="642942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 rot="5400000">
            <a:off x="2464580" y="4250537"/>
            <a:ext cx="1285884" cy="928694"/>
          </a:xfrm>
          <a:prstGeom prst="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 rot="16200000">
            <a:off x="5715009" y="4286256"/>
            <a:ext cx="1285884" cy="857256"/>
          </a:xfrm>
          <a:prstGeom prst="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27" y="2285992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500695" y="2285992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214810" y="2285992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3571869" y="2285992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857753" y="2285992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072199" y="2285992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000365" y="4572008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572133" y="4572008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286249" y="4572008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643307" y="4572008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4929191" y="4572008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6143637" y="4572008"/>
            <a:ext cx="285752" cy="28575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На ритм также влияет направленная компоновка, степень яркости и насыщенности и, их форма в пространстве композиции.</a:t>
            </a:r>
          </a:p>
        </p:txBody>
      </p:sp>
      <p:pic>
        <p:nvPicPr>
          <p:cNvPr id="1026" name="Picture 2" descr="D:\Книги и статьи презентации\справка с полиции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500174"/>
            <a:ext cx="4573619" cy="457361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71538" y="6072206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Композиция устремлена в лево в верх и в глубь пространства листа.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Композиция ограничена – замкнута в пространстве листа черным цветом и направлена строго вправо.</a:t>
            </a:r>
          </a:p>
        </p:txBody>
      </p:sp>
      <p:pic>
        <p:nvPicPr>
          <p:cNvPr id="2050" name="Picture 2" descr="D:\Книги и статьи презентации\справка с полици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928802"/>
            <a:ext cx="5040337" cy="3324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3745321">
            <a:off x="533358" y="1906125"/>
            <a:ext cx="2505118" cy="1270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500174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ПРЯМЫЕ</a:t>
            </a:r>
            <a:r>
              <a:rPr lang="ru-RU" sz="2800" b="1" dirty="0"/>
              <a:t> ЛИНИИ </a:t>
            </a:r>
            <a:r>
              <a:rPr lang="ru-RU" sz="4000" b="1" dirty="0">
                <a:solidFill>
                  <a:srgbClr val="FF0000"/>
                </a:solidFill>
              </a:rPr>
              <a:t>И</a:t>
            </a:r>
            <a:r>
              <a:rPr lang="ru-RU" sz="2800" b="1" dirty="0"/>
              <a:t> ОРГАНИЗАЦИЯ ПРОСТРАНСТВА.</a:t>
            </a:r>
          </a:p>
        </p:txBody>
      </p:sp>
      <p:sp>
        <p:nvSpPr>
          <p:cNvPr id="3" name="Прямоугольник 2"/>
          <p:cNvSpPr/>
          <p:nvPr/>
        </p:nvSpPr>
        <p:spPr>
          <a:xfrm rot="20032222">
            <a:off x="-436119" y="1881786"/>
            <a:ext cx="873158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19966239">
            <a:off x="-251923" y="4564840"/>
            <a:ext cx="10005818" cy="73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3745321">
            <a:off x="4286208" y="3588826"/>
            <a:ext cx="3571978" cy="18417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9966239">
            <a:off x="4913047" y="3991036"/>
            <a:ext cx="1853232" cy="86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19966239">
            <a:off x="1294301" y="2872471"/>
            <a:ext cx="1325572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542501" y="429185"/>
            <a:ext cx="17732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/>
              <a:t>Часть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201 0.32917 L 0.48056 -0.317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00" y="-3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969 0.275 L 0.44045 -0.2775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00" y="-2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3512"/>
            <a:ext cx="8494713" cy="1362075"/>
          </a:xfrm>
        </p:spPr>
        <p:txBody>
          <a:bodyPr>
            <a:normAutofit/>
          </a:bodyPr>
          <a:lstStyle/>
          <a:p>
            <a:r>
              <a:rPr lang="ru-RU" sz="2800" dirty="0"/>
              <a:t>Линия</a:t>
            </a:r>
            <a:r>
              <a:rPr lang="ru-RU" sz="2800" b="0" dirty="0"/>
              <a:t> делит плоскость на отдельные части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rot="20225638">
            <a:off x="-188607" y="1060728"/>
            <a:ext cx="10072726" cy="1071569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Прямые линии </a:t>
            </a:r>
            <a:r>
              <a:rPr lang="ru-RU" sz="2800" dirty="0">
                <a:solidFill>
                  <a:srgbClr val="FF0000"/>
                </a:solidFill>
              </a:rPr>
              <a:t>– простой, но очень выразительный элемент.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flipV="1">
            <a:off x="0" y="785792"/>
            <a:ext cx="9144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5786454"/>
            <a:ext cx="7000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0" y="928670"/>
            <a:ext cx="9144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-32" y="1168703"/>
            <a:ext cx="9144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flipV="1">
            <a:off x="-32" y="6000767"/>
            <a:ext cx="9144000" cy="142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429124" y="2857496"/>
            <a:ext cx="1071570" cy="100013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6179339" y="1321595"/>
            <a:ext cx="285752" cy="5643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flipV="1">
            <a:off x="0" y="1240141"/>
            <a:ext cx="9144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5786454"/>
            <a:ext cx="7000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flipV="1">
            <a:off x="0" y="1357298"/>
            <a:ext cx="9144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500298" y="3214686"/>
            <a:ext cx="1500198" cy="15001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6200000">
            <a:off x="5143504" y="2000240"/>
            <a:ext cx="2928958" cy="7858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flipV="1">
            <a:off x="-32" y="1509698"/>
            <a:ext cx="91440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flipV="1">
            <a:off x="-32" y="6026486"/>
            <a:ext cx="9144000" cy="11715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4857752" y="3597594"/>
            <a:ext cx="393858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6200000">
            <a:off x="6322231" y="4250537"/>
            <a:ext cx="2928958" cy="12858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Линия помогает объединить элементы и усиливает взаимосвязь их в компози</a:t>
            </a:r>
            <a:r>
              <a:rPr lang="ru-RU" sz="2800" dirty="0">
                <a:solidFill>
                  <a:schemeClr val="bg1"/>
                </a:solidFill>
              </a:rPr>
              <a:t>ции</a:t>
            </a:r>
            <a:r>
              <a:rPr lang="ru-RU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ниги и статьи презентации\j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77428"/>
            <a:ext cx="6503155" cy="576241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6248" y="1285860"/>
            <a:ext cx="3214710" cy="35719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428728" y="571480"/>
            <a:ext cx="1857388" cy="135732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286116" y="571480"/>
            <a:ext cx="142876" cy="18573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5400000">
            <a:off x="2536017" y="821513"/>
            <a:ext cx="142876" cy="235745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5400000">
            <a:off x="4541043" y="888189"/>
            <a:ext cx="133352" cy="63579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8475910" flipH="1">
            <a:off x="3968210" y="1840833"/>
            <a:ext cx="207447" cy="362316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5400000" flipH="1">
            <a:off x="4464843" y="1393017"/>
            <a:ext cx="285752" cy="6357982"/>
          </a:xfrm>
          <a:prstGeom prst="rect">
            <a:avLst/>
          </a:prstGeom>
          <a:solidFill>
            <a:srgbClr val="C8A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428992" y="4572008"/>
            <a:ext cx="2214578" cy="71438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рапеция 4"/>
          <p:cNvSpPr/>
          <p:nvPr/>
        </p:nvSpPr>
        <p:spPr>
          <a:xfrm rot="10800000">
            <a:off x="3643306" y="3714752"/>
            <a:ext cx="1785950" cy="1285884"/>
          </a:xfrm>
          <a:prstGeom prst="trapezoid">
            <a:avLst>
              <a:gd name="adj" fmla="val 34481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Трапеция 6"/>
          <p:cNvSpPr/>
          <p:nvPr/>
        </p:nvSpPr>
        <p:spPr>
          <a:xfrm rot="10800000">
            <a:off x="1643042" y="3571876"/>
            <a:ext cx="1643074" cy="1000132"/>
          </a:xfrm>
          <a:prstGeom prst="trapezoid">
            <a:avLst>
              <a:gd name="adj" fmla="val 37190"/>
            </a:avLst>
          </a:prstGeom>
          <a:solidFill>
            <a:srgbClr val="8939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928794" y="3286124"/>
            <a:ext cx="1071570" cy="428628"/>
          </a:xfrm>
          <a:prstGeom prst="ellipse">
            <a:avLst/>
          </a:prstGeom>
          <a:solidFill>
            <a:srgbClr val="A846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 rot="5400000">
            <a:off x="4536281" y="2821777"/>
            <a:ext cx="142876" cy="6357982"/>
          </a:xfrm>
          <a:prstGeom prst="rect">
            <a:avLst/>
          </a:prstGeom>
          <a:solidFill>
            <a:srgbClr val="C8A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6" grpId="0" animBg="1"/>
      <p:bldP spid="5" grpId="0" animBg="1"/>
      <p:bldP spid="7" grpId="0" animBg="1"/>
      <p:bldP spid="8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Линия вносит динамику, усиливает организацию пространства , добавляет композиции ритмическую выразительность и глубину.</a:t>
            </a:r>
          </a:p>
        </p:txBody>
      </p:sp>
      <p:sp>
        <p:nvSpPr>
          <p:cNvPr id="3" name="Прямоугольник 2"/>
          <p:cNvSpPr/>
          <p:nvPr/>
        </p:nvSpPr>
        <p:spPr>
          <a:xfrm rot="16200000">
            <a:off x="2071670" y="357166"/>
            <a:ext cx="4929222" cy="73581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14982096">
            <a:off x="1571604" y="2214554"/>
            <a:ext cx="500066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rot="17465640">
            <a:off x="4052210" y="2585278"/>
            <a:ext cx="747853" cy="10477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8279949">
            <a:off x="2365648" y="3739639"/>
            <a:ext cx="1581807" cy="22390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3499372">
            <a:off x="6014182" y="2867444"/>
            <a:ext cx="845307" cy="27710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13747545">
            <a:off x="2545431" y="818566"/>
            <a:ext cx="45719" cy="399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15490251" flipH="1">
            <a:off x="3904815" y="1558039"/>
            <a:ext cx="45719" cy="278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3522870">
            <a:off x="4107075" y="933661"/>
            <a:ext cx="59833" cy="62636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5416856">
            <a:off x="3793249" y="771345"/>
            <a:ext cx="45719" cy="6091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9046790">
            <a:off x="6883383" y="1429976"/>
            <a:ext cx="62958" cy="55081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11905608">
            <a:off x="7610287" y="2669092"/>
            <a:ext cx="45719" cy="399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ниги и статьи презентации\cg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652344"/>
            <a:ext cx="7390162" cy="5491300"/>
          </a:xfrm>
          <a:prstGeom prst="rect">
            <a:avLst/>
          </a:prstGeom>
          <a:noFill/>
        </p:spPr>
      </p:pic>
      <p:sp>
        <p:nvSpPr>
          <p:cNvPr id="3" name="Полилиния 2"/>
          <p:cNvSpPr/>
          <p:nvPr/>
        </p:nvSpPr>
        <p:spPr>
          <a:xfrm>
            <a:off x="5303520" y="1447800"/>
            <a:ext cx="2301240" cy="4495800"/>
          </a:xfrm>
          <a:custGeom>
            <a:avLst/>
            <a:gdLst>
              <a:gd name="connsiteX0" fmla="*/ 1021080 w 2301240"/>
              <a:gd name="connsiteY0" fmla="*/ 0 h 4495800"/>
              <a:gd name="connsiteX1" fmla="*/ 1661160 w 2301240"/>
              <a:gd name="connsiteY1" fmla="*/ 15240 h 4495800"/>
              <a:gd name="connsiteX2" fmla="*/ 2301240 w 2301240"/>
              <a:gd name="connsiteY2" fmla="*/ 4251960 h 4495800"/>
              <a:gd name="connsiteX3" fmla="*/ 0 w 2301240"/>
              <a:gd name="connsiteY3" fmla="*/ 4495800 h 4495800"/>
              <a:gd name="connsiteX4" fmla="*/ 1021080 w 2301240"/>
              <a:gd name="connsiteY4" fmla="*/ 0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1240" h="4495800">
                <a:moveTo>
                  <a:pt x="1021080" y="0"/>
                </a:moveTo>
                <a:lnTo>
                  <a:pt x="1661160" y="15240"/>
                </a:lnTo>
                <a:lnTo>
                  <a:pt x="2301240" y="4251960"/>
                </a:lnTo>
                <a:lnTo>
                  <a:pt x="0" y="4495800"/>
                </a:lnTo>
                <a:lnTo>
                  <a:pt x="1021080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лилиния 3"/>
          <p:cNvSpPr/>
          <p:nvPr/>
        </p:nvSpPr>
        <p:spPr>
          <a:xfrm>
            <a:off x="4160520" y="944880"/>
            <a:ext cx="1310640" cy="3611880"/>
          </a:xfrm>
          <a:custGeom>
            <a:avLst/>
            <a:gdLst>
              <a:gd name="connsiteX0" fmla="*/ 1310640 w 1310640"/>
              <a:gd name="connsiteY0" fmla="*/ 3611880 h 3611880"/>
              <a:gd name="connsiteX1" fmla="*/ 0 w 1310640"/>
              <a:gd name="connsiteY1" fmla="*/ 3596640 h 3611880"/>
              <a:gd name="connsiteX2" fmla="*/ 167640 w 1310640"/>
              <a:gd name="connsiteY2" fmla="*/ 0 h 3611880"/>
              <a:gd name="connsiteX3" fmla="*/ 1036320 w 1310640"/>
              <a:gd name="connsiteY3" fmla="*/ 0 h 3611880"/>
              <a:gd name="connsiteX4" fmla="*/ 1310640 w 1310640"/>
              <a:gd name="connsiteY4" fmla="*/ 3611880 h 3611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0640" h="3611880">
                <a:moveTo>
                  <a:pt x="1310640" y="3611880"/>
                </a:moveTo>
                <a:lnTo>
                  <a:pt x="0" y="3596640"/>
                </a:lnTo>
                <a:lnTo>
                  <a:pt x="167640" y="0"/>
                </a:lnTo>
                <a:lnTo>
                  <a:pt x="1036320" y="0"/>
                </a:lnTo>
                <a:lnTo>
                  <a:pt x="1310640" y="361188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1142976" y="2499360"/>
            <a:ext cx="3002304" cy="3358532"/>
          </a:xfrm>
          <a:custGeom>
            <a:avLst/>
            <a:gdLst>
              <a:gd name="connsiteX0" fmla="*/ 0 w 2849880"/>
              <a:gd name="connsiteY0" fmla="*/ 3276600 h 3322320"/>
              <a:gd name="connsiteX1" fmla="*/ 2468880 w 2849880"/>
              <a:gd name="connsiteY1" fmla="*/ 3322320 h 3322320"/>
              <a:gd name="connsiteX2" fmla="*/ 2849880 w 2849880"/>
              <a:gd name="connsiteY2" fmla="*/ 76200 h 3322320"/>
              <a:gd name="connsiteX3" fmla="*/ 2194560 w 2849880"/>
              <a:gd name="connsiteY3" fmla="*/ 0 h 3322320"/>
              <a:gd name="connsiteX4" fmla="*/ 0 w 2849880"/>
              <a:gd name="connsiteY4" fmla="*/ 3276600 h 3322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9880" h="3322320">
                <a:moveTo>
                  <a:pt x="0" y="3276600"/>
                </a:moveTo>
                <a:lnTo>
                  <a:pt x="2468880" y="3322320"/>
                </a:lnTo>
                <a:lnTo>
                  <a:pt x="2849880" y="76200"/>
                </a:lnTo>
                <a:lnTo>
                  <a:pt x="2194560" y="0"/>
                </a:lnTo>
                <a:lnTo>
                  <a:pt x="0" y="327660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643438" y="5143512"/>
            <a:ext cx="785818" cy="7143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214546" y="785794"/>
            <a:ext cx="928694" cy="7143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1214414" y="2786058"/>
            <a:ext cx="3357586" cy="714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0800000" flipV="1">
            <a:off x="4214810" y="1000108"/>
            <a:ext cx="3571900" cy="22860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000364" y="4000504"/>
            <a:ext cx="1571636" cy="5000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786182" y="3643314"/>
            <a:ext cx="1500198" cy="10001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16200000" flipH="1">
            <a:off x="2821769" y="4250537"/>
            <a:ext cx="1785950" cy="8572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1142976" y="4071942"/>
            <a:ext cx="3857652" cy="164307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4036215" y="1393017"/>
            <a:ext cx="1571636" cy="121444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V="1">
            <a:off x="5965041" y="1678769"/>
            <a:ext cx="2143140" cy="17859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0800000">
            <a:off x="4143372" y="3500438"/>
            <a:ext cx="2714644" cy="157163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16200000" flipV="1">
            <a:off x="4892677" y="2965447"/>
            <a:ext cx="3358380" cy="228522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>
            <a:off x="3536149" y="3178967"/>
            <a:ext cx="1714512" cy="78581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428860" y="3214686"/>
            <a:ext cx="5786478" cy="714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428860" y="2571744"/>
            <a:ext cx="5786478" cy="714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85728"/>
            <a:ext cx="8501122" cy="621510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214942" y="357166"/>
            <a:ext cx="3571900" cy="271464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Цвет – яркий элемент композиционного творчества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357298"/>
            <a:ext cx="4643470" cy="371477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Часть 4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57818" y="3786190"/>
            <a:ext cx="2643206" cy="25003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5572140"/>
            <a:ext cx="2214578" cy="85725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357166"/>
            <a:ext cx="4572032" cy="2857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  <p:bldP spid="4" grpId="0" animBg="1"/>
      <p:bldP spid="6" grpId="0" animBg="1"/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195943" y="214290"/>
            <a:ext cx="8765177" cy="2560320"/>
          </a:xfrm>
          <a:custGeom>
            <a:avLst/>
            <a:gdLst>
              <a:gd name="connsiteX0" fmla="*/ 0 w 8765177"/>
              <a:gd name="connsiteY0" fmla="*/ 2207622 h 2560320"/>
              <a:gd name="connsiteX1" fmla="*/ 13063 w 8765177"/>
              <a:gd name="connsiteY1" fmla="*/ 2560320 h 2560320"/>
              <a:gd name="connsiteX2" fmla="*/ 8765177 w 8765177"/>
              <a:gd name="connsiteY2" fmla="*/ 313508 h 2560320"/>
              <a:gd name="connsiteX3" fmla="*/ 8765177 w 8765177"/>
              <a:gd name="connsiteY3" fmla="*/ 0 h 2560320"/>
              <a:gd name="connsiteX4" fmla="*/ 0 w 8765177"/>
              <a:gd name="connsiteY4" fmla="*/ 2207622 h 2560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65177" h="2560320">
                <a:moveTo>
                  <a:pt x="0" y="2207622"/>
                </a:moveTo>
                <a:lnTo>
                  <a:pt x="13063" y="2560320"/>
                </a:lnTo>
                <a:lnTo>
                  <a:pt x="8765177" y="313508"/>
                </a:lnTo>
                <a:lnTo>
                  <a:pt x="8765177" y="0"/>
                </a:lnTo>
                <a:lnTo>
                  <a:pt x="0" y="2207622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20673409" flipV="1">
            <a:off x="66660" y="3864630"/>
            <a:ext cx="9052782" cy="1186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3762103" y="571480"/>
            <a:ext cx="5185954" cy="6113417"/>
          </a:xfrm>
          <a:custGeom>
            <a:avLst/>
            <a:gdLst>
              <a:gd name="connsiteX0" fmla="*/ 535577 w 5185954"/>
              <a:gd name="connsiteY0" fmla="*/ 6074229 h 6113417"/>
              <a:gd name="connsiteX1" fmla="*/ 0 w 5185954"/>
              <a:gd name="connsiteY1" fmla="*/ 6113417 h 6113417"/>
              <a:gd name="connsiteX2" fmla="*/ 5185954 w 5185954"/>
              <a:gd name="connsiteY2" fmla="*/ 0 h 6113417"/>
              <a:gd name="connsiteX3" fmla="*/ 5185954 w 5185954"/>
              <a:gd name="connsiteY3" fmla="*/ 679269 h 6113417"/>
              <a:gd name="connsiteX4" fmla="*/ 535577 w 5185954"/>
              <a:gd name="connsiteY4" fmla="*/ 6074229 h 6113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5954" h="6113417">
                <a:moveTo>
                  <a:pt x="535577" y="6074229"/>
                </a:moveTo>
                <a:lnTo>
                  <a:pt x="0" y="6113417"/>
                </a:lnTo>
                <a:lnTo>
                  <a:pt x="5185954" y="0"/>
                </a:lnTo>
                <a:lnTo>
                  <a:pt x="5185954" y="679269"/>
                </a:lnTo>
                <a:lnTo>
                  <a:pt x="535577" y="607422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209006" y="2607288"/>
            <a:ext cx="8739051" cy="4036422"/>
          </a:xfrm>
          <a:custGeom>
            <a:avLst/>
            <a:gdLst>
              <a:gd name="connsiteX0" fmla="*/ 0 w 8739051"/>
              <a:gd name="connsiteY0" fmla="*/ 862148 h 4036422"/>
              <a:gd name="connsiteX1" fmla="*/ 13063 w 8739051"/>
              <a:gd name="connsiteY1" fmla="*/ 496388 h 4036422"/>
              <a:gd name="connsiteX2" fmla="*/ 182880 w 8739051"/>
              <a:gd name="connsiteY2" fmla="*/ 0 h 4036422"/>
              <a:gd name="connsiteX3" fmla="*/ 8739051 w 8739051"/>
              <a:gd name="connsiteY3" fmla="*/ 3082834 h 4036422"/>
              <a:gd name="connsiteX4" fmla="*/ 8739051 w 8739051"/>
              <a:gd name="connsiteY4" fmla="*/ 4036422 h 4036422"/>
              <a:gd name="connsiteX5" fmla="*/ 0 w 8739051"/>
              <a:gd name="connsiteY5" fmla="*/ 862148 h 4036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739051" h="4036422">
                <a:moveTo>
                  <a:pt x="0" y="862148"/>
                </a:moveTo>
                <a:lnTo>
                  <a:pt x="13063" y="496388"/>
                </a:lnTo>
                <a:lnTo>
                  <a:pt x="182880" y="0"/>
                </a:lnTo>
                <a:lnTo>
                  <a:pt x="8739051" y="3082834"/>
                </a:lnTo>
                <a:lnTo>
                  <a:pt x="8739051" y="4036422"/>
                </a:lnTo>
                <a:lnTo>
                  <a:pt x="0" y="862148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6008915" y="378823"/>
            <a:ext cx="2706490" cy="1692855"/>
          </a:xfrm>
          <a:custGeom>
            <a:avLst/>
            <a:gdLst>
              <a:gd name="connsiteX0" fmla="*/ 2899955 w 2899955"/>
              <a:gd name="connsiteY0" fmla="*/ 431074 h 1763486"/>
              <a:gd name="connsiteX1" fmla="*/ 2586446 w 2899955"/>
              <a:gd name="connsiteY1" fmla="*/ 0 h 1763486"/>
              <a:gd name="connsiteX2" fmla="*/ 0 w 2899955"/>
              <a:gd name="connsiteY2" fmla="*/ 613954 h 1763486"/>
              <a:gd name="connsiteX3" fmla="*/ 2050869 w 2899955"/>
              <a:gd name="connsiteY3" fmla="*/ 1763486 h 1763486"/>
              <a:gd name="connsiteX4" fmla="*/ 2899955 w 2899955"/>
              <a:gd name="connsiteY4" fmla="*/ 431074 h 1763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99955" h="1763486">
                <a:moveTo>
                  <a:pt x="2899955" y="431074"/>
                </a:moveTo>
                <a:lnTo>
                  <a:pt x="2586446" y="0"/>
                </a:lnTo>
                <a:lnTo>
                  <a:pt x="0" y="613954"/>
                </a:lnTo>
                <a:lnTo>
                  <a:pt x="2050869" y="1763486"/>
                </a:lnTo>
                <a:lnTo>
                  <a:pt x="2899955" y="43107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8046683">
            <a:off x="3484978" y="3332378"/>
            <a:ext cx="7179273" cy="5309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100032">
            <a:off x="500034" y="4030075"/>
            <a:ext cx="8229600" cy="1060472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Никакое иное изобразительное средство так не 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воздействует на восприятие вещи, её образа и формы.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 animBg="1"/>
      <p:bldP spid="7" grpId="0" animBg="1"/>
      <p:bldP spid="22" grpId="0" animBg="1"/>
      <p:bldP spid="21" grpId="0" animBg="1"/>
      <p:bldP spid="19" grpId="0" animBg="1"/>
      <p:bldP spid="6" grpId="0" animBg="1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Достаточно ввести контрастное цветовое пятно в изображение чтобы выделить смысловой центр композиции.</a:t>
            </a:r>
          </a:p>
        </p:txBody>
      </p:sp>
      <p:pic>
        <p:nvPicPr>
          <p:cNvPr id="2050" name="Picture 2" descr="D:\Книги и статьи презентации\s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643050"/>
            <a:ext cx="6135121" cy="44642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Цвета по характеристикам делятся на хроматические цвета</a:t>
            </a:r>
          </a:p>
        </p:txBody>
      </p:sp>
      <p:sp>
        <p:nvSpPr>
          <p:cNvPr id="3" name="Овал 2"/>
          <p:cNvSpPr/>
          <p:nvPr/>
        </p:nvSpPr>
        <p:spPr>
          <a:xfrm>
            <a:off x="3357554" y="1500174"/>
            <a:ext cx="2643206" cy="257176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2500298" y="2643182"/>
            <a:ext cx="2643206" cy="257176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214810" y="2643182"/>
            <a:ext cx="2643206" cy="257176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4200525" y="3990975"/>
            <a:ext cx="952500" cy="942975"/>
          </a:xfrm>
          <a:custGeom>
            <a:avLst/>
            <a:gdLst>
              <a:gd name="connsiteX0" fmla="*/ 0 w 952500"/>
              <a:gd name="connsiteY0" fmla="*/ 0 h 942975"/>
              <a:gd name="connsiteX1" fmla="*/ 247650 w 952500"/>
              <a:gd name="connsiteY1" fmla="*/ 85725 h 942975"/>
              <a:gd name="connsiteX2" fmla="*/ 476250 w 952500"/>
              <a:gd name="connsiteY2" fmla="*/ 104775 h 942975"/>
              <a:gd name="connsiteX3" fmla="*/ 638175 w 952500"/>
              <a:gd name="connsiteY3" fmla="*/ 104775 h 942975"/>
              <a:gd name="connsiteX4" fmla="*/ 781050 w 952500"/>
              <a:gd name="connsiteY4" fmla="*/ 66675 h 942975"/>
              <a:gd name="connsiteX5" fmla="*/ 952500 w 952500"/>
              <a:gd name="connsiteY5" fmla="*/ 9525 h 942975"/>
              <a:gd name="connsiteX6" fmla="*/ 933450 w 952500"/>
              <a:gd name="connsiteY6" fmla="*/ 133350 h 942975"/>
              <a:gd name="connsiteX7" fmla="*/ 904875 w 952500"/>
              <a:gd name="connsiteY7" fmla="*/ 333375 h 942975"/>
              <a:gd name="connsiteX8" fmla="*/ 838200 w 952500"/>
              <a:gd name="connsiteY8" fmla="*/ 514350 h 942975"/>
              <a:gd name="connsiteX9" fmla="*/ 695325 w 952500"/>
              <a:gd name="connsiteY9" fmla="*/ 733425 h 942975"/>
              <a:gd name="connsiteX10" fmla="*/ 600075 w 952500"/>
              <a:gd name="connsiteY10" fmla="*/ 857250 h 942975"/>
              <a:gd name="connsiteX11" fmla="*/ 495300 w 952500"/>
              <a:gd name="connsiteY11" fmla="*/ 942975 h 942975"/>
              <a:gd name="connsiteX12" fmla="*/ 333375 w 952500"/>
              <a:gd name="connsiteY12" fmla="*/ 790575 h 942975"/>
              <a:gd name="connsiteX13" fmla="*/ 200025 w 952500"/>
              <a:gd name="connsiteY13" fmla="*/ 609600 h 942975"/>
              <a:gd name="connsiteX14" fmla="*/ 85725 w 952500"/>
              <a:gd name="connsiteY14" fmla="*/ 400050 h 942975"/>
              <a:gd name="connsiteX15" fmla="*/ 38100 w 952500"/>
              <a:gd name="connsiteY15" fmla="*/ 219075 h 942975"/>
              <a:gd name="connsiteX16" fmla="*/ 0 w 952500"/>
              <a:gd name="connsiteY16" fmla="*/ 0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52500" h="942975">
                <a:moveTo>
                  <a:pt x="0" y="0"/>
                </a:moveTo>
                <a:lnTo>
                  <a:pt x="247650" y="85725"/>
                </a:lnTo>
                <a:lnTo>
                  <a:pt x="476250" y="104775"/>
                </a:lnTo>
                <a:lnTo>
                  <a:pt x="638175" y="104775"/>
                </a:lnTo>
                <a:lnTo>
                  <a:pt x="781050" y="66675"/>
                </a:lnTo>
                <a:lnTo>
                  <a:pt x="952500" y="9525"/>
                </a:lnTo>
                <a:lnTo>
                  <a:pt x="933450" y="133350"/>
                </a:lnTo>
                <a:lnTo>
                  <a:pt x="904875" y="333375"/>
                </a:lnTo>
                <a:lnTo>
                  <a:pt x="838200" y="514350"/>
                </a:lnTo>
                <a:lnTo>
                  <a:pt x="695325" y="733425"/>
                </a:lnTo>
                <a:lnTo>
                  <a:pt x="600075" y="857250"/>
                </a:lnTo>
                <a:lnTo>
                  <a:pt x="495300" y="942975"/>
                </a:lnTo>
                <a:lnTo>
                  <a:pt x="333375" y="790575"/>
                </a:lnTo>
                <a:lnTo>
                  <a:pt x="200025" y="609600"/>
                </a:lnTo>
                <a:lnTo>
                  <a:pt x="85725" y="400050"/>
                </a:lnTo>
                <a:lnTo>
                  <a:pt x="38100" y="219075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4219575" y="2933700"/>
            <a:ext cx="942975" cy="1152525"/>
          </a:xfrm>
          <a:custGeom>
            <a:avLst/>
            <a:gdLst>
              <a:gd name="connsiteX0" fmla="*/ 457200 w 942975"/>
              <a:gd name="connsiteY0" fmla="*/ 0 h 1152525"/>
              <a:gd name="connsiteX1" fmla="*/ 333375 w 942975"/>
              <a:gd name="connsiteY1" fmla="*/ 133350 h 1152525"/>
              <a:gd name="connsiteX2" fmla="*/ 219075 w 942975"/>
              <a:gd name="connsiteY2" fmla="*/ 266700 h 1152525"/>
              <a:gd name="connsiteX3" fmla="*/ 142875 w 942975"/>
              <a:gd name="connsiteY3" fmla="*/ 419100 h 1152525"/>
              <a:gd name="connsiteX4" fmla="*/ 57150 w 942975"/>
              <a:gd name="connsiteY4" fmla="*/ 581025 h 1152525"/>
              <a:gd name="connsiteX5" fmla="*/ 9525 w 942975"/>
              <a:gd name="connsiteY5" fmla="*/ 838200 h 1152525"/>
              <a:gd name="connsiteX6" fmla="*/ 0 w 942975"/>
              <a:gd name="connsiteY6" fmla="*/ 1057275 h 1152525"/>
              <a:gd name="connsiteX7" fmla="*/ 95250 w 942975"/>
              <a:gd name="connsiteY7" fmla="*/ 1095375 h 1152525"/>
              <a:gd name="connsiteX8" fmla="*/ 257175 w 942975"/>
              <a:gd name="connsiteY8" fmla="*/ 1133475 h 1152525"/>
              <a:gd name="connsiteX9" fmla="*/ 447675 w 942975"/>
              <a:gd name="connsiteY9" fmla="*/ 1152525 h 1152525"/>
              <a:gd name="connsiteX10" fmla="*/ 638175 w 942975"/>
              <a:gd name="connsiteY10" fmla="*/ 1143000 h 1152525"/>
              <a:gd name="connsiteX11" fmla="*/ 809625 w 942975"/>
              <a:gd name="connsiteY11" fmla="*/ 1104900 h 1152525"/>
              <a:gd name="connsiteX12" fmla="*/ 942975 w 942975"/>
              <a:gd name="connsiteY12" fmla="*/ 1057275 h 1152525"/>
              <a:gd name="connsiteX13" fmla="*/ 914400 w 942975"/>
              <a:gd name="connsiteY13" fmla="*/ 781050 h 1152525"/>
              <a:gd name="connsiteX14" fmla="*/ 838200 w 942975"/>
              <a:gd name="connsiteY14" fmla="*/ 514350 h 1152525"/>
              <a:gd name="connsiteX15" fmla="*/ 733425 w 942975"/>
              <a:gd name="connsiteY15" fmla="*/ 323850 h 1152525"/>
              <a:gd name="connsiteX16" fmla="*/ 590550 w 942975"/>
              <a:gd name="connsiteY16" fmla="*/ 133350 h 1152525"/>
              <a:gd name="connsiteX17" fmla="*/ 457200 w 942975"/>
              <a:gd name="connsiteY17" fmla="*/ 0 h 115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42975" h="1152525">
                <a:moveTo>
                  <a:pt x="457200" y="0"/>
                </a:moveTo>
                <a:lnTo>
                  <a:pt x="333375" y="133350"/>
                </a:lnTo>
                <a:lnTo>
                  <a:pt x="219075" y="266700"/>
                </a:lnTo>
                <a:lnTo>
                  <a:pt x="142875" y="419100"/>
                </a:lnTo>
                <a:lnTo>
                  <a:pt x="57150" y="581025"/>
                </a:lnTo>
                <a:lnTo>
                  <a:pt x="9525" y="838200"/>
                </a:lnTo>
                <a:lnTo>
                  <a:pt x="0" y="1057275"/>
                </a:lnTo>
                <a:lnTo>
                  <a:pt x="95250" y="1095375"/>
                </a:lnTo>
                <a:lnTo>
                  <a:pt x="257175" y="1133475"/>
                </a:lnTo>
                <a:lnTo>
                  <a:pt x="447675" y="1152525"/>
                </a:lnTo>
                <a:lnTo>
                  <a:pt x="638175" y="1143000"/>
                </a:lnTo>
                <a:lnTo>
                  <a:pt x="809625" y="1104900"/>
                </a:lnTo>
                <a:lnTo>
                  <a:pt x="942975" y="1057275"/>
                </a:lnTo>
                <a:lnTo>
                  <a:pt x="914400" y="781050"/>
                </a:lnTo>
                <a:lnTo>
                  <a:pt x="838200" y="514350"/>
                </a:lnTo>
                <a:lnTo>
                  <a:pt x="733425" y="323850"/>
                </a:lnTo>
                <a:lnTo>
                  <a:pt x="590550" y="133350"/>
                </a:lnTo>
                <a:lnTo>
                  <a:pt x="45720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 7"/>
          <p:cNvSpPr/>
          <p:nvPr/>
        </p:nvSpPr>
        <p:spPr>
          <a:xfrm>
            <a:off x="4705350" y="2638425"/>
            <a:ext cx="1304925" cy="1371600"/>
          </a:xfrm>
          <a:custGeom>
            <a:avLst/>
            <a:gdLst>
              <a:gd name="connsiteX0" fmla="*/ 0 w 1304925"/>
              <a:gd name="connsiteY0" fmla="*/ 295275 h 1371600"/>
              <a:gd name="connsiteX1" fmla="*/ 152400 w 1304925"/>
              <a:gd name="connsiteY1" fmla="*/ 190500 h 1371600"/>
              <a:gd name="connsiteX2" fmla="*/ 323850 w 1304925"/>
              <a:gd name="connsiteY2" fmla="*/ 104775 h 1371600"/>
              <a:gd name="connsiteX3" fmla="*/ 523875 w 1304925"/>
              <a:gd name="connsiteY3" fmla="*/ 38100 h 1371600"/>
              <a:gd name="connsiteX4" fmla="*/ 723900 w 1304925"/>
              <a:gd name="connsiteY4" fmla="*/ 0 h 1371600"/>
              <a:gd name="connsiteX5" fmla="*/ 962025 w 1304925"/>
              <a:gd name="connsiteY5" fmla="*/ 9525 h 1371600"/>
              <a:gd name="connsiteX6" fmla="*/ 1190625 w 1304925"/>
              <a:gd name="connsiteY6" fmla="*/ 47625 h 1371600"/>
              <a:gd name="connsiteX7" fmla="*/ 1304925 w 1304925"/>
              <a:gd name="connsiteY7" fmla="*/ 85725 h 1371600"/>
              <a:gd name="connsiteX8" fmla="*/ 1304925 w 1304925"/>
              <a:gd name="connsiteY8" fmla="*/ 285750 h 1371600"/>
              <a:gd name="connsiteX9" fmla="*/ 1257300 w 1304925"/>
              <a:gd name="connsiteY9" fmla="*/ 504825 h 1371600"/>
              <a:gd name="connsiteX10" fmla="*/ 1190625 w 1304925"/>
              <a:gd name="connsiteY10" fmla="*/ 704850 h 1371600"/>
              <a:gd name="connsiteX11" fmla="*/ 1057275 w 1304925"/>
              <a:gd name="connsiteY11" fmla="*/ 904875 h 1371600"/>
              <a:gd name="connsiteX12" fmla="*/ 914400 w 1304925"/>
              <a:gd name="connsiteY12" fmla="*/ 1085850 h 1371600"/>
              <a:gd name="connsiteX13" fmla="*/ 771525 w 1304925"/>
              <a:gd name="connsiteY13" fmla="*/ 1200150 h 1371600"/>
              <a:gd name="connsiteX14" fmla="*/ 638175 w 1304925"/>
              <a:gd name="connsiteY14" fmla="*/ 1285875 h 1371600"/>
              <a:gd name="connsiteX15" fmla="*/ 438150 w 1304925"/>
              <a:gd name="connsiteY15" fmla="*/ 1371600 h 1371600"/>
              <a:gd name="connsiteX16" fmla="*/ 447675 w 1304925"/>
              <a:gd name="connsiteY16" fmla="*/ 1209675 h 1371600"/>
              <a:gd name="connsiteX17" fmla="*/ 419100 w 1304925"/>
              <a:gd name="connsiteY17" fmla="*/ 1009650 h 1371600"/>
              <a:gd name="connsiteX18" fmla="*/ 361950 w 1304925"/>
              <a:gd name="connsiteY18" fmla="*/ 828675 h 1371600"/>
              <a:gd name="connsiteX19" fmla="*/ 276225 w 1304925"/>
              <a:gd name="connsiteY19" fmla="*/ 657225 h 1371600"/>
              <a:gd name="connsiteX20" fmla="*/ 142875 w 1304925"/>
              <a:gd name="connsiteY20" fmla="*/ 485775 h 1371600"/>
              <a:gd name="connsiteX21" fmla="*/ 47625 w 1304925"/>
              <a:gd name="connsiteY21" fmla="*/ 381000 h 1371600"/>
              <a:gd name="connsiteX22" fmla="*/ 0 w 1304925"/>
              <a:gd name="connsiteY22" fmla="*/ 295275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304925" h="1371600">
                <a:moveTo>
                  <a:pt x="0" y="295275"/>
                </a:moveTo>
                <a:lnTo>
                  <a:pt x="152400" y="190500"/>
                </a:lnTo>
                <a:lnTo>
                  <a:pt x="323850" y="104775"/>
                </a:lnTo>
                <a:lnTo>
                  <a:pt x="523875" y="38100"/>
                </a:lnTo>
                <a:lnTo>
                  <a:pt x="723900" y="0"/>
                </a:lnTo>
                <a:lnTo>
                  <a:pt x="962025" y="9525"/>
                </a:lnTo>
                <a:lnTo>
                  <a:pt x="1190625" y="47625"/>
                </a:lnTo>
                <a:lnTo>
                  <a:pt x="1304925" y="85725"/>
                </a:lnTo>
                <a:lnTo>
                  <a:pt x="1304925" y="285750"/>
                </a:lnTo>
                <a:lnTo>
                  <a:pt x="1257300" y="504825"/>
                </a:lnTo>
                <a:lnTo>
                  <a:pt x="1190625" y="704850"/>
                </a:lnTo>
                <a:lnTo>
                  <a:pt x="1057275" y="904875"/>
                </a:lnTo>
                <a:lnTo>
                  <a:pt x="914400" y="1085850"/>
                </a:lnTo>
                <a:lnTo>
                  <a:pt x="771525" y="1200150"/>
                </a:lnTo>
                <a:lnTo>
                  <a:pt x="638175" y="1285875"/>
                </a:lnTo>
                <a:lnTo>
                  <a:pt x="438150" y="1371600"/>
                </a:lnTo>
                <a:lnTo>
                  <a:pt x="447675" y="1209675"/>
                </a:lnTo>
                <a:lnTo>
                  <a:pt x="419100" y="1009650"/>
                </a:lnTo>
                <a:lnTo>
                  <a:pt x="361950" y="828675"/>
                </a:lnTo>
                <a:lnTo>
                  <a:pt x="276225" y="657225"/>
                </a:lnTo>
                <a:lnTo>
                  <a:pt x="142875" y="485775"/>
                </a:lnTo>
                <a:lnTo>
                  <a:pt x="47625" y="381000"/>
                </a:lnTo>
                <a:lnTo>
                  <a:pt x="0" y="295275"/>
                </a:lnTo>
                <a:close/>
              </a:path>
            </a:pathLst>
          </a:custGeom>
          <a:solidFill>
            <a:srgbClr val="D40A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3362325" y="2638425"/>
            <a:ext cx="1323975" cy="1362075"/>
          </a:xfrm>
          <a:custGeom>
            <a:avLst/>
            <a:gdLst>
              <a:gd name="connsiteX0" fmla="*/ 0 w 1323975"/>
              <a:gd name="connsiteY0" fmla="*/ 85725 h 1362075"/>
              <a:gd name="connsiteX1" fmla="*/ 161925 w 1323975"/>
              <a:gd name="connsiteY1" fmla="*/ 38100 h 1362075"/>
              <a:gd name="connsiteX2" fmla="*/ 342900 w 1323975"/>
              <a:gd name="connsiteY2" fmla="*/ 19050 h 1362075"/>
              <a:gd name="connsiteX3" fmla="*/ 495300 w 1323975"/>
              <a:gd name="connsiteY3" fmla="*/ 0 h 1362075"/>
              <a:gd name="connsiteX4" fmla="*/ 714375 w 1323975"/>
              <a:gd name="connsiteY4" fmla="*/ 28575 h 1362075"/>
              <a:gd name="connsiteX5" fmla="*/ 923925 w 1323975"/>
              <a:gd name="connsiteY5" fmla="*/ 76200 h 1362075"/>
              <a:gd name="connsiteX6" fmla="*/ 1123950 w 1323975"/>
              <a:gd name="connsiteY6" fmla="*/ 180975 h 1362075"/>
              <a:gd name="connsiteX7" fmla="*/ 1323975 w 1323975"/>
              <a:gd name="connsiteY7" fmla="*/ 295275 h 1362075"/>
              <a:gd name="connsiteX8" fmla="*/ 1162050 w 1323975"/>
              <a:gd name="connsiteY8" fmla="*/ 438150 h 1362075"/>
              <a:gd name="connsiteX9" fmla="*/ 1038225 w 1323975"/>
              <a:gd name="connsiteY9" fmla="*/ 638175 h 1362075"/>
              <a:gd name="connsiteX10" fmla="*/ 952500 w 1323975"/>
              <a:gd name="connsiteY10" fmla="*/ 800100 h 1362075"/>
              <a:gd name="connsiteX11" fmla="*/ 895350 w 1323975"/>
              <a:gd name="connsiteY11" fmla="*/ 971550 h 1362075"/>
              <a:gd name="connsiteX12" fmla="*/ 866775 w 1323975"/>
              <a:gd name="connsiteY12" fmla="*/ 1152525 h 1362075"/>
              <a:gd name="connsiteX13" fmla="*/ 838200 w 1323975"/>
              <a:gd name="connsiteY13" fmla="*/ 1362075 h 1362075"/>
              <a:gd name="connsiteX14" fmla="*/ 647700 w 1323975"/>
              <a:gd name="connsiteY14" fmla="*/ 1276350 h 1362075"/>
              <a:gd name="connsiteX15" fmla="*/ 485775 w 1323975"/>
              <a:gd name="connsiteY15" fmla="*/ 1162050 h 1362075"/>
              <a:gd name="connsiteX16" fmla="*/ 304800 w 1323975"/>
              <a:gd name="connsiteY16" fmla="*/ 990600 h 1362075"/>
              <a:gd name="connsiteX17" fmla="*/ 171450 w 1323975"/>
              <a:gd name="connsiteY17" fmla="*/ 790575 h 1362075"/>
              <a:gd name="connsiteX18" fmla="*/ 66675 w 1323975"/>
              <a:gd name="connsiteY18" fmla="*/ 571500 h 1362075"/>
              <a:gd name="connsiteX19" fmla="*/ 0 w 1323975"/>
              <a:gd name="connsiteY19" fmla="*/ 342900 h 1362075"/>
              <a:gd name="connsiteX20" fmla="*/ 0 w 1323975"/>
              <a:gd name="connsiteY20" fmla="*/ 85725 h 13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23975" h="1362075">
                <a:moveTo>
                  <a:pt x="0" y="85725"/>
                </a:moveTo>
                <a:lnTo>
                  <a:pt x="161925" y="38100"/>
                </a:lnTo>
                <a:lnTo>
                  <a:pt x="342900" y="19050"/>
                </a:lnTo>
                <a:lnTo>
                  <a:pt x="495300" y="0"/>
                </a:lnTo>
                <a:lnTo>
                  <a:pt x="714375" y="28575"/>
                </a:lnTo>
                <a:lnTo>
                  <a:pt x="923925" y="76200"/>
                </a:lnTo>
                <a:lnTo>
                  <a:pt x="1123950" y="180975"/>
                </a:lnTo>
                <a:lnTo>
                  <a:pt x="1323975" y="295275"/>
                </a:lnTo>
                <a:lnTo>
                  <a:pt x="1162050" y="438150"/>
                </a:lnTo>
                <a:lnTo>
                  <a:pt x="1038225" y="638175"/>
                </a:lnTo>
                <a:lnTo>
                  <a:pt x="952500" y="800100"/>
                </a:lnTo>
                <a:lnTo>
                  <a:pt x="895350" y="971550"/>
                </a:lnTo>
                <a:lnTo>
                  <a:pt x="866775" y="1152525"/>
                </a:lnTo>
                <a:lnTo>
                  <a:pt x="838200" y="1362075"/>
                </a:lnTo>
                <a:lnTo>
                  <a:pt x="647700" y="1276350"/>
                </a:lnTo>
                <a:lnTo>
                  <a:pt x="485775" y="1162050"/>
                </a:lnTo>
                <a:lnTo>
                  <a:pt x="304800" y="990600"/>
                </a:lnTo>
                <a:lnTo>
                  <a:pt x="171450" y="790575"/>
                </a:lnTo>
                <a:lnTo>
                  <a:pt x="66675" y="571500"/>
                </a:lnTo>
                <a:lnTo>
                  <a:pt x="0" y="342900"/>
                </a:lnTo>
                <a:lnTo>
                  <a:pt x="0" y="85725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Хроматические цвета подразделяют на:</a:t>
            </a:r>
            <a:br>
              <a:rPr lang="ru-RU" sz="3600" b="1" dirty="0"/>
            </a:br>
            <a:r>
              <a:rPr lang="ru-RU" sz="3600" b="1" dirty="0"/>
              <a:t>тёплую гамму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5984" y="1928802"/>
            <a:ext cx="4214842" cy="57150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2500306"/>
            <a:ext cx="4214842" cy="5715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3071810"/>
            <a:ext cx="4214842" cy="571504"/>
          </a:xfrm>
          <a:prstGeom prst="rect">
            <a:avLst/>
          </a:prstGeom>
          <a:solidFill>
            <a:srgbClr val="8939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5984" y="3643314"/>
            <a:ext cx="4214842" cy="57150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4214818"/>
            <a:ext cx="4214842" cy="57150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4786322"/>
            <a:ext cx="4214842" cy="57150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5357826"/>
            <a:ext cx="4214842" cy="57150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Холодная гамма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5984" y="1928802"/>
            <a:ext cx="4214842" cy="5715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2500306"/>
            <a:ext cx="4214842" cy="5715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3071810"/>
            <a:ext cx="4214842" cy="57150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5984" y="3643314"/>
            <a:ext cx="4214842" cy="5715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4214818"/>
            <a:ext cx="4214842" cy="571504"/>
          </a:xfrm>
          <a:prstGeom prst="rect">
            <a:avLst/>
          </a:prstGeom>
          <a:solidFill>
            <a:srgbClr val="1A45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4786322"/>
            <a:ext cx="4214842" cy="57150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5357826"/>
            <a:ext cx="4214842" cy="5715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И решённые цвета – ахроматические тона.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5984" y="1928802"/>
            <a:ext cx="4214842" cy="5715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2500306"/>
            <a:ext cx="4214842" cy="5715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3071810"/>
            <a:ext cx="4214842" cy="57150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5984" y="3643314"/>
            <a:ext cx="4214842" cy="5715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4214818"/>
            <a:ext cx="4214842" cy="57150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4786322"/>
            <a:ext cx="4214842" cy="57150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/>
              <a:t>Холодная гамма в сочетании с тёплой гаммой – называется контрастной </a:t>
            </a:r>
            <a:r>
              <a:rPr lang="ru-RU" sz="3200" dirty="0"/>
              <a:t>(дополнительные цвета).</a:t>
            </a:r>
            <a:endParaRPr lang="ru-RU" sz="3200" b="1" dirty="0"/>
          </a:p>
        </p:txBody>
      </p:sp>
      <p:pic>
        <p:nvPicPr>
          <p:cNvPr id="3074" name="Picture 2" descr="D:\Книги и статьи презентации\y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819" y="2214554"/>
            <a:ext cx="8594337" cy="3360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Книги и статьи презентации\h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103" y="642918"/>
            <a:ext cx="8073499" cy="5572163"/>
          </a:xfrm>
          <a:prstGeom prst="rect">
            <a:avLst/>
          </a:prstGeom>
          <a:noFill/>
        </p:spPr>
      </p:pic>
      <p:sp>
        <p:nvSpPr>
          <p:cNvPr id="3" name="Полилиния 2"/>
          <p:cNvSpPr/>
          <p:nvPr/>
        </p:nvSpPr>
        <p:spPr>
          <a:xfrm>
            <a:off x="836023" y="1436914"/>
            <a:ext cx="4389120" cy="3984172"/>
          </a:xfrm>
          <a:custGeom>
            <a:avLst/>
            <a:gdLst>
              <a:gd name="connsiteX0" fmla="*/ 653143 w 4389120"/>
              <a:gd name="connsiteY0" fmla="*/ 1463040 h 3984172"/>
              <a:gd name="connsiteX1" fmla="*/ 0 w 4389120"/>
              <a:gd name="connsiteY1" fmla="*/ 3984172 h 3984172"/>
              <a:gd name="connsiteX2" fmla="*/ 4389120 w 4389120"/>
              <a:gd name="connsiteY2" fmla="*/ 3918857 h 3984172"/>
              <a:gd name="connsiteX3" fmla="*/ 1920240 w 4389120"/>
              <a:gd name="connsiteY3" fmla="*/ 0 h 3984172"/>
              <a:gd name="connsiteX4" fmla="*/ 653143 w 4389120"/>
              <a:gd name="connsiteY4" fmla="*/ 1463040 h 3984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9120" h="3984172">
                <a:moveTo>
                  <a:pt x="653143" y="1463040"/>
                </a:moveTo>
                <a:lnTo>
                  <a:pt x="0" y="3984172"/>
                </a:lnTo>
                <a:lnTo>
                  <a:pt x="4389120" y="3918857"/>
                </a:lnTo>
                <a:lnTo>
                  <a:pt x="1920240" y="0"/>
                </a:lnTo>
                <a:lnTo>
                  <a:pt x="653143" y="146304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4336869" y="2795451"/>
            <a:ext cx="3984171" cy="3174275"/>
          </a:xfrm>
          <a:custGeom>
            <a:avLst/>
            <a:gdLst>
              <a:gd name="connsiteX0" fmla="*/ 3984171 w 3984171"/>
              <a:gd name="connsiteY0" fmla="*/ 2586446 h 3174275"/>
              <a:gd name="connsiteX1" fmla="*/ 1580605 w 3984171"/>
              <a:gd name="connsiteY1" fmla="*/ 0 h 3174275"/>
              <a:gd name="connsiteX2" fmla="*/ 0 w 3984171"/>
              <a:gd name="connsiteY2" fmla="*/ 2481943 h 3174275"/>
              <a:gd name="connsiteX3" fmla="*/ 3069771 w 3984171"/>
              <a:gd name="connsiteY3" fmla="*/ 3174275 h 3174275"/>
              <a:gd name="connsiteX4" fmla="*/ 3984171 w 3984171"/>
              <a:gd name="connsiteY4" fmla="*/ 2586446 h 3174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4171" h="3174275">
                <a:moveTo>
                  <a:pt x="3984171" y="2586446"/>
                </a:moveTo>
                <a:lnTo>
                  <a:pt x="1580605" y="0"/>
                </a:lnTo>
                <a:lnTo>
                  <a:pt x="0" y="2481943"/>
                </a:lnTo>
                <a:lnTo>
                  <a:pt x="3069771" y="3174275"/>
                </a:lnTo>
                <a:lnTo>
                  <a:pt x="3984171" y="2586446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 7"/>
          <p:cNvSpPr/>
          <p:nvPr/>
        </p:nvSpPr>
        <p:spPr>
          <a:xfrm rot="301430">
            <a:off x="3709851" y="714356"/>
            <a:ext cx="4467498" cy="3429023"/>
          </a:xfrm>
          <a:custGeom>
            <a:avLst/>
            <a:gdLst>
              <a:gd name="connsiteX0" fmla="*/ 3265715 w 4467498"/>
              <a:gd name="connsiteY0" fmla="*/ 0 h 3069771"/>
              <a:gd name="connsiteX1" fmla="*/ 4467498 w 4467498"/>
              <a:gd name="connsiteY1" fmla="*/ 1175657 h 3069771"/>
              <a:gd name="connsiteX2" fmla="*/ 0 w 4467498"/>
              <a:gd name="connsiteY2" fmla="*/ 3069771 h 3069771"/>
              <a:gd name="connsiteX3" fmla="*/ 3265715 w 4467498"/>
              <a:gd name="connsiteY3" fmla="*/ 0 h 3069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67498" h="3069771">
                <a:moveTo>
                  <a:pt x="3265715" y="0"/>
                </a:moveTo>
                <a:lnTo>
                  <a:pt x="4467498" y="1175657"/>
                </a:lnTo>
                <a:lnTo>
                  <a:pt x="0" y="3069771"/>
                </a:lnTo>
                <a:lnTo>
                  <a:pt x="3265715" y="0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8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2|3|2.7|3|2.8|2.9|2.5|2.5|2.7|2.9|3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4.3|4.1|3.5|3.7|3.4|2.8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3|2.9|2.9|3.3|3.6|3.2|2.4|2.8|2.6|2.5|2.4|2.4|2.2|2.2|1.7|2.3|1.5|0.6|1.9|2.5|1.9|1.2|3.8|3|3.4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418</Words>
  <Application>Microsoft Office PowerPoint</Application>
  <PresentationFormat>Экран (4:3)</PresentationFormat>
  <Paragraphs>40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Arial</vt:lpstr>
      <vt:lpstr>Calibri</vt:lpstr>
      <vt:lpstr>Тема Office</vt:lpstr>
      <vt:lpstr>Движение и статика. Ритм</vt:lpstr>
      <vt:lpstr>ПРИ СОЗДАНИИ СЮЖЕТНЫХ КОМПОЗИЦИЙ ПОСТОРАЙТЕСЬ НАУЧИТСЯ ВИДЕТЬ ОБЩУЮ ФОРМУ ПРЕДМЕТОВ И ГРУПП ПРЕДМЕТОВ (КОНТУР).</vt:lpstr>
      <vt:lpstr>Различия прямоугольников по длине, толщине создают разность планов, рождают изобразительное многоголосие.</vt:lpstr>
      <vt:lpstr>Добавлением или удалением новых элементов можно, как бы замкнуть или разомкнуть композицию.</vt:lpstr>
      <vt:lpstr>В этой работе чётко прослеживается разность планов:  первый план – главный элемент, доминанта (А), второй план (Б), и третий план – мелкие элементы (задний план) (В).</vt:lpstr>
      <vt:lpstr>СТАТИЧНАЯ, СИММЕТРИЧНАЯ КОМПОЗИЦИЯ (устойчивая, уравновешенная)</vt:lpstr>
      <vt:lpstr>Ощущение устойчивости, равновесия, покоя возникает от композиций, которые построены на основе разных фигур, но с использованием симметрии.</vt:lpstr>
      <vt:lpstr>ДИНАМИЧНАЯ, АССИМЕТРИЧНАЯ КОМПОЗИЦИЯ</vt:lpstr>
      <vt:lpstr>Если в ассиметричной композиции используются диагональные линии, построения и рисунка, то изображение будет казаться более динамичным.  </vt:lpstr>
      <vt:lpstr>Чередование изобразительных элементов и свободных пространств, их частота, сгущенность и разреженность – это РИТМ.</vt:lpstr>
      <vt:lpstr>Презентация PowerPoint</vt:lpstr>
      <vt:lpstr>Эффект пространства можно создать, если оставить свободное пространство перед движущимся объектом.</vt:lpstr>
      <vt:lpstr>Динамику движения можно затормозить .</vt:lpstr>
      <vt:lpstr>Презентация PowerPoint</vt:lpstr>
      <vt:lpstr>При помощи цвета и формы можно ограничивать или добавлять визуально в композиции - интервал и движение.</vt:lpstr>
      <vt:lpstr>На ритм также влияет направленная компоновка, степень яркости и насыщенности и, их форма в пространстве композиции.</vt:lpstr>
      <vt:lpstr>Композиция ограничена – замкнута в пространстве листа черным цветом и направлена строго вправо.</vt:lpstr>
      <vt:lpstr>ПРЯМЫЕ ЛИНИИ И ОРГАНИЗАЦИЯ ПРОСТРАНСТВА.</vt:lpstr>
      <vt:lpstr>Линия делит плоскость на отдельные части</vt:lpstr>
      <vt:lpstr>Линия помогает объединить элементы и усиливает взаимосвязь их в композиции.</vt:lpstr>
      <vt:lpstr>Презентация PowerPoint</vt:lpstr>
      <vt:lpstr>Линия вносит динамику, усиливает организацию пространства , добавляет композиции ритмическую выразительность и глубину.</vt:lpstr>
      <vt:lpstr>Презентация PowerPoint</vt:lpstr>
      <vt:lpstr>Цвет – яркий элемент композиционного творчества</vt:lpstr>
      <vt:lpstr>Никакое иное изобразительное средство так не  воздействует на восприятие вещи, её образа и формы.</vt:lpstr>
      <vt:lpstr>Достаточно ввести контрастное цветовое пятно в изображение чтобы выделить смысловой центр композиции.</vt:lpstr>
      <vt:lpstr>Цвета по характеристикам делятся на хроматические цвета</vt:lpstr>
      <vt:lpstr>Хроматические цвета подразделяют на: тёплую гамму</vt:lpstr>
      <vt:lpstr>Холодная гамма</vt:lpstr>
      <vt:lpstr>И решённые цвета – ахроматические тона.</vt:lpstr>
      <vt:lpstr>Холодная гамма в сочетании с тёплой гаммой – называется контрастной (дополнительные цвета).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ВНЕСЁМ ПОРЯДОК В ХАОС</dc:title>
  <dc:creator>Admin</dc:creator>
  <cp:lastModifiedBy>ezhi.hitrecze@yandex.ru</cp:lastModifiedBy>
  <cp:revision>114</cp:revision>
  <dcterms:created xsi:type="dcterms:W3CDTF">2011-12-02T20:01:45Z</dcterms:created>
  <dcterms:modified xsi:type="dcterms:W3CDTF">2021-12-13T01:25:01Z</dcterms:modified>
</cp:coreProperties>
</file>