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73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6" r:id="rId13"/>
    <p:sldId id="284" r:id="rId14"/>
    <p:sldId id="272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7B8D5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753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B56FFA-5B7B-44D6-9867-E8B555608226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9259E6A-CD67-493E-8D66-FBB87C67FD4E}">
      <dgm:prSet/>
      <dgm:spPr/>
      <dgm:t>
        <a:bodyPr/>
        <a:lstStyle/>
        <a:p>
          <a:r>
            <a:rPr lang="ru-RU"/>
            <a:t>Уважаемые мамы и папы! Приближается то время, когда ваш ребенок будет носить гордое звание первоклассника. Одно можно сказать точно - готовить детей к школе обязательно нужно, потому что это станет отличным подспорьем в первом классе, поможет в обучении, значительно облегчит адаптационный период. </a:t>
          </a:r>
          <a:endParaRPr lang="en-US"/>
        </a:p>
      </dgm:t>
    </dgm:pt>
    <dgm:pt modelId="{655BCDD4-5B31-4184-8828-E03F958D09F2}" type="parTrans" cxnId="{E3EFB644-5ECF-4EF1-9F69-5BFFF75983A4}">
      <dgm:prSet/>
      <dgm:spPr/>
      <dgm:t>
        <a:bodyPr/>
        <a:lstStyle/>
        <a:p>
          <a:endParaRPr lang="en-US"/>
        </a:p>
      </dgm:t>
    </dgm:pt>
    <dgm:pt modelId="{C13B6E39-F811-4E4E-8655-C298A1E82E22}" type="sibTrans" cxnId="{E3EFB644-5ECF-4EF1-9F69-5BFFF75983A4}">
      <dgm:prSet/>
      <dgm:spPr/>
      <dgm:t>
        <a:bodyPr/>
        <a:lstStyle/>
        <a:p>
          <a:endParaRPr lang="en-US"/>
        </a:p>
      </dgm:t>
    </dgm:pt>
    <dgm:pt modelId="{5871DAD2-7EA8-4D64-9240-9BEDF80D6D58}">
      <dgm:prSet/>
      <dgm:spPr/>
      <dgm:t>
        <a:bodyPr/>
        <a:lstStyle/>
        <a:p>
          <a:r>
            <a:rPr lang="ru-RU"/>
            <a:t>Начало школьного обучения – переломный этап в жизни ребенка. Новые условия, новые социальные контакты, изменившаяся ведущая деятельность (учеба, а не игра) – все это требует мобилизации сил. В этой ситуации вполне логичен вопрос: «Как подготовить ребенка к школьному обучению?»</a:t>
          </a:r>
          <a:endParaRPr lang="en-US"/>
        </a:p>
      </dgm:t>
    </dgm:pt>
    <dgm:pt modelId="{91EB5958-13F2-49A2-9151-0228825A7B6E}" type="parTrans" cxnId="{6639D126-80BB-4695-A527-E2D47CAAC786}">
      <dgm:prSet/>
      <dgm:spPr/>
      <dgm:t>
        <a:bodyPr/>
        <a:lstStyle/>
        <a:p>
          <a:endParaRPr lang="en-US"/>
        </a:p>
      </dgm:t>
    </dgm:pt>
    <dgm:pt modelId="{F786BB1D-FC4E-4FD5-AE09-B2719CE65121}" type="sibTrans" cxnId="{6639D126-80BB-4695-A527-E2D47CAAC786}">
      <dgm:prSet/>
      <dgm:spPr/>
      <dgm:t>
        <a:bodyPr/>
        <a:lstStyle/>
        <a:p>
          <a:endParaRPr lang="en-US"/>
        </a:p>
      </dgm:t>
    </dgm:pt>
    <dgm:pt modelId="{DD6CF623-7EF4-498B-AE40-874025490304}" type="pres">
      <dgm:prSet presAssocID="{83B56FFA-5B7B-44D6-9867-E8B55560822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0A1D24B-C56A-4D6B-86D6-3F79A9635279}" type="pres">
      <dgm:prSet presAssocID="{89259E6A-CD67-493E-8D66-FBB87C67FD4E}" presName="hierRoot1" presStyleCnt="0"/>
      <dgm:spPr/>
    </dgm:pt>
    <dgm:pt modelId="{0E281B55-703E-4E43-A27C-47C3BFCB9BBE}" type="pres">
      <dgm:prSet presAssocID="{89259E6A-CD67-493E-8D66-FBB87C67FD4E}" presName="composite" presStyleCnt="0"/>
      <dgm:spPr/>
    </dgm:pt>
    <dgm:pt modelId="{2FDAF5BD-C049-42D7-B248-F2098A50B715}" type="pres">
      <dgm:prSet presAssocID="{89259E6A-CD67-493E-8D66-FBB87C67FD4E}" presName="background" presStyleLbl="node0" presStyleIdx="0" presStyleCnt="2"/>
      <dgm:spPr/>
    </dgm:pt>
    <dgm:pt modelId="{0EEA1CAF-5EBC-465B-B1A6-AE923DD9ABE9}" type="pres">
      <dgm:prSet presAssocID="{89259E6A-CD67-493E-8D66-FBB87C67FD4E}" presName="text" presStyleLbl="fgAcc0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DC167E9-94E9-4DEB-9136-A45F18D5FCE8}" type="pres">
      <dgm:prSet presAssocID="{89259E6A-CD67-493E-8D66-FBB87C67FD4E}" presName="hierChild2" presStyleCnt="0"/>
      <dgm:spPr/>
    </dgm:pt>
    <dgm:pt modelId="{4D10767C-BE1D-41CB-979D-FEB073793930}" type="pres">
      <dgm:prSet presAssocID="{5871DAD2-7EA8-4D64-9240-9BEDF80D6D58}" presName="hierRoot1" presStyleCnt="0"/>
      <dgm:spPr/>
    </dgm:pt>
    <dgm:pt modelId="{BD57A196-8DF0-486F-A1E6-3BCB29C3F455}" type="pres">
      <dgm:prSet presAssocID="{5871DAD2-7EA8-4D64-9240-9BEDF80D6D58}" presName="composite" presStyleCnt="0"/>
      <dgm:spPr/>
    </dgm:pt>
    <dgm:pt modelId="{F5C77EDE-F2EB-43BA-B1F3-228B9CBF8F87}" type="pres">
      <dgm:prSet presAssocID="{5871DAD2-7EA8-4D64-9240-9BEDF80D6D58}" presName="background" presStyleLbl="node0" presStyleIdx="1" presStyleCnt="2"/>
      <dgm:spPr/>
    </dgm:pt>
    <dgm:pt modelId="{A98CFCD6-0DD5-4B09-96AB-6321D8803E58}" type="pres">
      <dgm:prSet presAssocID="{5871DAD2-7EA8-4D64-9240-9BEDF80D6D58}" presName="text" presStyleLbl="fgAcc0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1E4D066-2A19-4E33-BCA8-91A1CE4984D5}" type="pres">
      <dgm:prSet presAssocID="{5871DAD2-7EA8-4D64-9240-9BEDF80D6D58}" presName="hierChild2" presStyleCnt="0"/>
      <dgm:spPr/>
    </dgm:pt>
  </dgm:ptLst>
  <dgm:cxnLst>
    <dgm:cxn modelId="{004241ED-D0E3-43F1-94C6-A99C5D7C8FBC}" type="presOf" srcId="{83B56FFA-5B7B-44D6-9867-E8B555608226}" destId="{DD6CF623-7EF4-498B-AE40-874025490304}" srcOrd="0" destOrd="0" presId="urn:microsoft.com/office/officeart/2005/8/layout/hierarchy1"/>
    <dgm:cxn modelId="{E3EFB644-5ECF-4EF1-9F69-5BFFF75983A4}" srcId="{83B56FFA-5B7B-44D6-9867-E8B555608226}" destId="{89259E6A-CD67-493E-8D66-FBB87C67FD4E}" srcOrd="0" destOrd="0" parTransId="{655BCDD4-5B31-4184-8828-E03F958D09F2}" sibTransId="{C13B6E39-F811-4E4E-8655-C298A1E82E22}"/>
    <dgm:cxn modelId="{F51BADA2-BD41-4E01-A27E-8F5224E42C81}" type="presOf" srcId="{89259E6A-CD67-493E-8D66-FBB87C67FD4E}" destId="{0EEA1CAF-5EBC-465B-B1A6-AE923DD9ABE9}" srcOrd="0" destOrd="0" presId="urn:microsoft.com/office/officeart/2005/8/layout/hierarchy1"/>
    <dgm:cxn modelId="{7938A6EE-A459-4EDF-8471-92DB92283109}" type="presOf" srcId="{5871DAD2-7EA8-4D64-9240-9BEDF80D6D58}" destId="{A98CFCD6-0DD5-4B09-96AB-6321D8803E58}" srcOrd="0" destOrd="0" presId="urn:microsoft.com/office/officeart/2005/8/layout/hierarchy1"/>
    <dgm:cxn modelId="{6639D126-80BB-4695-A527-E2D47CAAC786}" srcId="{83B56FFA-5B7B-44D6-9867-E8B555608226}" destId="{5871DAD2-7EA8-4D64-9240-9BEDF80D6D58}" srcOrd="1" destOrd="0" parTransId="{91EB5958-13F2-49A2-9151-0228825A7B6E}" sibTransId="{F786BB1D-FC4E-4FD5-AE09-B2719CE65121}"/>
    <dgm:cxn modelId="{9999E191-0932-45DC-81D2-BE8D87AD6281}" type="presParOf" srcId="{DD6CF623-7EF4-498B-AE40-874025490304}" destId="{70A1D24B-C56A-4D6B-86D6-3F79A9635279}" srcOrd="0" destOrd="0" presId="urn:microsoft.com/office/officeart/2005/8/layout/hierarchy1"/>
    <dgm:cxn modelId="{38A2C5FC-0BEE-4B50-BDF2-9A3A2847B3EA}" type="presParOf" srcId="{70A1D24B-C56A-4D6B-86D6-3F79A9635279}" destId="{0E281B55-703E-4E43-A27C-47C3BFCB9BBE}" srcOrd="0" destOrd="0" presId="urn:microsoft.com/office/officeart/2005/8/layout/hierarchy1"/>
    <dgm:cxn modelId="{C626D754-F55B-48A6-982F-CFB97619BB28}" type="presParOf" srcId="{0E281B55-703E-4E43-A27C-47C3BFCB9BBE}" destId="{2FDAF5BD-C049-42D7-B248-F2098A50B715}" srcOrd="0" destOrd="0" presId="urn:microsoft.com/office/officeart/2005/8/layout/hierarchy1"/>
    <dgm:cxn modelId="{6C3B0AE4-AE0E-425A-A8C0-6AEF6232E325}" type="presParOf" srcId="{0E281B55-703E-4E43-A27C-47C3BFCB9BBE}" destId="{0EEA1CAF-5EBC-465B-B1A6-AE923DD9ABE9}" srcOrd="1" destOrd="0" presId="urn:microsoft.com/office/officeart/2005/8/layout/hierarchy1"/>
    <dgm:cxn modelId="{D559EF6E-4038-4088-8A29-15F50C263145}" type="presParOf" srcId="{70A1D24B-C56A-4D6B-86D6-3F79A9635279}" destId="{3DC167E9-94E9-4DEB-9136-A45F18D5FCE8}" srcOrd="1" destOrd="0" presId="urn:microsoft.com/office/officeart/2005/8/layout/hierarchy1"/>
    <dgm:cxn modelId="{DE1E51A6-6581-4BAF-B25A-5F4D8A5F20DE}" type="presParOf" srcId="{DD6CF623-7EF4-498B-AE40-874025490304}" destId="{4D10767C-BE1D-41CB-979D-FEB073793930}" srcOrd="1" destOrd="0" presId="urn:microsoft.com/office/officeart/2005/8/layout/hierarchy1"/>
    <dgm:cxn modelId="{1448BA88-E0E5-48AB-A383-020D995C1281}" type="presParOf" srcId="{4D10767C-BE1D-41CB-979D-FEB073793930}" destId="{BD57A196-8DF0-486F-A1E6-3BCB29C3F455}" srcOrd="0" destOrd="0" presId="urn:microsoft.com/office/officeart/2005/8/layout/hierarchy1"/>
    <dgm:cxn modelId="{C8343532-C71B-445B-A579-CFD934DE8C4E}" type="presParOf" srcId="{BD57A196-8DF0-486F-A1E6-3BCB29C3F455}" destId="{F5C77EDE-F2EB-43BA-B1F3-228B9CBF8F87}" srcOrd="0" destOrd="0" presId="urn:microsoft.com/office/officeart/2005/8/layout/hierarchy1"/>
    <dgm:cxn modelId="{665A5277-8DBC-4ECA-99F3-A63354AE0BE2}" type="presParOf" srcId="{BD57A196-8DF0-486F-A1E6-3BCB29C3F455}" destId="{A98CFCD6-0DD5-4B09-96AB-6321D8803E58}" srcOrd="1" destOrd="0" presId="urn:microsoft.com/office/officeart/2005/8/layout/hierarchy1"/>
    <dgm:cxn modelId="{4B610EF2-7ECC-4090-9DA0-7F9FD09C10A6}" type="presParOf" srcId="{4D10767C-BE1D-41CB-979D-FEB073793930}" destId="{41E4D066-2A19-4E33-BCA8-91A1CE4984D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863AE52-B085-487D-A7C5-03274AE70D6A}" type="doc">
      <dgm:prSet loTypeId="urn:microsoft.com/office/officeart/2016/7/layout/LinearArrowProcessNumbered" loCatId="process" qsTypeId="urn:microsoft.com/office/officeart/2005/8/quickstyle/simple3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FAE7A28-2A4B-4E6C-907B-C7F489D42CE6}">
      <dgm:prSet custT="1"/>
      <dgm:spPr/>
      <dgm:t>
        <a:bodyPr/>
        <a:lstStyle/>
        <a:p>
          <a:r>
            <a:rPr lang="ru-RU" sz="1200" dirty="0"/>
            <a:t>Адаптация проходит быстро, если взрослые оказывают психологическую поддержку.</a:t>
          </a:r>
          <a:endParaRPr lang="en-US" sz="1200" dirty="0"/>
        </a:p>
      </dgm:t>
    </dgm:pt>
    <dgm:pt modelId="{85EFB5F6-F371-4E75-B513-E194F3ACA928}" type="parTrans" cxnId="{C4CAD157-AACB-4AFE-9916-4956A1A0FCB2}">
      <dgm:prSet/>
      <dgm:spPr/>
      <dgm:t>
        <a:bodyPr/>
        <a:lstStyle/>
        <a:p>
          <a:endParaRPr lang="en-US"/>
        </a:p>
      </dgm:t>
    </dgm:pt>
    <dgm:pt modelId="{86876E70-21DB-46AE-B02B-B82E5C09067D}" type="sibTrans" cxnId="{C4CAD157-AACB-4AFE-9916-4956A1A0FCB2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63C1479D-FA77-4061-80C7-214DE85E04C1}">
      <dgm:prSet custT="1"/>
      <dgm:spPr/>
      <dgm:t>
        <a:bodyPr/>
        <a:lstStyle/>
        <a:p>
          <a:r>
            <a:rPr lang="ru-RU" sz="1200" dirty="0"/>
            <a:t>В период адаптации (4-6 недель) минимизируйте пребывание ребенка в новых условиях: Забирайте сразу после уроков и не отдавайте в группу продленного дня.</a:t>
          </a:r>
          <a:endParaRPr lang="en-US" sz="1200" dirty="0"/>
        </a:p>
      </dgm:t>
    </dgm:pt>
    <dgm:pt modelId="{1018A744-3DB6-4F26-855C-AABC2026EF62}" type="parTrans" cxnId="{FE1BAA54-BA1F-4AE6-9534-01AE8CA62281}">
      <dgm:prSet/>
      <dgm:spPr/>
      <dgm:t>
        <a:bodyPr/>
        <a:lstStyle/>
        <a:p>
          <a:endParaRPr lang="en-US"/>
        </a:p>
      </dgm:t>
    </dgm:pt>
    <dgm:pt modelId="{A3C37F30-A772-4DFD-9987-6C6237165D28}" type="sibTrans" cxnId="{FE1BAA54-BA1F-4AE6-9534-01AE8CA62281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7003D6F7-E070-45EA-87E8-E257F75DEC21}">
      <dgm:prSet custT="1"/>
      <dgm:spPr/>
      <dgm:t>
        <a:bodyPr/>
        <a:lstStyle/>
        <a:p>
          <a:r>
            <a:rPr lang="ru-RU" sz="1200" dirty="0"/>
            <a:t>Организуйте спокойную эмоциональную обстановку в семье.</a:t>
          </a:r>
          <a:endParaRPr lang="en-US" sz="1200" dirty="0"/>
        </a:p>
      </dgm:t>
    </dgm:pt>
    <dgm:pt modelId="{A1925BB9-98BD-4A47-A357-DB9980C50D37}" type="parTrans" cxnId="{DB123162-CAE7-4725-84ED-A10E25436E66}">
      <dgm:prSet/>
      <dgm:spPr/>
      <dgm:t>
        <a:bodyPr/>
        <a:lstStyle/>
        <a:p>
          <a:endParaRPr lang="en-US"/>
        </a:p>
      </dgm:t>
    </dgm:pt>
    <dgm:pt modelId="{E8AFD5C9-C1DF-43D7-87EC-606C2D32B857}" type="sibTrans" cxnId="{DB123162-CAE7-4725-84ED-A10E25436E66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E544908B-D067-40ED-97B4-1CFD5FF1A652}">
      <dgm:prSet custT="1"/>
      <dgm:spPr/>
      <dgm:t>
        <a:bodyPr/>
        <a:lstStyle/>
        <a:p>
          <a:r>
            <a:rPr lang="ru-RU" sz="1200" dirty="0"/>
            <a:t>Окажите помощь ребенку в преодолении негативных черт характера: неуверенности, тревожности, невнимательности, неуравновешенности.</a:t>
          </a:r>
          <a:endParaRPr lang="en-US" sz="1200" dirty="0"/>
        </a:p>
      </dgm:t>
    </dgm:pt>
    <dgm:pt modelId="{BEB07DC6-160C-400F-8CB4-3F5E6D57E053}" type="parTrans" cxnId="{207B6FD2-84E9-410E-BA35-E153882846A7}">
      <dgm:prSet/>
      <dgm:spPr/>
      <dgm:t>
        <a:bodyPr/>
        <a:lstStyle/>
        <a:p>
          <a:endParaRPr lang="en-US"/>
        </a:p>
      </dgm:t>
    </dgm:pt>
    <dgm:pt modelId="{E13C3FCE-D23F-4F2D-9B5B-F1B1AEAE2407}" type="sibTrans" cxnId="{207B6FD2-84E9-410E-BA35-E153882846A7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7EE60E58-4E4B-4DD0-92EB-C9DBA20A04F2}">
      <dgm:prSet custT="1"/>
      <dgm:spPr/>
      <dgm:t>
        <a:bodyPr/>
        <a:lstStyle/>
        <a:p>
          <a:r>
            <a:rPr lang="ru-RU" sz="1200" dirty="0"/>
            <a:t>Помогите ребенку осознать свои возможности, не требуйте слишком многого.</a:t>
          </a:r>
          <a:endParaRPr lang="en-US" sz="1200" dirty="0"/>
        </a:p>
      </dgm:t>
    </dgm:pt>
    <dgm:pt modelId="{798A4341-EE44-4773-B25B-B49CC5BF4F9A}" type="parTrans" cxnId="{1A1E54BC-2B5A-44C2-9C62-E1EBB3D5AD4A}">
      <dgm:prSet/>
      <dgm:spPr/>
      <dgm:t>
        <a:bodyPr/>
        <a:lstStyle/>
        <a:p>
          <a:endParaRPr lang="en-US"/>
        </a:p>
      </dgm:t>
    </dgm:pt>
    <dgm:pt modelId="{AE2F8F90-8538-451E-9AF9-325FA837B71F}" type="sibTrans" cxnId="{1A1E54BC-2B5A-44C2-9C62-E1EBB3D5AD4A}">
      <dgm:prSet phldrT="5" phldr="0"/>
      <dgm:spPr/>
      <dgm:t>
        <a:bodyPr/>
        <a:lstStyle/>
        <a:p>
          <a:r>
            <a:rPr lang="en-US"/>
            <a:t>5</a:t>
          </a:r>
        </a:p>
      </dgm:t>
    </dgm:pt>
    <dgm:pt modelId="{79C17D43-5FD0-44C0-BB8D-4DDAAE2910C6}" type="pres">
      <dgm:prSet presAssocID="{C863AE52-B085-487D-A7C5-03274AE70D6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19183C7-C030-46E7-933F-9D110C31530E}" type="pres">
      <dgm:prSet presAssocID="{5FAE7A28-2A4B-4E6C-907B-C7F489D42CE6}" presName="compositeNode" presStyleCnt="0"/>
      <dgm:spPr/>
    </dgm:pt>
    <dgm:pt modelId="{424B944E-BA65-44DE-AB06-2A9D672E5937}" type="pres">
      <dgm:prSet presAssocID="{5FAE7A28-2A4B-4E6C-907B-C7F489D42CE6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B753D0EB-B98F-4D5A-82C8-3ABC9E34D712}" type="pres">
      <dgm:prSet presAssocID="{5FAE7A28-2A4B-4E6C-907B-C7F489D42CE6}" presName="parSh" presStyleCnt="0"/>
      <dgm:spPr/>
    </dgm:pt>
    <dgm:pt modelId="{6F37C5F0-318E-49C5-9100-014B7ADF9054}" type="pres">
      <dgm:prSet presAssocID="{5FAE7A28-2A4B-4E6C-907B-C7F489D42CE6}" presName="lineNode" presStyleLbl="alignAccFollowNode1" presStyleIdx="0" presStyleCnt="15"/>
      <dgm:spPr/>
    </dgm:pt>
    <dgm:pt modelId="{CCBE3350-161D-4AC8-858F-48DF611917B9}" type="pres">
      <dgm:prSet presAssocID="{5FAE7A28-2A4B-4E6C-907B-C7F489D42CE6}" presName="lineArrowNode" presStyleLbl="alignAccFollowNode1" presStyleIdx="1" presStyleCnt="15"/>
      <dgm:spPr/>
    </dgm:pt>
    <dgm:pt modelId="{06805479-9FD4-4E7A-A140-F8758C9E4EAE}" type="pres">
      <dgm:prSet presAssocID="{86876E70-21DB-46AE-B02B-B82E5C09067D}" presName="sibTransNodeCircle" presStyleLbl="alignNode1" presStyleIdx="0" presStyleCnt="5">
        <dgm:presLayoutVars>
          <dgm:chMax val="0"/>
          <dgm:bulletEnabled/>
        </dgm:presLayoutVars>
      </dgm:prSet>
      <dgm:spPr/>
      <dgm:t>
        <a:bodyPr/>
        <a:lstStyle/>
        <a:p>
          <a:endParaRPr lang="ru-RU"/>
        </a:p>
      </dgm:t>
    </dgm:pt>
    <dgm:pt modelId="{B68BD6F0-812A-46C6-963C-88C5A2456516}" type="pres">
      <dgm:prSet presAssocID="{86876E70-21DB-46AE-B02B-B82E5C09067D}" presName="spacerBetweenCircleAndCallout" presStyleCnt="0">
        <dgm:presLayoutVars/>
      </dgm:prSet>
      <dgm:spPr/>
    </dgm:pt>
    <dgm:pt modelId="{6D5A5DD3-E2B2-4D9C-B28F-1BA558D8DE56}" type="pres">
      <dgm:prSet presAssocID="{5FAE7A28-2A4B-4E6C-907B-C7F489D42CE6}" presName="nodeText" presStyleLbl="alignAccFollowNode1" presStyleIdx="2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179824-D2B8-41CC-BD00-83969C01868E}" type="pres">
      <dgm:prSet presAssocID="{86876E70-21DB-46AE-B02B-B82E5C09067D}" presName="sibTransComposite" presStyleCnt="0"/>
      <dgm:spPr/>
    </dgm:pt>
    <dgm:pt modelId="{C5CCF2B7-E53B-4157-A1F3-9562C240B3FF}" type="pres">
      <dgm:prSet presAssocID="{63C1479D-FA77-4061-80C7-214DE85E04C1}" presName="compositeNode" presStyleCnt="0"/>
      <dgm:spPr/>
    </dgm:pt>
    <dgm:pt modelId="{9FE5E7B4-8B55-4E5E-A127-0B1D63043D25}" type="pres">
      <dgm:prSet presAssocID="{63C1479D-FA77-4061-80C7-214DE85E04C1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33D2CC58-5403-441C-B705-91AF18BD18BE}" type="pres">
      <dgm:prSet presAssocID="{63C1479D-FA77-4061-80C7-214DE85E04C1}" presName="parSh" presStyleCnt="0"/>
      <dgm:spPr/>
    </dgm:pt>
    <dgm:pt modelId="{8B18C98E-12E4-4A82-9F69-042B08892DA9}" type="pres">
      <dgm:prSet presAssocID="{63C1479D-FA77-4061-80C7-214DE85E04C1}" presName="lineNode" presStyleLbl="alignAccFollowNode1" presStyleIdx="3" presStyleCnt="15"/>
      <dgm:spPr/>
    </dgm:pt>
    <dgm:pt modelId="{8806B5C1-F721-4C5D-A373-83D17E793C56}" type="pres">
      <dgm:prSet presAssocID="{63C1479D-FA77-4061-80C7-214DE85E04C1}" presName="lineArrowNode" presStyleLbl="alignAccFollowNode1" presStyleIdx="4" presStyleCnt="15"/>
      <dgm:spPr/>
    </dgm:pt>
    <dgm:pt modelId="{0850C1FE-6E93-4B0F-969F-B9B953368FE1}" type="pres">
      <dgm:prSet presAssocID="{A3C37F30-A772-4DFD-9987-6C6237165D28}" presName="sibTransNodeCircle" presStyleLbl="alignNode1" presStyleIdx="1" presStyleCnt="5">
        <dgm:presLayoutVars>
          <dgm:chMax val="0"/>
          <dgm:bulletEnabled/>
        </dgm:presLayoutVars>
      </dgm:prSet>
      <dgm:spPr/>
      <dgm:t>
        <a:bodyPr/>
        <a:lstStyle/>
        <a:p>
          <a:endParaRPr lang="ru-RU"/>
        </a:p>
      </dgm:t>
    </dgm:pt>
    <dgm:pt modelId="{CD03BD5B-5C9A-4244-9762-D8FC24189EA4}" type="pres">
      <dgm:prSet presAssocID="{A3C37F30-A772-4DFD-9987-6C6237165D28}" presName="spacerBetweenCircleAndCallout" presStyleCnt="0">
        <dgm:presLayoutVars/>
      </dgm:prSet>
      <dgm:spPr/>
    </dgm:pt>
    <dgm:pt modelId="{A4A470F5-00BB-4383-AA9C-B3FA30DB262E}" type="pres">
      <dgm:prSet presAssocID="{63C1479D-FA77-4061-80C7-214DE85E04C1}" presName="nodeText" presStyleLbl="alignAccFollowNode1" presStyleIdx="5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CCE6A7-4331-41D2-8E70-D7E5C6CF715B}" type="pres">
      <dgm:prSet presAssocID="{A3C37F30-A772-4DFD-9987-6C6237165D28}" presName="sibTransComposite" presStyleCnt="0"/>
      <dgm:spPr/>
    </dgm:pt>
    <dgm:pt modelId="{CD58748E-7B13-4F09-8F0C-A59E8EA1B092}" type="pres">
      <dgm:prSet presAssocID="{7003D6F7-E070-45EA-87E8-E257F75DEC21}" presName="compositeNode" presStyleCnt="0"/>
      <dgm:spPr/>
    </dgm:pt>
    <dgm:pt modelId="{ACCDAFCD-2C61-471E-9DA2-2561286F34C7}" type="pres">
      <dgm:prSet presAssocID="{7003D6F7-E070-45EA-87E8-E257F75DEC21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2FF4F956-1E2C-443D-94EF-C8C2C43B5FC2}" type="pres">
      <dgm:prSet presAssocID="{7003D6F7-E070-45EA-87E8-E257F75DEC21}" presName="parSh" presStyleCnt="0"/>
      <dgm:spPr/>
    </dgm:pt>
    <dgm:pt modelId="{88F67DA0-5B3E-437F-9D54-4B58F8001B7B}" type="pres">
      <dgm:prSet presAssocID="{7003D6F7-E070-45EA-87E8-E257F75DEC21}" presName="lineNode" presStyleLbl="alignAccFollowNode1" presStyleIdx="6" presStyleCnt="15"/>
      <dgm:spPr/>
    </dgm:pt>
    <dgm:pt modelId="{C6EB4292-EFB2-4673-A1CA-2C1AFE43A7D3}" type="pres">
      <dgm:prSet presAssocID="{7003D6F7-E070-45EA-87E8-E257F75DEC21}" presName="lineArrowNode" presStyleLbl="alignAccFollowNode1" presStyleIdx="7" presStyleCnt="15"/>
      <dgm:spPr/>
    </dgm:pt>
    <dgm:pt modelId="{C2B10781-821E-4A8C-9BA5-B461EEB077FE}" type="pres">
      <dgm:prSet presAssocID="{E8AFD5C9-C1DF-43D7-87EC-606C2D32B857}" presName="sibTransNodeCircle" presStyleLbl="alignNode1" presStyleIdx="2" presStyleCnt="5">
        <dgm:presLayoutVars>
          <dgm:chMax val="0"/>
          <dgm:bulletEnabled/>
        </dgm:presLayoutVars>
      </dgm:prSet>
      <dgm:spPr/>
      <dgm:t>
        <a:bodyPr/>
        <a:lstStyle/>
        <a:p>
          <a:endParaRPr lang="ru-RU"/>
        </a:p>
      </dgm:t>
    </dgm:pt>
    <dgm:pt modelId="{FE3E2323-DF1C-43D9-983A-05CA5916CA96}" type="pres">
      <dgm:prSet presAssocID="{E8AFD5C9-C1DF-43D7-87EC-606C2D32B857}" presName="spacerBetweenCircleAndCallout" presStyleCnt="0">
        <dgm:presLayoutVars/>
      </dgm:prSet>
      <dgm:spPr/>
    </dgm:pt>
    <dgm:pt modelId="{9F830B24-FC16-45D7-9D06-E555595696AD}" type="pres">
      <dgm:prSet presAssocID="{7003D6F7-E070-45EA-87E8-E257F75DEC21}" presName="nodeText" presStyleLbl="alignAccFollowNode1" presStyleIdx="8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BB611B-EAFE-400F-8548-38E5B2D5319F}" type="pres">
      <dgm:prSet presAssocID="{E8AFD5C9-C1DF-43D7-87EC-606C2D32B857}" presName="sibTransComposite" presStyleCnt="0"/>
      <dgm:spPr/>
    </dgm:pt>
    <dgm:pt modelId="{5380E628-9BE5-4C71-9FDE-1C285D451251}" type="pres">
      <dgm:prSet presAssocID="{E544908B-D067-40ED-97B4-1CFD5FF1A652}" presName="compositeNode" presStyleCnt="0"/>
      <dgm:spPr/>
    </dgm:pt>
    <dgm:pt modelId="{7789E906-2AE4-4439-A616-B4F2C8A69A44}" type="pres">
      <dgm:prSet presAssocID="{E544908B-D067-40ED-97B4-1CFD5FF1A652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B6872D9C-D05F-4A99-A92A-6FFACDCB7BAD}" type="pres">
      <dgm:prSet presAssocID="{E544908B-D067-40ED-97B4-1CFD5FF1A652}" presName="parSh" presStyleCnt="0"/>
      <dgm:spPr/>
    </dgm:pt>
    <dgm:pt modelId="{F4008C56-1E9B-4460-9B35-C05E444E1EB4}" type="pres">
      <dgm:prSet presAssocID="{E544908B-D067-40ED-97B4-1CFD5FF1A652}" presName="lineNode" presStyleLbl="alignAccFollowNode1" presStyleIdx="9" presStyleCnt="15"/>
      <dgm:spPr/>
    </dgm:pt>
    <dgm:pt modelId="{CA6909A9-FA06-416F-BE23-9619C4A7939B}" type="pres">
      <dgm:prSet presAssocID="{E544908B-D067-40ED-97B4-1CFD5FF1A652}" presName="lineArrowNode" presStyleLbl="alignAccFollowNode1" presStyleIdx="10" presStyleCnt="15"/>
      <dgm:spPr/>
    </dgm:pt>
    <dgm:pt modelId="{C4C24BAD-1724-4D79-B65D-57AEAD1A5A53}" type="pres">
      <dgm:prSet presAssocID="{E13C3FCE-D23F-4F2D-9B5B-F1B1AEAE2407}" presName="sibTransNodeCircle" presStyleLbl="alignNode1" presStyleIdx="3" presStyleCnt="5">
        <dgm:presLayoutVars>
          <dgm:chMax val="0"/>
          <dgm:bulletEnabled/>
        </dgm:presLayoutVars>
      </dgm:prSet>
      <dgm:spPr/>
      <dgm:t>
        <a:bodyPr/>
        <a:lstStyle/>
        <a:p>
          <a:endParaRPr lang="ru-RU"/>
        </a:p>
      </dgm:t>
    </dgm:pt>
    <dgm:pt modelId="{AEDB2B8E-F74F-4868-9099-11B0BE33A2E3}" type="pres">
      <dgm:prSet presAssocID="{E13C3FCE-D23F-4F2D-9B5B-F1B1AEAE2407}" presName="spacerBetweenCircleAndCallout" presStyleCnt="0">
        <dgm:presLayoutVars/>
      </dgm:prSet>
      <dgm:spPr/>
    </dgm:pt>
    <dgm:pt modelId="{EA5129F2-91F6-4B27-9729-E9B971C079F4}" type="pres">
      <dgm:prSet presAssocID="{E544908B-D067-40ED-97B4-1CFD5FF1A652}" presName="nodeText" presStyleLbl="alignAccFollowNode1" presStyleIdx="11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155D53-B3BC-4F53-8BD3-65A2B1070DA6}" type="pres">
      <dgm:prSet presAssocID="{E13C3FCE-D23F-4F2D-9B5B-F1B1AEAE2407}" presName="sibTransComposite" presStyleCnt="0"/>
      <dgm:spPr/>
    </dgm:pt>
    <dgm:pt modelId="{218D1310-2503-41A0-B072-DB8AD973CD69}" type="pres">
      <dgm:prSet presAssocID="{7EE60E58-4E4B-4DD0-92EB-C9DBA20A04F2}" presName="compositeNode" presStyleCnt="0"/>
      <dgm:spPr/>
    </dgm:pt>
    <dgm:pt modelId="{8DA46311-12CE-4FD1-A540-8D65870B50E1}" type="pres">
      <dgm:prSet presAssocID="{7EE60E58-4E4B-4DD0-92EB-C9DBA20A04F2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E339374A-12CF-46F4-95C3-4C8185C66BDF}" type="pres">
      <dgm:prSet presAssocID="{7EE60E58-4E4B-4DD0-92EB-C9DBA20A04F2}" presName="parSh" presStyleCnt="0"/>
      <dgm:spPr/>
    </dgm:pt>
    <dgm:pt modelId="{78DFD602-672C-4963-A070-CD631FFBEC2A}" type="pres">
      <dgm:prSet presAssocID="{7EE60E58-4E4B-4DD0-92EB-C9DBA20A04F2}" presName="lineNode" presStyleLbl="alignAccFollowNode1" presStyleIdx="12" presStyleCnt="15"/>
      <dgm:spPr/>
    </dgm:pt>
    <dgm:pt modelId="{9725B67E-1E8E-4BF1-B47B-597D2E8C03FC}" type="pres">
      <dgm:prSet presAssocID="{7EE60E58-4E4B-4DD0-92EB-C9DBA20A04F2}" presName="lineArrowNode" presStyleLbl="alignAccFollowNode1" presStyleIdx="13" presStyleCnt="15"/>
      <dgm:spPr/>
    </dgm:pt>
    <dgm:pt modelId="{8EA2640E-D494-4DC3-B617-0BCD989F703A}" type="pres">
      <dgm:prSet presAssocID="{AE2F8F90-8538-451E-9AF9-325FA837B71F}" presName="sibTransNodeCircle" presStyleLbl="alignNode1" presStyleIdx="4" presStyleCnt="5">
        <dgm:presLayoutVars>
          <dgm:chMax val="0"/>
          <dgm:bulletEnabled/>
        </dgm:presLayoutVars>
      </dgm:prSet>
      <dgm:spPr/>
      <dgm:t>
        <a:bodyPr/>
        <a:lstStyle/>
        <a:p>
          <a:endParaRPr lang="ru-RU"/>
        </a:p>
      </dgm:t>
    </dgm:pt>
    <dgm:pt modelId="{93A6F1C9-EDE3-46A5-BD52-0F6781A3A173}" type="pres">
      <dgm:prSet presAssocID="{AE2F8F90-8538-451E-9AF9-325FA837B71F}" presName="spacerBetweenCircleAndCallout" presStyleCnt="0">
        <dgm:presLayoutVars/>
      </dgm:prSet>
      <dgm:spPr/>
    </dgm:pt>
    <dgm:pt modelId="{1F27B9BF-62A3-486D-9169-FB682134BDA4}" type="pres">
      <dgm:prSet presAssocID="{7EE60E58-4E4B-4DD0-92EB-C9DBA20A04F2}" presName="nodeText" presStyleLbl="alignAccFollowNode1" presStyleIdx="14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07B6FD2-84E9-410E-BA35-E153882846A7}" srcId="{C863AE52-B085-487D-A7C5-03274AE70D6A}" destId="{E544908B-D067-40ED-97B4-1CFD5FF1A652}" srcOrd="3" destOrd="0" parTransId="{BEB07DC6-160C-400F-8CB4-3F5E6D57E053}" sibTransId="{E13C3FCE-D23F-4F2D-9B5B-F1B1AEAE2407}"/>
    <dgm:cxn modelId="{C4CAD157-AACB-4AFE-9916-4956A1A0FCB2}" srcId="{C863AE52-B085-487D-A7C5-03274AE70D6A}" destId="{5FAE7A28-2A4B-4E6C-907B-C7F489D42CE6}" srcOrd="0" destOrd="0" parTransId="{85EFB5F6-F371-4E75-B513-E194F3ACA928}" sibTransId="{86876E70-21DB-46AE-B02B-B82E5C09067D}"/>
    <dgm:cxn modelId="{9B9902F9-40E1-45D4-A2C0-39DC292BC122}" type="presOf" srcId="{86876E70-21DB-46AE-B02B-B82E5C09067D}" destId="{06805479-9FD4-4E7A-A140-F8758C9E4EAE}" srcOrd="0" destOrd="0" presId="urn:microsoft.com/office/officeart/2016/7/layout/LinearArrowProcessNumbered"/>
    <dgm:cxn modelId="{2F3931FA-5F69-47F6-9968-BDAFBD530541}" type="presOf" srcId="{C863AE52-B085-487D-A7C5-03274AE70D6A}" destId="{79C17D43-5FD0-44C0-BB8D-4DDAAE2910C6}" srcOrd="0" destOrd="0" presId="urn:microsoft.com/office/officeart/2016/7/layout/LinearArrowProcessNumbered"/>
    <dgm:cxn modelId="{DB123162-CAE7-4725-84ED-A10E25436E66}" srcId="{C863AE52-B085-487D-A7C5-03274AE70D6A}" destId="{7003D6F7-E070-45EA-87E8-E257F75DEC21}" srcOrd="2" destOrd="0" parTransId="{A1925BB9-98BD-4A47-A357-DB9980C50D37}" sibTransId="{E8AFD5C9-C1DF-43D7-87EC-606C2D32B857}"/>
    <dgm:cxn modelId="{9EBBF776-B2A6-4246-B194-1D7E8569AD84}" type="presOf" srcId="{7EE60E58-4E4B-4DD0-92EB-C9DBA20A04F2}" destId="{1F27B9BF-62A3-486D-9169-FB682134BDA4}" srcOrd="0" destOrd="0" presId="urn:microsoft.com/office/officeart/2016/7/layout/LinearArrowProcessNumbered"/>
    <dgm:cxn modelId="{D4B3D181-660A-466D-BE31-197CC58858E5}" type="presOf" srcId="{E544908B-D067-40ED-97B4-1CFD5FF1A652}" destId="{EA5129F2-91F6-4B27-9729-E9B971C079F4}" srcOrd="0" destOrd="0" presId="urn:microsoft.com/office/officeart/2016/7/layout/LinearArrowProcessNumbered"/>
    <dgm:cxn modelId="{F0245542-8F1E-4985-B608-FBD99BAA3D26}" type="presOf" srcId="{63C1479D-FA77-4061-80C7-214DE85E04C1}" destId="{A4A470F5-00BB-4383-AA9C-B3FA30DB262E}" srcOrd="0" destOrd="0" presId="urn:microsoft.com/office/officeart/2016/7/layout/LinearArrowProcessNumbered"/>
    <dgm:cxn modelId="{7E5BB676-F8EE-4F65-ACE9-5C032FFA2DF0}" type="presOf" srcId="{5FAE7A28-2A4B-4E6C-907B-C7F489D42CE6}" destId="{6D5A5DD3-E2B2-4D9C-B28F-1BA558D8DE56}" srcOrd="0" destOrd="0" presId="urn:microsoft.com/office/officeart/2016/7/layout/LinearArrowProcessNumbered"/>
    <dgm:cxn modelId="{CF4F9594-F1F9-4396-95EF-CC52A325D421}" type="presOf" srcId="{E8AFD5C9-C1DF-43D7-87EC-606C2D32B857}" destId="{C2B10781-821E-4A8C-9BA5-B461EEB077FE}" srcOrd="0" destOrd="0" presId="urn:microsoft.com/office/officeart/2016/7/layout/LinearArrowProcessNumbered"/>
    <dgm:cxn modelId="{1A1E54BC-2B5A-44C2-9C62-E1EBB3D5AD4A}" srcId="{C863AE52-B085-487D-A7C5-03274AE70D6A}" destId="{7EE60E58-4E4B-4DD0-92EB-C9DBA20A04F2}" srcOrd="4" destOrd="0" parTransId="{798A4341-EE44-4773-B25B-B49CC5BF4F9A}" sibTransId="{AE2F8F90-8538-451E-9AF9-325FA837B71F}"/>
    <dgm:cxn modelId="{32ED9613-64AF-4279-8ED6-09155FED03D1}" type="presOf" srcId="{A3C37F30-A772-4DFD-9987-6C6237165D28}" destId="{0850C1FE-6E93-4B0F-969F-B9B953368FE1}" srcOrd="0" destOrd="0" presId="urn:microsoft.com/office/officeart/2016/7/layout/LinearArrowProcessNumbered"/>
    <dgm:cxn modelId="{34D647AD-AF15-4E15-BB87-53C10A9606D1}" type="presOf" srcId="{7003D6F7-E070-45EA-87E8-E257F75DEC21}" destId="{9F830B24-FC16-45D7-9D06-E555595696AD}" srcOrd="0" destOrd="0" presId="urn:microsoft.com/office/officeart/2016/7/layout/LinearArrowProcessNumbered"/>
    <dgm:cxn modelId="{45E94867-B038-4A33-9EC4-CB7862F3427F}" type="presOf" srcId="{E13C3FCE-D23F-4F2D-9B5B-F1B1AEAE2407}" destId="{C4C24BAD-1724-4D79-B65D-57AEAD1A5A53}" srcOrd="0" destOrd="0" presId="urn:microsoft.com/office/officeart/2016/7/layout/LinearArrowProcessNumbered"/>
    <dgm:cxn modelId="{FE1BAA54-BA1F-4AE6-9534-01AE8CA62281}" srcId="{C863AE52-B085-487D-A7C5-03274AE70D6A}" destId="{63C1479D-FA77-4061-80C7-214DE85E04C1}" srcOrd="1" destOrd="0" parTransId="{1018A744-3DB6-4F26-855C-AABC2026EF62}" sibTransId="{A3C37F30-A772-4DFD-9987-6C6237165D28}"/>
    <dgm:cxn modelId="{D085C11A-D3A8-4CF7-87E7-FE13C4B91B32}" type="presOf" srcId="{AE2F8F90-8538-451E-9AF9-325FA837B71F}" destId="{8EA2640E-D494-4DC3-B617-0BCD989F703A}" srcOrd="0" destOrd="0" presId="urn:microsoft.com/office/officeart/2016/7/layout/LinearArrowProcessNumbered"/>
    <dgm:cxn modelId="{06EAAD65-24D0-4DB1-AB54-422524364001}" type="presParOf" srcId="{79C17D43-5FD0-44C0-BB8D-4DDAAE2910C6}" destId="{B19183C7-C030-46E7-933F-9D110C31530E}" srcOrd="0" destOrd="0" presId="urn:microsoft.com/office/officeart/2016/7/layout/LinearArrowProcessNumbered"/>
    <dgm:cxn modelId="{9BD00EDE-5F55-46B1-B100-0B9210A90100}" type="presParOf" srcId="{B19183C7-C030-46E7-933F-9D110C31530E}" destId="{424B944E-BA65-44DE-AB06-2A9D672E5937}" srcOrd="0" destOrd="0" presId="urn:microsoft.com/office/officeart/2016/7/layout/LinearArrowProcessNumbered"/>
    <dgm:cxn modelId="{9512DDDE-7FDF-4114-A02C-A8542125B246}" type="presParOf" srcId="{B19183C7-C030-46E7-933F-9D110C31530E}" destId="{B753D0EB-B98F-4D5A-82C8-3ABC9E34D712}" srcOrd="1" destOrd="0" presId="urn:microsoft.com/office/officeart/2016/7/layout/LinearArrowProcessNumbered"/>
    <dgm:cxn modelId="{C8F6619B-F841-42B0-A07C-118F5FACE7BE}" type="presParOf" srcId="{B753D0EB-B98F-4D5A-82C8-3ABC9E34D712}" destId="{6F37C5F0-318E-49C5-9100-014B7ADF9054}" srcOrd="0" destOrd="0" presId="urn:microsoft.com/office/officeart/2016/7/layout/LinearArrowProcessNumbered"/>
    <dgm:cxn modelId="{3BE60361-7ED0-4ED3-B8ED-A83F0E029914}" type="presParOf" srcId="{B753D0EB-B98F-4D5A-82C8-3ABC9E34D712}" destId="{CCBE3350-161D-4AC8-858F-48DF611917B9}" srcOrd="1" destOrd="0" presId="urn:microsoft.com/office/officeart/2016/7/layout/LinearArrowProcessNumbered"/>
    <dgm:cxn modelId="{BFCC259F-1022-4224-B4DB-C84706E651BC}" type="presParOf" srcId="{B753D0EB-B98F-4D5A-82C8-3ABC9E34D712}" destId="{06805479-9FD4-4E7A-A140-F8758C9E4EAE}" srcOrd="2" destOrd="0" presId="urn:microsoft.com/office/officeart/2016/7/layout/LinearArrowProcessNumbered"/>
    <dgm:cxn modelId="{CBF2A9BA-CE64-4F22-A9E7-973139AEDA51}" type="presParOf" srcId="{B753D0EB-B98F-4D5A-82C8-3ABC9E34D712}" destId="{B68BD6F0-812A-46C6-963C-88C5A2456516}" srcOrd="3" destOrd="0" presId="urn:microsoft.com/office/officeart/2016/7/layout/LinearArrowProcessNumbered"/>
    <dgm:cxn modelId="{F16F88B3-CE45-4282-8A49-74BDFECA8A75}" type="presParOf" srcId="{B19183C7-C030-46E7-933F-9D110C31530E}" destId="{6D5A5DD3-E2B2-4D9C-B28F-1BA558D8DE56}" srcOrd="2" destOrd="0" presId="urn:microsoft.com/office/officeart/2016/7/layout/LinearArrowProcessNumbered"/>
    <dgm:cxn modelId="{9F9E3F24-AC4C-47C7-8C38-B89B1F3681AE}" type="presParOf" srcId="{79C17D43-5FD0-44C0-BB8D-4DDAAE2910C6}" destId="{69179824-D2B8-41CC-BD00-83969C01868E}" srcOrd="1" destOrd="0" presId="urn:microsoft.com/office/officeart/2016/7/layout/LinearArrowProcessNumbered"/>
    <dgm:cxn modelId="{FBB73130-CDCE-4887-9730-0F13E3A186B2}" type="presParOf" srcId="{79C17D43-5FD0-44C0-BB8D-4DDAAE2910C6}" destId="{C5CCF2B7-E53B-4157-A1F3-9562C240B3FF}" srcOrd="2" destOrd="0" presId="urn:microsoft.com/office/officeart/2016/7/layout/LinearArrowProcessNumbered"/>
    <dgm:cxn modelId="{4F826321-6BEB-4CD0-9836-7A64EE29B128}" type="presParOf" srcId="{C5CCF2B7-E53B-4157-A1F3-9562C240B3FF}" destId="{9FE5E7B4-8B55-4E5E-A127-0B1D63043D25}" srcOrd="0" destOrd="0" presId="urn:microsoft.com/office/officeart/2016/7/layout/LinearArrowProcessNumbered"/>
    <dgm:cxn modelId="{37A9F5DE-52EE-4F70-97C6-AC46BE38527F}" type="presParOf" srcId="{C5CCF2B7-E53B-4157-A1F3-9562C240B3FF}" destId="{33D2CC58-5403-441C-B705-91AF18BD18BE}" srcOrd="1" destOrd="0" presId="urn:microsoft.com/office/officeart/2016/7/layout/LinearArrowProcessNumbered"/>
    <dgm:cxn modelId="{8E42BC89-05D7-4CC3-9250-4B8C3C9B01DB}" type="presParOf" srcId="{33D2CC58-5403-441C-B705-91AF18BD18BE}" destId="{8B18C98E-12E4-4A82-9F69-042B08892DA9}" srcOrd="0" destOrd="0" presId="urn:microsoft.com/office/officeart/2016/7/layout/LinearArrowProcessNumbered"/>
    <dgm:cxn modelId="{8CFBCF6D-9547-43F9-8824-F6D9B085FB23}" type="presParOf" srcId="{33D2CC58-5403-441C-B705-91AF18BD18BE}" destId="{8806B5C1-F721-4C5D-A373-83D17E793C56}" srcOrd="1" destOrd="0" presId="urn:microsoft.com/office/officeart/2016/7/layout/LinearArrowProcessNumbered"/>
    <dgm:cxn modelId="{E0709BF7-C759-4DAE-9BFE-251CB2EBA34F}" type="presParOf" srcId="{33D2CC58-5403-441C-B705-91AF18BD18BE}" destId="{0850C1FE-6E93-4B0F-969F-B9B953368FE1}" srcOrd="2" destOrd="0" presId="urn:microsoft.com/office/officeart/2016/7/layout/LinearArrowProcessNumbered"/>
    <dgm:cxn modelId="{13223E12-A61F-496C-BE3A-B38573AEBE97}" type="presParOf" srcId="{33D2CC58-5403-441C-B705-91AF18BD18BE}" destId="{CD03BD5B-5C9A-4244-9762-D8FC24189EA4}" srcOrd="3" destOrd="0" presId="urn:microsoft.com/office/officeart/2016/7/layout/LinearArrowProcessNumbered"/>
    <dgm:cxn modelId="{4C4190F6-3FC7-4EBD-ACE4-5CBD80690AC7}" type="presParOf" srcId="{C5CCF2B7-E53B-4157-A1F3-9562C240B3FF}" destId="{A4A470F5-00BB-4383-AA9C-B3FA30DB262E}" srcOrd="2" destOrd="0" presId="urn:microsoft.com/office/officeart/2016/7/layout/LinearArrowProcessNumbered"/>
    <dgm:cxn modelId="{74F51D89-15D8-4774-9BD8-90919F138583}" type="presParOf" srcId="{79C17D43-5FD0-44C0-BB8D-4DDAAE2910C6}" destId="{5FCCE6A7-4331-41D2-8E70-D7E5C6CF715B}" srcOrd="3" destOrd="0" presId="urn:microsoft.com/office/officeart/2016/7/layout/LinearArrowProcessNumbered"/>
    <dgm:cxn modelId="{7C1A4152-508E-474E-87D5-F570C38CF5E0}" type="presParOf" srcId="{79C17D43-5FD0-44C0-BB8D-4DDAAE2910C6}" destId="{CD58748E-7B13-4F09-8F0C-A59E8EA1B092}" srcOrd="4" destOrd="0" presId="urn:microsoft.com/office/officeart/2016/7/layout/LinearArrowProcessNumbered"/>
    <dgm:cxn modelId="{C20F7890-378C-4205-A709-33F7AF84E243}" type="presParOf" srcId="{CD58748E-7B13-4F09-8F0C-A59E8EA1B092}" destId="{ACCDAFCD-2C61-471E-9DA2-2561286F34C7}" srcOrd="0" destOrd="0" presId="urn:microsoft.com/office/officeart/2016/7/layout/LinearArrowProcessNumbered"/>
    <dgm:cxn modelId="{BA13B8E3-9099-4678-95E9-7F27069E87ED}" type="presParOf" srcId="{CD58748E-7B13-4F09-8F0C-A59E8EA1B092}" destId="{2FF4F956-1E2C-443D-94EF-C8C2C43B5FC2}" srcOrd="1" destOrd="0" presId="urn:microsoft.com/office/officeart/2016/7/layout/LinearArrowProcessNumbered"/>
    <dgm:cxn modelId="{CB3858ED-4EEC-4DFC-A614-63D7178EF837}" type="presParOf" srcId="{2FF4F956-1E2C-443D-94EF-C8C2C43B5FC2}" destId="{88F67DA0-5B3E-437F-9D54-4B58F8001B7B}" srcOrd="0" destOrd="0" presId="urn:microsoft.com/office/officeart/2016/7/layout/LinearArrowProcessNumbered"/>
    <dgm:cxn modelId="{03144A4A-0086-46EA-9688-0AA4C727821B}" type="presParOf" srcId="{2FF4F956-1E2C-443D-94EF-C8C2C43B5FC2}" destId="{C6EB4292-EFB2-4673-A1CA-2C1AFE43A7D3}" srcOrd="1" destOrd="0" presId="urn:microsoft.com/office/officeart/2016/7/layout/LinearArrowProcessNumbered"/>
    <dgm:cxn modelId="{18333C25-C253-46AB-83F2-E64373747F10}" type="presParOf" srcId="{2FF4F956-1E2C-443D-94EF-C8C2C43B5FC2}" destId="{C2B10781-821E-4A8C-9BA5-B461EEB077FE}" srcOrd="2" destOrd="0" presId="urn:microsoft.com/office/officeart/2016/7/layout/LinearArrowProcessNumbered"/>
    <dgm:cxn modelId="{D6A0F22B-A428-4AA6-9880-B84F4E5720D9}" type="presParOf" srcId="{2FF4F956-1E2C-443D-94EF-C8C2C43B5FC2}" destId="{FE3E2323-DF1C-43D9-983A-05CA5916CA96}" srcOrd="3" destOrd="0" presId="urn:microsoft.com/office/officeart/2016/7/layout/LinearArrowProcessNumbered"/>
    <dgm:cxn modelId="{2A08D7E8-C8BA-431B-B4AF-0C3200DAE344}" type="presParOf" srcId="{CD58748E-7B13-4F09-8F0C-A59E8EA1B092}" destId="{9F830B24-FC16-45D7-9D06-E555595696AD}" srcOrd="2" destOrd="0" presId="urn:microsoft.com/office/officeart/2016/7/layout/LinearArrowProcessNumbered"/>
    <dgm:cxn modelId="{FC098AC0-A30B-4CC1-9FB9-4346E8F10266}" type="presParOf" srcId="{79C17D43-5FD0-44C0-BB8D-4DDAAE2910C6}" destId="{0FBB611B-EAFE-400F-8548-38E5B2D5319F}" srcOrd="5" destOrd="0" presId="urn:microsoft.com/office/officeart/2016/7/layout/LinearArrowProcessNumbered"/>
    <dgm:cxn modelId="{07043859-55A8-4E52-9A77-B541CF7329CD}" type="presParOf" srcId="{79C17D43-5FD0-44C0-BB8D-4DDAAE2910C6}" destId="{5380E628-9BE5-4C71-9FDE-1C285D451251}" srcOrd="6" destOrd="0" presId="urn:microsoft.com/office/officeart/2016/7/layout/LinearArrowProcessNumbered"/>
    <dgm:cxn modelId="{79462177-0438-4215-8D5A-451B5D7CAB4E}" type="presParOf" srcId="{5380E628-9BE5-4C71-9FDE-1C285D451251}" destId="{7789E906-2AE4-4439-A616-B4F2C8A69A44}" srcOrd="0" destOrd="0" presId="urn:microsoft.com/office/officeart/2016/7/layout/LinearArrowProcessNumbered"/>
    <dgm:cxn modelId="{9C8EA7B4-462D-47B4-804B-32E8733D116E}" type="presParOf" srcId="{5380E628-9BE5-4C71-9FDE-1C285D451251}" destId="{B6872D9C-D05F-4A99-A92A-6FFACDCB7BAD}" srcOrd="1" destOrd="0" presId="urn:microsoft.com/office/officeart/2016/7/layout/LinearArrowProcessNumbered"/>
    <dgm:cxn modelId="{F27CE9CE-26E9-45F3-97FD-15B7A88E095E}" type="presParOf" srcId="{B6872D9C-D05F-4A99-A92A-6FFACDCB7BAD}" destId="{F4008C56-1E9B-4460-9B35-C05E444E1EB4}" srcOrd="0" destOrd="0" presId="urn:microsoft.com/office/officeart/2016/7/layout/LinearArrowProcessNumbered"/>
    <dgm:cxn modelId="{0912139C-B41D-4A1A-8C72-1972529EA9BF}" type="presParOf" srcId="{B6872D9C-D05F-4A99-A92A-6FFACDCB7BAD}" destId="{CA6909A9-FA06-416F-BE23-9619C4A7939B}" srcOrd="1" destOrd="0" presId="urn:microsoft.com/office/officeart/2016/7/layout/LinearArrowProcessNumbered"/>
    <dgm:cxn modelId="{4C98809C-3140-41A1-854A-9EAD39864C54}" type="presParOf" srcId="{B6872D9C-D05F-4A99-A92A-6FFACDCB7BAD}" destId="{C4C24BAD-1724-4D79-B65D-57AEAD1A5A53}" srcOrd="2" destOrd="0" presId="urn:microsoft.com/office/officeart/2016/7/layout/LinearArrowProcessNumbered"/>
    <dgm:cxn modelId="{5F7B0308-0C20-4716-BC6A-D6C08BC29F4E}" type="presParOf" srcId="{B6872D9C-D05F-4A99-A92A-6FFACDCB7BAD}" destId="{AEDB2B8E-F74F-4868-9099-11B0BE33A2E3}" srcOrd="3" destOrd="0" presId="urn:microsoft.com/office/officeart/2016/7/layout/LinearArrowProcessNumbered"/>
    <dgm:cxn modelId="{A6715262-5625-445C-8A5F-41FA5EF4D1D2}" type="presParOf" srcId="{5380E628-9BE5-4C71-9FDE-1C285D451251}" destId="{EA5129F2-91F6-4B27-9729-E9B971C079F4}" srcOrd="2" destOrd="0" presId="urn:microsoft.com/office/officeart/2016/7/layout/LinearArrowProcessNumbered"/>
    <dgm:cxn modelId="{1CF2C2F4-9932-4F22-A966-9D675A16F922}" type="presParOf" srcId="{79C17D43-5FD0-44C0-BB8D-4DDAAE2910C6}" destId="{58155D53-B3BC-4F53-8BD3-65A2B1070DA6}" srcOrd="7" destOrd="0" presId="urn:microsoft.com/office/officeart/2016/7/layout/LinearArrowProcessNumbered"/>
    <dgm:cxn modelId="{C8880FA2-5352-461F-89B3-635AA0A7A1F7}" type="presParOf" srcId="{79C17D43-5FD0-44C0-BB8D-4DDAAE2910C6}" destId="{218D1310-2503-41A0-B072-DB8AD973CD69}" srcOrd="8" destOrd="0" presId="urn:microsoft.com/office/officeart/2016/7/layout/LinearArrowProcessNumbered"/>
    <dgm:cxn modelId="{98AFDF3D-A254-4260-B9CF-999E8EE59A9F}" type="presParOf" srcId="{218D1310-2503-41A0-B072-DB8AD973CD69}" destId="{8DA46311-12CE-4FD1-A540-8D65870B50E1}" srcOrd="0" destOrd="0" presId="urn:microsoft.com/office/officeart/2016/7/layout/LinearArrowProcessNumbered"/>
    <dgm:cxn modelId="{317793BA-A13F-4513-B85A-5BCB91D28B8A}" type="presParOf" srcId="{218D1310-2503-41A0-B072-DB8AD973CD69}" destId="{E339374A-12CF-46F4-95C3-4C8185C66BDF}" srcOrd="1" destOrd="0" presId="urn:microsoft.com/office/officeart/2016/7/layout/LinearArrowProcessNumbered"/>
    <dgm:cxn modelId="{8A5E9537-C59F-4381-B3D7-AECFCB36DA94}" type="presParOf" srcId="{E339374A-12CF-46F4-95C3-4C8185C66BDF}" destId="{78DFD602-672C-4963-A070-CD631FFBEC2A}" srcOrd="0" destOrd="0" presId="urn:microsoft.com/office/officeart/2016/7/layout/LinearArrowProcessNumbered"/>
    <dgm:cxn modelId="{ABD487A7-1BA1-4C2F-92C3-387BF5463A61}" type="presParOf" srcId="{E339374A-12CF-46F4-95C3-4C8185C66BDF}" destId="{9725B67E-1E8E-4BF1-B47B-597D2E8C03FC}" srcOrd="1" destOrd="0" presId="urn:microsoft.com/office/officeart/2016/7/layout/LinearArrowProcessNumbered"/>
    <dgm:cxn modelId="{53D22E1B-47A1-4EAD-A131-4D4B5F459521}" type="presParOf" srcId="{E339374A-12CF-46F4-95C3-4C8185C66BDF}" destId="{8EA2640E-D494-4DC3-B617-0BCD989F703A}" srcOrd="2" destOrd="0" presId="urn:microsoft.com/office/officeart/2016/7/layout/LinearArrowProcessNumbered"/>
    <dgm:cxn modelId="{6C02BB46-85CD-457A-A421-D9A2376D3C8E}" type="presParOf" srcId="{E339374A-12CF-46F4-95C3-4C8185C66BDF}" destId="{93A6F1C9-EDE3-46A5-BD52-0F6781A3A173}" srcOrd="3" destOrd="0" presId="urn:microsoft.com/office/officeart/2016/7/layout/LinearArrowProcessNumbered"/>
    <dgm:cxn modelId="{7FA3C9BA-DAE3-4180-893F-AEC409C1725E}" type="presParOf" srcId="{218D1310-2503-41A0-B072-DB8AD973CD69}" destId="{1F27B9BF-62A3-486D-9169-FB682134BDA4}" srcOrd="2" destOrd="0" presId="urn:microsoft.com/office/officeart/2016/7/layout/LinearArrowProcessNumbered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DAF5BD-C049-42D7-B248-F2098A50B715}">
      <dsp:nvSpPr>
        <dsp:cNvPr id="0" name=""/>
        <dsp:cNvSpPr/>
      </dsp:nvSpPr>
      <dsp:spPr>
        <a:xfrm>
          <a:off x="271908" y="121"/>
          <a:ext cx="3881733" cy="24649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EA1CAF-5EBC-465B-B1A6-AE923DD9ABE9}">
      <dsp:nvSpPr>
        <dsp:cNvPr id="0" name=""/>
        <dsp:cNvSpPr/>
      </dsp:nvSpPr>
      <dsp:spPr>
        <a:xfrm>
          <a:off x="703212" y="409860"/>
          <a:ext cx="3881733" cy="246490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/>
            <a:t>Уважаемые мамы и папы! Приближается то время, когда ваш ребенок будет носить гордое звание первоклассника. Одно можно сказать точно - готовить детей к школе обязательно нужно, потому что это станет отличным подспорьем в первом классе, поможет в обучении, значительно облегчит адаптационный период. </a:t>
          </a:r>
          <a:endParaRPr lang="en-US" sz="1700" kern="1200"/>
        </a:p>
      </dsp:txBody>
      <dsp:txXfrm>
        <a:off x="775406" y="482054"/>
        <a:ext cx="3737345" cy="2320513"/>
      </dsp:txXfrm>
    </dsp:sp>
    <dsp:sp modelId="{F5C77EDE-F2EB-43BA-B1F3-228B9CBF8F87}">
      <dsp:nvSpPr>
        <dsp:cNvPr id="0" name=""/>
        <dsp:cNvSpPr/>
      </dsp:nvSpPr>
      <dsp:spPr>
        <a:xfrm>
          <a:off x="5016250" y="121"/>
          <a:ext cx="3881733" cy="24649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8CFCD6-0DD5-4B09-96AB-6321D8803E58}">
      <dsp:nvSpPr>
        <dsp:cNvPr id="0" name=""/>
        <dsp:cNvSpPr/>
      </dsp:nvSpPr>
      <dsp:spPr>
        <a:xfrm>
          <a:off x="5447554" y="409860"/>
          <a:ext cx="3881733" cy="246490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/>
            <a:t>Начало школьного обучения – переломный этап в жизни ребенка. Новые условия, новые социальные контакты, изменившаяся ведущая деятельность (учеба, а не игра) – все это требует мобилизации сил. В этой ситуации вполне логичен вопрос: «Как подготовить ребенка к школьному обучению?»</a:t>
          </a:r>
          <a:endParaRPr lang="en-US" sz="1700" kern="1200"/>
        </a:p>
      </dsp:txBody>
      <dsp:txXfrm>
        <a:off x="5519748" y="482054"/>
        <a:ext cx="3737345" cy="232051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37C5F0-318E-49C5-9100-014B7ADF9054}">
      <dsp:nvSpPr>
        <dsp:cNvPr id="0" name=""/>
        <dsp:cNvSpPr/>
      </dsp:nvSpPr>
      <dsp:spPr>
        <a:xfrm>
          <a:off x="1025600" y="630598"/>
          <a:ext cx="815498" cy="71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BE3350-161D-4AC8-858F-48DF611917B9}">
      <dsp:nvSpPr>
        <dsp:cNvPr id="0" name=""/>
        <dsp:cNvSpPr/>
      </dsp:nvSpPr>
      <dsp:spPr>
        <a:xfrm>
          <a:off x="1890028" y="562065"/>
          <a:ext cx="93782" cy="176319"/>
        </a:xfrm>
        <a:prstGeom prst="chevron">
          <a:avLst>
            <a:gd name="adj" fmla="val 90000"/>
          </a:avLst>
        </a:prstGeom>
        <a:solidFill>
          <a:schemeClr val="accent2">
            <a:tint val="40000"/>
            <a:alpha val="90000"/>
            <a:hueOff val="298819"/>
            <a:satOff val="102"/>
            <a:lumOff val="31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298819"/>
              <a:satOff val="102"/>
              <a:lumOff val="31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805479-9FD4-4E7A-A140-F8758C9E4EAE}">
      <dsp:nvSpPr>
        <dsp:cNvPr id="0" name=""/>
        <dsp:cNvSpPr/>
      </dsp:nvSpPr>
      <dsp:spPr>
        <a:xfrm>
          <a:off x="516686" y="223657"/>
          <a:ext cx="813954" cy="813954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1586" tIns="31586" rIns="31586" bIns="31586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1</a:t>
          </a:r>
        </a:p>
      </dsp:txBody>
      <dsp:txXfrm>
        <a:off x="635887" y="342858"/>
        <a:ext cx="575552" cy="575552"/>
      </dsp:txXfrm>
    </dsp:sp>
    <dsp:sp modelId="{6D5A5DD3-E2B2-4D9C-B28F-1BA558D8DE56}">
      <dsp:nvSpPr>
        <dsp:cNvPr id="0" name=""/>
        <dsp:cNvSpPr/>
      </dsp:nvSpPr>
      <dsp:spPr>
        <a:xfrm>
          <a:off x="6228" y="1203211"/>
          <a:ext cx="1834870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2">
            <a:tint val="40000"/>
            <a:alpha val="90000"/>
            <a:hueOff val="597639"/>
            <a:satOff val="204"/>
            <a:lumOff val="63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597639"/>
              <a:satOff val="204"/>
              <a:lumOff val="6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37" tIns="165100" rIns="144737" bIns="16510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/>
            <a:t>Адаптация проходит быстро, если взрослые оказывают психологическую поддержку.</a:t>
          </a:r>
          <a:endParaRPr lang="en-US" sz="1200" kern="1200" dirty="0"/>
        </a:p>
      </dsp:txBody>
      <dsp:txXfrm>
        <a:off x="6228" y="1570185"/>
        <a:ext cx="1834870" cy="1598626"/>
      </dsp:txXfrm>
    </dsp:sp>
    <dsp:sp modelId="{8B18C98E-12E4-4A82-9F69-042B08892DA9}">
      <dsp:nvSpPr>
        <dsp:cNvPr id="0" name=""/>
        <dsp:cNvSpPr/>
      </dsp:nvSpPr>
      <dsp:spPr>
        <a:xfrm>
          <a:off x="2044973" y="630598"/>
          <a:ext cx="1834870" cy="71"/>
        </a:xfrm>
        <a:prstGeom prst="rect">
          <a:avLst/>
        </a:prstGeom>
        <a:solidFill>
          <a:schemeClr val="accent2">
            <a:tint val="40000"/>
            <a:alpha val="90000"/>
            <a:hueOff val="896458"/>
            <a:satOff val="306"/>
            <a:lumOff val="94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896458"/>
              <a:satOff val="306"/>
              <a:lumOff val="9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06B5C1-F721-4C5D-A373-83D17E793C56}">
      <dsp:nvSpPr>
        <dsp:cNvPr id="0" name=""/>
        <dsp:cNvSpPr/>
      </dsp:nvSpPr>
      <dsp:spPr>
        <a:xfrm>
          <a:off x="3928773" y="562065"/>
          <a:ext cx="93782" cy="176319"/>
        </a:xfrm>
        <a:prstGeom prst="chevron">
          <a:avLst>
            <a:gd name="adj" fmla="val 90000"/>
          </a:avLst>
        </a:prstGeom>
        <a:solidFill>
          <a:schemeClr val="accent2">
            <a:tint val="40000"/>
            <a:alpha val="90000"/>
            <a:hueOff val="1195277"/>
            <a:satOff val="408"/>
            <a:lumOff val="125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1195277"/>
              <a:satOff val="408"/>
              <a:lumOff val="12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50C1FE-6E93-4B0F-969F-B9B953368FE1}">
      <dsp:nvSpPr>
        <dsp:cNvPr id="0" name=""/>
        <dsp:cNvSpPr/>
      </dsp:nvSpPr>
      <dsp:spPr>
        <a:xfrm>
          <a:off x="2555431" y="223657"/>
          <a:ext cx="813954" cy="813954"/>
        </a:xfrm>
        <a:prstGeom prst="ellipse">
          <a:avLst/>
        </a:prstGeom>
        <a:gradFill rotWithShape="0">
          <a:gsLst>
            <a:gs pos="0">
              <a:schemeClr val="accent2">
                <a:hueOff val="840789"/>
                <a:satOff val="-893"/>
                <a:lumOff val="686"/>
                <a:alphaOff val="0"/>
                <a:tint val="60000"/>
                <a:lumMod val="110000"/>
              </a:schemeClr>
            </a:gs>
            <a:gs pos="100000">
              <a:schemeClr val="accent2">
                <a:hueOff val="840789"/>
                <a:satOff val="-893"/>
                <a:lumOff val="686"/>
                <a:alphaOff val="0"/>
                <a:tint val="82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840789"/>
              <a:satOff val="-893"/>
              <a:lumOff val="68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1586" tIns="31586" rIns="31586" bIns="31586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2</a:t>
          </a:r>
        </a:p>
      </dsp:txBody>
      <dsp:txXfrm>
        <a:off x="2674632" y="342858"/>
        <a:ext cx="575552" cy="575552"/>
      </dsp:txXfrm>
    </dsp:sp>
    <dsp:sp modelId="{A4A470F5-00BB-4383-AA9C-B3FA30DB262E}">
      <dsp:nvSpPr>
        <dsp:cNvPr id="0" name=""/>
        <dsp:cNvSpPr/>
      </dsp:nvSpPr>
      <dsp:spPr>
        <a:xfrm>
          <a:off x="2044973" y="1203211"/>
          <a:ext cx="1834870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2">
            <a:tint val="40000"/>
            <a:alpha val="90000"/>
            <a:hueOff val="1494097"/>
            <a:satOff val="510"/>
            <a:lumOff val="157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1494097"/>
              <a:satOff val="510"/>
              <a:lumOff val="15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37" tIns="165100" rIns="144737" bIns="16510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/>
            <a:t>В период адаптации (4-6 недель) минимизируйте пребывание ребенка в новых условиях: Забирайте сразу после уроков и не отдавайте в группу продленного дня.</a:t>
          </a:r>
          <a:endParaRPr lang="en-US" sz="1200" kern="1200" dirty="0"/>
        </a:p>
      </dsp:txBody>
      <dsp:txXfrm>
        <a:off x="2044973" y="1570185"/>
        <a:ext cx="1834870" cy="1598626"/>
      </dsp:txXfrm>
    </dsp:sp>
    <dsp:sp modelId="{88F67DA0-5B3E-437F-9D54-4B58F8001B7B}">
      <dsp:nvSpPr>
        <dsp:cNvPr id="0" name=""/>
        <dsp:cNvSpPr/>
      </dsp:nvSpPr>
      <dsp:spPr>
        <a:xfrm>
          <a:off x="4083718" y="630598"/>
          <a:ext cx="1834870" cy="72"/>
        </a:xfrm>
        <a:prstGeom prst="rect">
          <a:avLst/>
        </a:prstGeom>
        <a:solidFill>
          <a:schemeClr val="accent2">
            <a:tint val="40000"/>
            <a:alpha val="90000"/>
            <a:hueOff val="1792916"/>
            <a:satOff val="612"/>
            <a:lumOff val="188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1792916"/>
              <a:satOff val="612"/>
              <a:lumOff val="18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EB4292-EFB2-4673-A1CA-2C1AFE43A7D3}">
      <dsp:nvSpPr>
        <dsp:cNvPr id="0" name=""/>
        <dsp:cNvSpPr/>
      </dsp:nvSpPr>
      <dsp:spPr>
        <a:xfrm>
          <a:off x="5967518" y="562065"/>
          <a:ext cx="93782" cy="176319"/>
        </a:xfrm>
        <a:prstGeom prst="chevron">
          <a:avLst>
            <a:gd name="adj" fmla="val 90000"/>
          </a:avLst>
        </a:prstGeom>
        <a:solidFill>
          <a:schemeClr val="accent2">
            <a:tint val="40000"/>
            <a:alpha val="90000"/>
            <a:hueOff val="2091735"/>
            <a:satOff val="714"/>
            <a:lumOff val="22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2091735"/>
              <a:satOff val="714"/>
              <a:lumOff val="22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B10781-821E-4A8C-9BA5-B461EEB077FE}">
      <dsp:nvSpPr>
        <dsp:cNvPr id="0" name=""/>
        <dsp:cNvSpPr/>
      </dsp:nvSpPr>
      <dsp:spPr>
        <a:xfrm>
          <a:off x="4594176" y="223657"/>
          <a:ext cx="813954" cy="813954"/>
        </a:xfrm>
        <a:prstGeom prst="ellipse">
          <a:avLst/>
        </a:prstGeom>
        <a:gradFill rotWithShape="0">
          <a:gsLst>
            <a:gs pos="0">
              <a:schemeClr val="accent2">
                <a:hueOff val="1681577"/>
                <a:satOff val="-1786"/>
                <a:lumOff val="1372"/>
                <a:alphaOff val="0"/>
                <a:tint val="60000"/>
                <a:lumMod val="110000"/>
              </a:schemeClr>
            </a:gs>
            <a:gs pos="100000">
              <a:schemeClr val="accent2">
                <a:hueOff val="1681577"/>
                <a:satOff val="-1786"/>
                <a:lumOff val="1372"/>
                <a:alphaOff val="0"/>
                <a:tint val="82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1681577"/>
              <a:satOff val="-1786"/>
              <a:lumOff val="137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1586" tIns="31586" rIns="31586" bIns="31586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3</a:t>
          </a:r>
        </a:p>
      </dsp:txBody>
      <dsp:txXfrm>
        <a:off x="4713377" y="342858"/>
        <a:ext cx="575552" cy="575552"/>
      </dsp:txXfrm>
    </dsp:sp>
    <dsp:sp modelId="{9F830B24-FC16-45D7-9D06-E555595696AD}">
      <dsp:nvSpPr>
        <dsp:cNvPr id="0" name=""/>
        <dsp:cNvSpPr/>
      </dsp:nvSpPr>
      <dsp:spPr>
        <a:xfrm>
          <a:off x="4083718" y="1203211"/>
          <a:ext cx="1834870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2">
            <a:tint val="40000"/>
            <a:alpha val="90000"/>
            <a:hueOff val="2390555"/>
            <a:satOff val="816"/>
            <a:lumOff val="251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2390555"/>
              <a:satOff val="816"/>
              <a:lumOff val="251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37" tIns="165100" rIns="144737" bIns="16510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/>
            <a:t>Организуйте спокойную эмоциональную обстановку в семье.</a:t>
          </a:r>
          <a:endParaRPr lang="en-US" sz="1200" kern="1200" dirty="0"/>
        </a:p>
      </dsp:txBody>
      <dsp:txXfrm>
        <a:off x="4083718" y="1570185"/>
        <a:ext cx="1834870" cy="1598626"/>
      </dsp:txXfrm>
    </dsp:sp>
    <dsp:sp modelId="{F4008C56-1E9B-4460-9B35-C05E444E1EB4}">
      <dsp:nvSpPr>
        <dsp:cNvPr id="0" name=""/>
        <dsp:cNvSpPr/>
      </dsp:nvSpPr>
      <dsp:spPr>
        <a:xfrm>
          <a:off x="6122463" y="630598"/>
          <a:ext cx="1834870" cy="72"/>
        </a:xfrm>
        <a:prstGeom prst="rect">
          <a:avLst/>
        </a:prstGeom>
        <a:solidFill>
          <a:schemeClr val="accent2">
            <a:tint val="40000"/>
            <a:alpha val="90000"/>
            <a:hueOff val="2689374"/>
            <a:satOff val="918"/>
            <a:lumOff val="282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2689374"/>
              <a:satOff val="918"/>
              <a:lumOff val="28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6909A9-FA06-416F-BE23-9619C4A7939B}">
      <dsp:nvSpPr>
        <dsp:cNvPr id="0" name=""/>
        <dsp:cNvSpPr/>
      </dsp:nvSpPr>
      <dsp:spPr>
        <a:xfrm>
          <a:off x="8006264" y="562065"/>
          <a:ext cx="93782" cy="176319"/>
        </a:xfrm>
        <a:prstGeom prst="chevron">
          <a:avLst>
            <a:gd name="adj" fmla="val 90000"/>
          </a:avLst>
        </a:prstGeom>
        <a:solidFill>
          <a:schemeClr val="accent2">
            <a:tint val="40000"/>
            <a:alpha val="90000"/>
            <a:hueOff val="2988193"/>
            <a:satOff val="1020"/>
            <a:lumOff val="314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2988193"/>
              <a:satOff val="1020"/>
              <a:lumOff val="31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C24BAD-1724-4D79-B65D-57AEAD1A5A53}">
      <dsp:nvSpPr>
        <dsp:cNvPr id="0" name=""/>
        <dsp:cNvSpPr/>
      </dsp:nvSpPr>
      <dsp:spPr>
        <a:xfrm>
          <a:off x="6632921" y="223657"/>
          <a:ext cx="813954" cy="813954"/>
        </a:xfrm>
        <a:prstGeom prst="ellipse">
          <a:avLst/>
        </a:prstGeom>
        <a:gradFill rotWithShape="0">
          <a:gsLst>
            <a:gs pos="0">
              <a:schemeClr val="accent2">
                <a:hueOff val="2522366"/>
                <a:satOff val="-2679"/>
                <a:lumOff val="2059"/>
                <a:alphaOff val="0"/>
                <a:tint val="60000"/>
                <a:lumMod val="110000"/>
              </a:schemeClr>
            </a:gs>
            <a:gs pos="100000">
              <a:schemeClr val="accent2">
                <a:hueOff val="2522366"/>
                <a:satOff val="-2679"/>
                <a:lumOff val="2059"/>
                <a:alphaOff val="0"/>
                <a:tint val="82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2522366"/>
              <a:satOff val="-2679"/>
              <a:lumOff val="205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1586" tIns="31586" rIns="31586" bIns="31586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4</a:t>
          </a:r>
        </a:p>
      </dsp:txBody>
      <dsp:txXfrm>
        <a:off x="6752122" y="342858"/>
        <a:ext cx="575552" cy="575552"/>
      </dsp:txXfrm>
    </dsp:sp>
    <dsp:sp modelId="{EA5129F2-91F6-4B27-9729-E9B971C079F4}">
      <dsp:nvSpPr>
        <dsp:cNvPr id="0" name=""/>
        <dsp:cNvSpPr/>
      </dsp:nvSpPr>
      <dsp:spPr>
        <a:xfrm>
          <a:off x="6122463" y="1203211"/>
          <a:ext cx="1834870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2">
            <a:tint val="40000"/>
            <a:alpha val="90000"/>
            <a:hueOff val="3287012"/>
            <a:satOff val="1122"/>
            <a:lumOff val="345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3287012"/>
              <a:satOff val="1122"/>
              <a:lumOff val="34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37" tIns="165100" rIns="144737" bIns="16510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/>
            <a:t>Окажите помощь ребенку в преодолении негативных черт характера: неуверенности, тревожности, невнимательности, неуравновешенности.</a:t>
          </a:r>
          <a:endParaRPr lang="en-US" sz="1200" kern="1200" dirty="0"/>
        </a:p>
      </dsp:txBody>
      <dsp:txXfrm>
        <a:off x="6122463" y="1570185"/>
        <a:ext cx="1834870" cy="1598626"/>
      </dsp:txXfrm>
    </dsp:sp>
    <dsp:sp modelId="{78DFD602-672C-4963-A070-CD631FFBEC2A}">
      <dsp:nvSpPr>
        <dsp:cNvPr id="0" name=""/>
        <dsp:cNvSpPr/>
      </dsp:nvSpPr>
      <dsp:spPr>
        <a:xfrm>
          <a:off x="8161208" y="630598"/>
          <a:ext cx="917435" cy="72"/>
        </a:xfrm>
        <a:prstGeom prst="rect">
          <a:avLst/>
        </a:prstGeom>
        <a:solidFill>
          <a:schemeClr val="accent2">
            <a:tint val="40000"/>
            <a:alpha val="90000"/>
            <a:hueOff val="3585832"/>
            <a:satOff val="1224"/>
            <a:lumOff val="376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3585832"/>
              <a:satOff val="1224"/>
              <a:lumOff val="37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A2640E-D494-4DC3-B617-0BCD989F703A}">
      <dsp:nvSpPr>
        <dsp:cNvPr id="0" name=""/>
        <dsp:cNvSpPr/>
      </dsp:nvSpPr>
      <dsp:spPr>
        <a:xfrm>
          <a:off x="8671666" y="223657"/>
          <a:ext cx="813954" cy="813954"/>
        </a:xfrm>
        <a:prstGeom prst="ellipse">
          <a:avLst/>
        </a:prstGeom>
        <a:gradFill rotWithShape="0">
          <a:gsLst>
            <a:gs pos="0">
              <a:schemeClr val="accent2">
                <a:hueOff val="3363155"/>
                <a:satOff val="-3572"/>
                <a:lumOff val="2745"/>
                <a:alphaOff val="0"/>
                <a:tint val="60000"/>
                <a:lumMod val="110000"/>
              </a:schemeClr>
            </a:gs>
            <a:gs pos="100000">
              <a:schemeClr val="accent2">
                <a:hueOff val="3363155"/>
                <a:satOff val="-3572"/>
                <a:lumOff val="2745"/>
                <a:alphaOff val="0"/>
                <a:tint val="82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3363155"/>
              <a:satOff val="-3572"/>
              <a:lumOff val="274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1586" tIns="31586" rIns="31586" bIns="31586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5</a:t>
          </a:r>
        </a:p>
      </dsp:txBody>
      <dsp:txXfrm>
        <a:off x="8790867" y="342858"/>
        <a:ext cx="575552" cy="575552"/>
      </dsp:txXfrm>
    </dsp:sp>
    <dsp:sp modelId="{1F27B9BF-62A3-486D-9169-FB682134BDA4}">
      <dsp:nvSpPr>
        <dsp:cNvPr id="0" name=""/>
        <dsp:cNvSpPr/>
      </dsp:nvSpPr>
      <dsp:spPr>
        <a:xfrm>
          <a:off x="8161208" y="1203211"/>
          <a:ext cx="1834870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2">
            <a:tint val="40000"/>
            <a:alpha val="90000"/>
            <a:hueOff val="4183470"/>
            <a:satOff val="1428"/>
            <a:lumOff val="439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4183470"/>
              <a:satOff val="1428"/>
              <a:lumOff val="43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37" tIns="165100" rIns="144737" bIns="16510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/>
            <a:t>Помогите ребенку осознать свои возможности, не требуйте слишком многого.</a:t>
          </a:r>
          <a:endParaRPr lang="en-US" sz="1200" kern="1200" dirty="0"/>
        </a:p>
      </dsp:txBody>
      <dsp:txXfrm>
        <a:off x="8161208" y="1570185"/>
        <a:ext cx="1834870" cy="15986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LinearArrowProcessNumbered">
  <dgm:title val="Linear Arrow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shape called UpArrowCallout. Also the nodes are connected by an arrow like shape emphasizing the process natur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3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w" for="ch" forName="compositeNode" refType="w"/>
      <dgm:constr type="h" for="ch" forName="compositeNode" op="equ"/>
      <dgm:constr type="w" for="ch" forName="sibTransComposite" refType="w" refFor="ch" refForName="compositeNode" fact="0"/>
      <dgm:constr type="w" for="des" forName="parTx"/>
      <dgm:constr type="h" for="des" forName="parTx" op="equ"/>
      <dgm:constr type="h" for="des" forName="parSh" op="equ"/>
      <dgm:constr type="w" for="des" forName="nodeText"/>
      <dgm:constr type="h" for="des" forName="nodeText" op="equ"/>
      <dgm:constr type="w" for="des" forName="parSh"/>
      <dgm:constr type="w" for="des" forName="parSh" op="equ"/>
      <dgm:constr type="primFontSz" for="des" forName="parTx" val="26"/>
      <dgm:constr type="primFontSz" for="des" forName="parTx" op="equ"/>
      <dgm:constr type="primFontSz" for="des" forName="parSh" op="equ"/>
      <dgm:constr type="primFontSz" for="des" forName="nodeText" op="equ"/>
      <dgm:constr type="secFontSz" for="des" forName="nodeText" op="equ"/>
      <dgm:constr type="primFontSz" for="des" forName="sibTransNodeCircle" op="equ"/>
      <dgm:constr type="h" for="des" forName="sibTransNodeCircle" op="equ"/>
      <dgm:constr type="w" for="des" forName="sibTransNodeCircle" op="equ"/>
      <dgm:constr type="h" for="des" forName="parTx" refType="primFontSz" refFor="des" refForName="parTx" fact="1.5"/>
      <dgm:constr type="h" for="ch" forName="compositeNode" refType="h"/>
      <dgm:constr type="h" for="des" forName="parSh" refType="w"/>
      <dgm:constr type="h" for="des" forName="nodeText" refType="primFontSz" refFor="des" refForName="parTx" fact="2.1"/>
      <dgm:constr type="h" for="des" forName="parSh" refType="h" refFor="des" refForName="parTx" op="lte" fact="1.2"/>
      <dgm:constr type="h" for="des" forName="parSh" refType="h" refFor="des" refForName="parTx" op="gte" fact="1.2"/>
    </dgm:constrLst>
    <dgm:ruleLst>
      <dgm:rule type="primFontSz" for="des" forName="parSh" val="5" fact="NaN" max="NaN"/>
    </dgm:ruleLst>
    <dgm:forEach name="Name3" axis="ch" ptType="node">
      <dgm:layoutNode name="compositeNode">
        <dgm:alg type="composite"/>
        <dgm:shape xmlns:r="http://schemas.openxmlformats.org/officeDocument/2006/relationships" r:blip="">
          <dgm:adjLst/>
        </dgm:shape>
        <dgm:presOf/>
        <dgm:choose name="Name004">
          <dgm:if name="Name5" axis="self" ptType="node" func="cnt" op="equ" val="0">
            <dgm:constrLst>
              <dgm:constr type="w" for="ch" forName="parTx" refType="w"/>
              <dgm:constr type="w" for="ch" forName="parSh" refType="w" refFor="ch" refForName="parTx"/>
              <dgm:constr type="w" for="ch" forName="nodeText" refType="w" refFor="ch" refForName="parTx"/>
              <dgm:constr type="t" for="ch" forName="nodeText" refType="b" refFor="ch" refForName="parSh"/>
            </dgm:constrLst>
          </dgm:if>
          <dgm:else name="Name6">
            <dgm:constrLst>
              <dgm:constr type="w" for="ch" forName="parTx" refType="w"/>
              <dgm:constr type="w" for="ch" forName="parSh" refType="w" refFor="ch" refForName="parTx"/>
              <dgm:constr type="w" for="ch" forName="nodeText" refType="w" refFor="ch" refForName="parTx" fact="0.9"/>
              <dgm:constr type="t" for="ch" forName="nodeText" refType="b" refFor="ch" refForName="parSh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zOrderOff="1" hideGeom="1">
            <dgm:adjLst/>
          </dgm:shape>
          <dgm:presOf/>
          <dgm:constrLst>
            <dgm:constr type="h" refType="w" op="lte" fact="0.4"/>
            <dgm:constr type="h"/>
          </dgm:constrLst>
          <dgm:ruleLst>
            <dgm:rule type="h" val="INF" fact="NaN" max="NaN"/>
          </dgm:ruleLst>
        </dgm:layoutNode>
        <dgm:layoutNode name="parSh">
          <dgm:alg type="composite"/>
          <dgm:shape xmlns:r="http://schemas.openxmlformats.org/officeDocument/2006/relationships" r:blip="">
            <dgm:adjLst/>
          </dgm:shape>
          <dgm:presOf axis="self" ptType="node"/>
          <dgm:choose name="casesForFirstAndLastNode">
            <dgm:if name="ifFirstNode" axis="self" ptType="node" func="pos" op="equ" val="1">
              <dgm:choose name="removeLineWhenOnlyOneNode">
                <dgm:if name="ifOnlyOneNode" axis="followSib" ptType="node" func="cnt" op="equ" val="0">
                  <dgm:constrLst>
                    <dgm:constr type="h"/>
                    <dgm:constr type="h" for="ch" forName="lineNode" val="0.002"/>
                    <dgm:constr type="w" for="ch" forName="lineNode" refType="w" fact="0"/>
                    <dgm:constr type="w" for="ch" forName="lineArrowNode" refType="w" fact="0"/>
                    <dgm:constr type="h" for="ch" forName="lineArrowNode" refType="h" fact="0"/>
                    <dgm:constr type="ctrY" for="ch" forName="lineNode" refType="ctrY" refFor="ch" refForName="sibTransNodeCircle"/>
                    <dgm:constr type="h" for="ch" forName="sibTransNodeCircle" refType="h" fact="0.9"/>
                    <dgm:constr type="w" for="ch" forName="sibTransNodeCircle" refType="h" refFor="ch" refForName="sibTransNodeCircle"/>
                    <dgm:constr type="ctrX" for="ch" forName="sibTransNodeCircle" refType="w" fact="0.4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4.6"/>
                  </dgm:constrLst>
                </dgm:if>
                <dgm:else name="ifMoreThanOneNode">
                  <dgm:constrLst>
                    <dgm:constr type="h"/>
                    <dgm:constr type="h" for="ch" forName="lineNode" val="0.002"/>
                    <dgm:constr type="w" for="ch" forName="lineNode" refType="w" fact="0.4"/>
                    <dgm:constr type="l" for="ch" forName="lineNode" refType="w" fact="0.5"/>
                    <dgm:constr type="w" for="ch" forName="lineArrowNode" refType="w" fact="0.046"/>
                    <dgm:constr type="h" for="ch" forName="lineArrowNode" refType="h" fact="0.18"/>
                    <dgm:constr type="l" for="ch" forName="lineArrowNode" refType="w" fact="0.924"/>
                    <dgm:constr type="t" for="ch" forName="lineArrowNode" refType="h" fact="0.18"/>
                    <dgm:constr type="ctrY" for="ch" forName="lineNode" refType="ctrY" refFor="ch" refForName="sibTransNodeCircle"/>
                    <dgm:constr type="h" for="ch" forName="sibTransNodeCircle" refType="h" fact="0.9"/>
                    <dgm:constr type="w" for="ch" forName="sibTransNodeCircle" refType="h" refFor="ch" refForName="sibTransNodeCircle"/>
                    <dgm:constr type="ctrX" for="ch" forName="sibTransNodeCircle" refType="w" fact="0.4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4.6"/>
                  </dgm:constrLst>
                </dgm:else>
              </dgm:choose>
            </dgm:if>
            <dgm:if name="ifLastNode" axis="self" ptType="node" func="revPos" op="equ" val="1">
              <dgm:constrLst>
                <dgm:constr type="h"/>
                <dgm:constr type="h" for="ch" forName="lineNode" val="0.002"/>
                <dgm:constr type="w" for="ch" forName="lineNode" refType="w" fact="0.45"/>
                <dgm:constr type="w" for="ch" forName="lineArrowNode" refType="w" fact="0"/>
                <dgm:constr type="h" for="ch" forName="lineArrowNode" refType="h" fact="0"/>
                <dgm:constr type="ctrY" for="ch" forName="lineNode" refType="ctrY" refFor="ch" refForName="sibTransNodeCircle"/>
                <dgm:constr type="h" for="ch" forName="sibTransNodeCircle" refType="h"/>
                <dgm:constr type="w" for="ch" forName="sibTransNodeCircle" refType="h" refFor="ch" refForName="sibTransNodeCircle"/>
                <dgm:constr type="ctrX" for="ch" forName="sibTransNodeCircle" refType="w" fact="0.45"/>
                <dgm:constr type="ctrY" for="ch" forName="sibTransNodeCircle" refType="h" fact="0.25"/>
                <dgm:constr type="t" for="ch" forName="spacerBetweenCircleAndCallout" refType="b" refFor="ch" refForName="sibTransNodeCircle"/>
                <dgm:constr type="h" for="ch" forName="spacerBetweenCircleAndCallout" val="4.6"/>
              </dgm:constrLst>
            </dgm:if>
            <dgm:else name="allOtherNodes">
              <dgm:constrLst>
                <dgm:constr type="h"/>
                <dgm:constr type="h" for="ch" forName="lineNode" val="0.002"/>
                <dgm:constr type="w" for="ch" forName="lineNode" refType="w" fact="0.9"/>
                <dgm:constr type="w" for="ch" forName="lineArrowNode" refType="w" fact="0.046"/>
                <dgm:constr type="h" for="ch" forName="lineArrowNode" refType="h" fact="0.18"/>
                <dgm:constr type="l" for="ch" forName="lineArrowNode" refType="w" fact="0.924"/>
                <dgm:constr type="t" for="ch" forName="lineArrowNode" refType="h" fact="0.18"/>
                <dgm:constr type="ctrY" for="ch" forName="lineNode" refType="ctrY" refFor="ch" refForName="sibTransNodeCircle"/>
                <dgm:constr type="h" for="ch" forName="sibTransNodeCircle" refType="h" fact="0.9"/>
                <dgm:constr type="w" for="ch" forName="sibTransNodeCircle" refType="h" refFor="ch" refForName="sibTransNodeCircle"/>
                <dgm:constr type="ctrX" for="ch" forName="sibTransNodeCircle" refType="w" fact="0.45"/>
                <dgm:constr type="ctrY" for="ch" forName="sibTransNodeCircle" refType="h" fact="0.25"/>
                <dgm:constr type="t" for="ch" forName="spacerBetweenCircleAndCallout" refType="b" refFor="ch" refForName="sibTransNodeCircle"/>
                <dgm:constr type="h" for="ch" forName="spacerBetweenCircleAndCallout" val="4.6"/>
              </dgm:constrLst>
            </dgm:else>
          </dgm:choose>
          <dgm:layoutNode name="lineNode" styleLbl="alignAccFollowNode1">
            <dgm:alg type="sp"/>
            <dgm:shape xmlns:r="http://schemas.openxmlformats.org/officeDocument/2006/relationships" type="rect" r:blip="">
              <dgm:adjLst/>
            </dgm:shape>
            <dgm:presOf/>
            <dgm:constrLst/>
            <dgm:ruleLst/>
          </dgm:layoutNode>
          <dgm:layoutNode name="lineArrowNode" styleLbl="alignAccFollowNode1">
            <dgm:alg type="sp"/>
            <dgm:shape xmlns:r="http://schemas.openxmlformats.org/officeDocument/2006/relationships" type="chevron" r:blip="">
              <dgm:adjLst>
                <dgm:adj idx="1" val="0.9"/>
              </dgm:adjLst>
            </dgm:shape>
            <dgm:presOf/>
            <dgm:ruleLst/>
          </dgm:layoutNode>
          <dgm:forEach name="Name19" axis="followSib" ptType="sibTrans" hideLastTrans="0" cnt="1">
            <dgm:layoutNode name="sibTransNodeCircle" styleLbl="alignNode1">
              <dgm:varLst>
                <dgm:chMax val="0"/>
                <dgm:bulletEnabled/>
              </dgm:varLst>
              <dgm:presOf axis="self" ptType="sibTrans"/>
              <dgm:alg type="tx">
                <dgm:param type="txAnchorVert" val="mid"/>
                <dgm:param type="txAnchorHorzCh" val="ctr"/>
                <dgm:param type="parTxRTLAlign" val="l"/>
              </dgm:alg>
              <dgm:shape xmlns:r="http://schemas.openxmlformats.org/officeDocument/2006/relationships" type="ellipse" r:blip="">
                <dgm:adjLst/>
              </dgm:shape>
              <dgm:constrLst>
                <dgm:constr type="w" refType="h" op="equ"/>
                <dgm:constr type="primFontSz" val="60"/>
                <dgm:constr type="tMarg" refType="w" fact="0.11"/>
                <dgm:constr type="lMarg" refType="w" fact="0.11"/>
                <dgm:constr type="rMarg" refType="w" fact="0.11"/>
                <dgm:constr type="bMarg" refType="w" fact="0.11"/>
              </dgm:constrLst>
              <dgm:ruleLst>
                <dgm:rule type="primFontSz" val="14" fact="NaN" max="NaN"/>
              </dgm:ruleLst>
            </dgm:layoutNode>
            <dgm:layoutNode name="spacerBetweenCircleAndCallout">
              <dgm:varLst/>
              <dgm:presOf/>
              <dgm:alg type="sp"/>
              <dgm:shape xmlns:r="http://schemas.openxmlformats.org/officeDocument/2006/relationships" r:blip="">
                <dgm:adjLst/>
              </dgm:shape>
              <dgm:constrLst/>
              <dgm:ruleLst/>
            </dgm:layoutNode>
          </dgm:forEach>
          <dgm:presOf/>
          <dgm:ruleLst/>
        </dgm:layoutNode>
        <dgm:layoutNode name="nodeText" styleLbl="alignAccFollowNode1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upArrowCallout" r:blip="">
            <dgm:adjLst>
              <dgm:adj idx="1" val="0.5"/>
              <dgm:adj idx="2" val="0.2"/>
              <dgm:adj idx="3" val="0.2"/>
              <dgm:adj idx="4" val="1"/>
            </dgm:adjLst>
          </dgm:shape>
          <dgm:presOf axis="desOrSelf" ptType="node"/>
          <dgm:constrLst>
            <dgm:constr type="secFontSz" val="16"/>
            <dgm:constr type="primFontSz" val="26"/>
            <dgm:constr type="h"/>
            <dgm:constr type="tMarg" val="13"/>
            <dgm:constr type="lMarg" refType="w" fact="0.2236"/>
            <dgm:constr type="rMarg" refType="w" fact="0.2236"/>
            <dgm:constr type="bMarg" val="13"/>
          </dgm:constrLst>
          <dgm:ruleLst>
            <dgm:rule type="secFontSz" val="11" fact="NaN" max="NaN"/>
            <dgm:rule type="primFontSz" val="11" fact="NaN" max="NaN"/>
            <dgm:rule type="h" val="INF" fact="NaN" max="NaN"/>
          </dgm:ruleLst>
        </dgm:layoutNode>
      </dgm:layoutNode>
      <dgm:forEach name="sibTransForEach" axis="followSib" ptType="sibTrans" cnt="1">
        <dgm:layoutNode name="sibTransComposite" styleLbl="alignAccFollowNode1">
          <dgm:alg type="sp"/>
          <dgm:shape xmlns:r="http://schemas.openxmlformats.org/officeDocument/2006/relationships" r:blip="">
            <dgm:adjLst/>
          </dgm:shape>
          <dgm:ruleLst/>
        </dgm:layoutNode>
        <dgm:ruleLst>
          <dgm:rule type="h" val="INF" fact="NaN" max="NaN"/>
        </dgm:ruleLst>
      </dgm:forEach>
    </dgm:forEach>
  </dgm:layoutNode>
  <dgm:extLst>
    <a:ext uri="{4F341089-5ED1-44EC-B178-C955D00A3D55}">
      <dgm1611:autoBuNodeInfoLst xmlns:dgm1611="http://schemas.microsoft.com/office/drawing/2016/11/diagram" xmlns="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4.png"/><Relationship Id="rId9" Type="http://schemas.microsoft.com/office/2007/relationships/diagramDrawing" Target="../diagrams/drawin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CEB997A-8614-45FA-BF44-C3E67CD45A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92398" y="2601753"/>
            <a:ext cx="6815669" cy="700406"/>
          </a:xfrm>
        </p:spPr>
        <p:txBody>
          <a:bodyPr/>
          <a:lstStyle/>
          <a:p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endParaRPr lang="ru-RU" sz="2000" b="1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BC301487-807B-425C-9151-0247E5BC56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08069" y="1647644"/>
            <a:ext cx="7262948" cy="1317625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Теоретические проблемы </a:t>
            </a:r>
            <a:r>
              <a:rPr lang="ru-RU" sz="2400" b="1" dirty="0" smtClean="0"/>
              <a:t>подготовки</a:t>
            </a:r>
          </a:p>
          <a:p>
            <a:r>
              <a:rPr lang="ru-RU" sz="2400" b="1" dirty="0" smtClean="0"/>
              <a:t> </a:t>
            </a:r>
            <a:r>
              <a:rPr lang="ru-RU" sz="2400" b="1" dirty="0" smtClean="0"/>
              <a:t>детей к школе </a:t>
            </a:r>
            <a:br>
              <a:rPr lang="ru-RU" sz="2400" b="1" dirty="0" smtClean="0"/>
            </a:br>
            <a:endParaRPr lang="ru-RU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0" y="5408022"/>
            <a:ext cx="1200476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Times New Roman" pitchFamily="18" charset="0"/>
                <a:cs typeface="Times New Roman" pitchFamily="18" charset="0"/>
              </a:rPr>
              <a:t>Выполнила:</a:t>
            </a:r>
            <a:endParaRPr kumimoji="0" lang="ru-RU" sz="800" b="0" i="0" u="none" strike="noStrike" cap="none" normalizeH="0" baseline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Воспитатель МАДОУ МДС № 49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Times New Roman" pitchFamily="18" charset="0"/>
                <a:cs typeface="Times New Roman" pitchFamily="18" charset="0"/>
              </a:rPr>
              <a:t>Уфимцева </a:t>
            </a:r>
            <a:r>
              <a:rPr kumimoji="0" lang="en-US" sz="1400" b="1" i="0" u="none" strike="noStrike" cap="none" normalizeH="0" baseline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Times New Roman" pitchFamily="18" charset="0"/>
                <a:cs typeface="Times New Roman" pitchFamily="18" charset="0"/>
              </a:rPr>
              <a:t>Любовь </a:t>
            </a:r>
            <a:r>
              <a:rPr kumimoji="0" lang="en-US" sz="1400" b="1" i="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Times New Roman" pitchFamily="18" charset="0"/>
                <a:cs typeface="Times New Roman" pitchFamily="18" charset="0"/>
              </a:rPr>
              <a:t>Вениаминовна</a:t>
            </a:r>
            <a:endParaRPr kumimoji="0" lang="ru-RU" sz="800" b="0" i="0" u="none" strike="noStrike" cap="none" normalizeH="0" baseline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cs typeface="Arial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2791DC0E-552E-4B95-AC67-3BC7A07BEBDB}"/>
              </a:ext>
            </a:extLst>
          </p:cNvPr>
          <p:cNvSpPr txBox="1"/>
          <p:nvPr/>
        </p:nvSpPr>
        <p:spPr>
          <a:xfrm>
            <a:off x="2854037" y="3555843"/>
            <a:ext cx="681566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Тема:</a:t>
            </a:r>
          </a:p>
          <a:p>
            <a:pPr algn="ctr"/>
            <a:r>
              <a:rPr lang="ru-RU" b="1" dirty="0"/>
              <a:t>      </a:t>
            </a:r>
            <a:r>
              <a:rPr lang="ru-RU" sz="2800" b="1" dirty="0"/>
              <a:t>«Рекомендации для родителей по подготовке детей к школьному обучению»</a:t>
            </a:r>
          </a:p>
        </p:txBody>
      </p:sp>
    </p:spTree>
    <p:extLst>
      <p:ext uri="{BB962C8B-B14F-4D97-AF65-F5344CB8AC3E}">
        <p14:creationId xmlns:p14="http://schemas.microsoft.com/office/powerpoint/2010/main" xmlns="" val="21913347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r>
              <a:rPr lang="ru-RU" sz="4100" b="1" dirty="0">
                <a:solidFill>
                  <a:srgbClr val="262626"/>
                </a:solidFill>
              </a:rPr>
              <a:t>Готовимся к школе вместе с ребенком</a:t>
            </a:r>
          </a:p>
        </p:txBody>
      </p:sp>
      <p:graphicFrame>
        <p:nvGraphicFramePr>
          <p:cNvPr id="8" name="Объект 5">
            <a:extLst>
              <a:ext uri="{FF2B5EF4-FFF2-40B4-BE49-F238E27FC236}">
                <a16:creationId xmlns:a16="http://schemas.microsoft.com/office/drawing/2014/main" xmlns="" id="{873C13B3-A2D6-4285-AC41-36B3FC103C6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283609878"/>
              </p:ext>
            </p:extLst>
          </p:nvPr>
        </p:nvGraphicFramePr>
        <p:xfrm>
          <a:off x="1295400" y="2772384"/>
          <a:ext cx="9601197" cy="28748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>
            <a:extLst>
              <a:ext uri="{FF2B5EF4-FFF2-40B4-BE49-F238E27FC236}">
                <a16:creationId xmlns:a16="http://schemas.microsoft.com/office/drawing/2014/main" xmlns="" id="{3F6D81C7-B083-478E-82FE-089A8CB72E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xmlns="" id="{8398EDA2-4889-433D-AC01-5214D79764E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xmlns="" id="{0099D46A-AF52-46FD-938B-D31189460A2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xmlns="" id="{C933E919-C473-4F0E-9DBC-CC65FC9E926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xmlns="" id="{FBBF3BDD-5C99-4FDC-BBCB-E711359D93F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xmlns="" id="{F06B54F2-CD11-4359-A7D6-DA7C76C091A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47" name="Rectangle 46">
            <a:extLst>
              <a:ext uri="{FF2B5EF4-FFF2-40B4-BE49-F238E27FC236}">
                <a16:creationId xmlns:a16="http://schemas.microsoft.com/office/drawing/2014/main" xmlns="" id="{7E61F402-3445-458A-9A2B-D28FD288390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xmlns="" id="{A673C096-95AE-4644-B76C-1DF1B667DC4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xmlns="" id="{77A91835-418B-4867-87D7-1376A57F3F7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xmlns="" id="{65B511A1-E0EC-49FE-8068-9DA29CD00E9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xmlns="" id="{4A61BC5F-ADA4-4DBA-9C6B-E17E0B82EC5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xmlns="" id="{1CE6F7D2-ACED-47D2-BEFD-FB26F75374A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7B8509A-A32B-4F75-AA97-E2018C28AB5D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295402" y="982132"/>
            <a:ext cx="3660056" cy="132537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800" b="1">
                <a:solidFill>
                  <a:srgbClr val="262626"/>
                </a:solidFill>
              </a:rPr>
              <a:t>Интеллектуальная</a:t>
            </a:r>
            <a:r>
              <a:rPr lang="en-US" sz="2800" b="1" dirty="0">
                <a:solidFill>
                  <a:srgbClr val="262626"/>
                </a:solidFill>
              </a:rPr>
              <a:t> </a:t>
            </a:r>
            <a:r>
              <a:rPr lang="en-US" sz="2800" b="1">
                <a:solidFill>
                  <a:srgbClr val="262626"/>
                </a:solidFill>
              </a:rPr>
              <a:t>готовность</a:t>
            </a:r>
            <a:endParaRPr lang="en-US" sz="2800" b="1" dirty="0">
              <a:solidFill>
                <a:srgbClr val="262626"/>
              </a:solidFill>
            </a:endParaRP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xmlns="" id="{2BE880E9-2B86-4CDB-B5B7-308745CDD19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1295401" y="2400639"/>
            <a:ext cx="366005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D85E2EC-E20E-48AF-9632-03082597292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952501" y="2493773"/>
            <a:ext cx="4162424" cy="358317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800" dirty="0" err="1">
                <a:solidFill>
                  <a:srgbClr val="262626"/>
                </a:solidFill>
              </a:rPr>
              <a:t>Школьное</a:t>
            </a:r>
            <a:r>
              <a:rPr lang="en-US" sz="1800" dirty="0">
                <a:solidFill>
                  <a:srgbClr val="262626"/>
                </a:solidFill>
              </a:rPr>
              <a:t> </a:t>
            </a:r>
            <a:r>
              <a:rPr lang="en-US" sz="1800" dirty="0" err="1">
                <a:solidFill>
                  <a:srgbClr val="262626"/>
                </a:solidFill>
              </a:rPr>
              <a:t>обучение</a:t>
            </a:r>
            <a:r>
              <a:rPr lang="en-US" sz="1800" dirty="0">
                <a:solidFill>
                  <a:srgbClr val="262626"/>
                </a:solidFill>
              </a:rPr>
              <a:t> в </a:t>
            </a:r>
            <a:r>
              <a:rPr lang="en-US" sz="1800" dirty="0" err="1">
                <a:solidFill>
                  <a:srgbClr val="262626"/>
                </a:solidFill>
              </a:rPr>
              <a:t>качестве</a:t>
            </a:r>
            <a:r>
              <a:rPr lang="en-US" sz="1800" dirty="0">
                <a:solidFill>
                  <a:srgbClr val="262626"/>
                </a:solidFill>
              </a:rPr>
              <a:t> </a:t>
            </a:r>
            <a:r>
              <a:rPr lang="en-US" sz="1800" dirty="0" err="1">
                <a:solidFill>
                  <a:srgbClr val="262626"/>
                </a:solidFill>
              </a:rPr>
              <a:t>необходимой</a:t>
            </a:r>
            <a:r>
              <a:rPr lang="en-US" sz="1800" dirty="0">
                <a:solidFill>
                  <a:srgbClr val="262626"/>
                </a:solidFill>
              </a:rPr>
              <a:t> </a:t>
            </a:r>
            <a:r>
              <a:rPr lang="en-US" sz="1800" dirty="0" err="1">
                <a:solidFill>
                  <a:srgbClr val="262626"/>
                </a:solidFill>
              </a:rPr>
              <a:t>предпосылки</a:t>
            </a:r>
            <a:r>
              <a:rPr lang="en-US" sz="1800" dirty="0">
                <a:solidFill>
                  <a:srgbClr val="262626"/>
                </a:solidFill>
              </a:rPr>
              <a:t> </a:t>
            </a:r>
            <a:r>
              <a:rPr lang="en-US" sz="1800" dirty="0" err="1">
                <a:solidFill>
                  <a:srgbClr val="262626"/>
                </a:solidFill>
              </a:rPr>
              <a:t>требует</a:t>
            </a:r>
            <a:r>
              <a:rPr lang="en-US" sz="1800" dirty="0">
                <a:solidFill>
                  <a:srgbClr val="262626"/>
                </a:solidFill>
              </a:rPr>
              <a:t> </a:t>
            </a:r>
            <a:r>
              <a:rPr lang="en-US" sz="1800" dirty="0" err="1">
                <a:solidFill>
                  <a:srgbClr val="262626"/>
                </a:solidFill>
              </a:rPr>
              <a:t>зрелости</a:t>
            </a:r>
            <a:r>
              <a:rPr lang="en-US" sz="1800" dirty="0">
                <a:solidFill>
                  <a:srgbClr val="262626"/>
                </a:solidFill>
              </a:rPr>
              <a:t> </a:t>
            </a:r>
            <a:r>
              <a:rPr lang="en-US" sz="1800" dirty="0" err="1">
                <a:solidFill>
                  <a:srgbClr val="262626"/>
                </a:solidFill>
              </a:rPr>
              <a:t>определенных</a:t>
            </a:r>
            <a:r>
              <a:rPr lang="en-US" sz="1800" dirty="0">
                <a:solidFill>
                  <a:srgbClr val="262626"/>
                </a:solidFill>
              </a:rPr>
              <a:t> </a:t>
            </a:r>
            <a:r>
              <a:rPr lang="en-US" sz="1800" dirty="0" err="1">
                <a:solidFill>
                  <a:srgbClr val="262626"/>
                </a:solidFill>
              </a:rPr>
              <a:t>психических</a:t>
            </a:r>
            <a:r>
              <a:rPr lang="en-US" sz="1800" dirty="0">
                <a:solidFill>
                  <a:srgbClr val="262626"/>
                </a:solidFill>
              </a:rPr>
              <a:t> </a:t>
            </a:r>
            <a:r>
              <a:rPr lang="en-US" sz="1800" dirty="0" err="1">
                <a:solidFill>
                  <a:srgbClr val="262626"/>
                </a:solidFill>
              </a:rPr>
              <a:t>функций</a:t>
            </a:r>
            <a:r>
              <a:rPr lang="en-US" sz="1800" dirty="0">
                <a:solidFill>
                  <a:srgbClr val="262626"/>
                </a:solidFill>
              </a:rPr>
              <a:t> (</a:t>
            </a:r>
            <a:r>
              <a:rPr lang="en-US" sz="1800" dirty="0" err="1">
                <a:solidFill>
                  <a:srgbClr val="262626"/>
                </a:solidFill>
              </a:rPr>
              <a:t>памяти</a:t>
            </a:r>
            <a:r>
              <a:rPr lang="en-US" sz="1800" dirty="0">
                <a:solidFill>
                  <a:srgbClr val="262626"/>
                </a:solidFill>
              </a:rPr>
              <a:t>, </a:t>
            </a:r>
            <a:r>
              <a:rPr lang="en-US" sz="1800" dirty="0" err="1">
                <a:solidFill>
                  <a:srgbClr val="262626"/>
                </a:solidFill>
              </a:rPr>
              <a:t>внимания</a:t>
            </a:r>
            <a:r>
              <a:rPr lang="en-US" sz="1800" dirty="0">
                <a:solidFill>
                  <a:srgbClr val="262626"/>
                </a:solidFill>
              </a:rPr>
              <a:t>, </a:t>
            </a:r>
            <a:r>
              <a:rPr lang="en-US" sz="1800" dirty="0" err="1">
                <a:solidFill>
                  <a:srgbClr val="262626"/>
                </a:solidFill>
              </a:rPr>
              <a:t>мышления</a:t>
            </a:r>
            <a:r>
              <a:rPr lang="en-US" sz="1800" dirty="0">
                <a:solidFill>
                  <a:srgbClr val="262626"/>
                </a:solidFill>
              </a:rPr>
              <a:t>). </a:t>
            </a:r>
            <a:r>
              <a:rPr lang="en-US" sz="1800" dirty="0" err="1">
                <a:solidFill>
                  <a:srgbClr val="262626"/>
                </a:solidFill>
              </a:rPr>
              <a:t>Внимание</a:t>
            </a:r>
            <a:r>
              <a:rPr lang="en-US" sz="1800" dirty="0">
                <a:solidFill>
                  <a:srgbClr val="262626"/>
                </a:solidFill>
              </a:rPr>
              <a:t> </a:t>
            </a:r>
            <a:r>
              <a:rPr lang="en-US" sz="1800" dirty="0" err="1">
                <a:solidFill>
                  <a:srgbClr val="262626"/>
                </a:solidFill>
              </a:rPr>
              <a:t>ребенка</a:t>
            </a:r>
            <a:r>
              <a:rPr lang="en-US" sz="1800" dirty="0">
                <a:solidFill>
                  <a:srgbClr val="262626"/>
                </a:solidFill>
              </a:rPr>
              <a:t> </a:t>
            </a:r>
            <a:r>
              <a:rPr lang="en-US" sz="1800" dirty="0" err="1">
                <a:solidFill>
                  <a:srgbClr val="262626"/>
                </a:solidFill>
              </a:rPr>
              <a:t>должно</a:t>
            </a:r>
            <a:r>
              <a:rPr lang="en-US" sz="1800" dirty="0">
                <a:solidFill>
                  <a:srgbClr val="262626"/>
                </a:solidFill>
              </a:rPr>
              <a:t> </a:t>
            </a:r>
            <a:r>
              <a:rPr lang="en-US" sz="1800" dirty="0" err="1">
                <a:solidFill>
                  <a:srgbClr val="262626"/>
                </a:solidFill>
              </a:rPr>
              <a:t>контролироваться</a:t>
            </a:r>
            <a:r>
              <a:rPr lang="en-US" sz="1800" dirty="0">
                <a:solidFill>
                  <a:srgbClr val="262626"/>
                </a:solidFill>
              </a:rPr>
              <a:t> с </a:t>
            </a:r>
            <a:r>
              <a:rPr lang="en-US" sz="1800" dirty="0" err="1">
                <a:solidFill>
                  <a:srgbClr val="262626"/>
                </a:solidFill>
              </a:rPr>
              <a:t>помощью</a:t>
            </a:r>
            <a:r>
              <a:rPr lang="en-US" sz="1800" dirty="0">
                <a:solidFill>
                  <a:srgbClr val="262626"/>
                </a:solidFill>
              </a:rPr>
              <a:t> </a:t>
            </a:r>
            <a:r>
              <a:rPr lang="en-US" sz="1800" dirty="0" err="1">
                <a:solidFill>
                  <a:srgbClr val="262626"/>
                </a:solidFill>
              </a:rPr>
              <a:t>волевого</a:t>
            </a:r>
            <a:r>
              <a:rPr lang="en-US" sz="1800" dirty="0">
                <a:solidFill>
                  <a:srgbClr val="262626"/>
                </a:solidFill>
              </a:rPr>
              <a:t> </a:t>
            </a:r>
            <a:r>
              <a:rPr lang="en-US" sz="1800" dirty="0" err="1">
                <a:solidFill>
                  <a:srgbClr val="262626"/>
                </a:solidFill>
              </a:rPr>
              <a:t>усилия</a:t>
            </a:r>
            <a:r>
              <a:rPr lang="en-US" sz="1800" dirty="0">
                <a:solidFill>
                  <a:srgbClr val="262626"/>
                </a:solidFill>
              </a:rPr>
              <a:t>. У </a:t>
            </a:r>
            <a:r>
              <a:rPr lang="en-US" sz="1800" dirty="0" err="1">
                <a:solidFill>
                  <a:srgbClr val="262626"/>
                </a:solidFill>
              </a:rPr>
              <a:t>будущего</a:t>
            </a:r>
            <a:r>
              <a:rPr lang="en-US" sz="1800" dirty="0">
                <a:solidFill>
                  <a:srgbClr val="262626"/>
                </a:solidFill>
              </a:rPr>
              <a:t> </a:t>
            </a:r>
            <a:r>
              <a:rPr lang="en-US" sz="1800" dirty="0" err="1">
                <a:solidFill>
                  <a:srgbClr val="262626"/>
                </a:solidFill>
              </a:rPr>
              <a:t>первоклассника</a:t>
            </a:r>
            <a:r>
              <a:rPr lang="en-US" sz="1800" dirty="0">
                <a:solidFill>
                  <a:srgbClr val="262626"/>
                </a:solidFill>
              </a:rPr>
              <a:t> </a:t>
            </a:r>
            <a:r>
              <a:rPr lang="en-US" sz="1800" dirty="0" err="1">
                <a:solidFill>
                  <a:srgbClr val="262626"/>
                </a:solidFill>
              </a:rPr>
              <a:t>должна</a:t>
            </a:r>
            <a:r>
              <a:rPr lang="en-US" sz="1800" dirty="0">
                <a:solidFill>
                  <a:srgbClr val="262626"/>
                </a:solidFill>
              </a:rPr>
              <a:t> </a:t>
            </a:r>
            <a:r>
              <a:rPr lang="en-US" sz="1800" dirty="0" err="1">
                <a:solidFill>
                  <a:srgbClr val="262626"/>
                </a:solidFill>
              </a:rPr>
              <a:t>быть</a:t>
            </a:r>
            <a:r>
              <a:rPr lang="en-US" sz="1800" dirty="0">
                <a:solidFill>
                  <a:srgbClr val="262626"/>
                </a:solidFill>
              </a:rPr>
              <a:t> </a:t>
            </a:r>
            <a:r>
              <a:rPr lang="en-US" sz="1800" dirty="0" err="1">
                <a:solidFill>
                  <a:srgbClr val="262626"/>
                </a:solidFill>
              </a:rPr>
              <a:t>развита</a:t>
            </a:r>
            <a:r>
              <a:rPr lang="en-US" sz="1800" dirty="0">
                <a:solidFill>
                  <a:srgbClr val="262626"/>
                </a:solidFill>
              </a:rPr>
              <a:t> </a:t>
            </a:r>
            <a:r>
              <a:rPr lang="en-US" sz="1800" dirty="0" err="1">
                <a:solidFill>
                  <a:srgbClr val="262626"/>
                </a:solidFill>
              </a:rPr>
              <a:t>речевая</a:t>
            </a:r>
            <a:r>
              <a:rPr lang="en-US" sz="1800" dirty="0">
                <a:solidFill>
                  <a:srgbClr val="262626"/>
                </a:solidFill>
              </a:rPr>
              <a:t> и </a:t>
            </a:r>
            <a:r>
              <a:rPr lang="en-US" sz="1800" dirty="0" err="1">
                <a:solidFill>
                  <a:srgbClr val="262626"/>
                </a:solidFill>
              </a:rPr>
              <a:t>зрительная</a:t>
            </a:r>
            <a:r>
              <a:rPr lang="en-US" sz="1800" dirty="0">
                <a:solidFill>
                  <a:srgbClr val="262626"/>
                </a:solidFill>
              </a:rPr>
              <a:t> </a:t>
            </a:r>
            <a:r>
              <a:rPr lang="en-US" sz="1800" dirty="0" err="1">
                <a:solidFill>
                  <a:srgbClr val="262626"/>
                </a:solidFill>
              </a:rPr>
              <a:t>память</a:t>
            </a:r>
            <a:r>
              <a:rPr lang="en-US" sz="1800" dirty="0">
                <a:solidFill>
                  <a:srgbClr val="262626"/>
                </a:solidFill>
              </a:rPr>
              <a:t>; </a:t>
            </a:r>
            <a:r>
              <a:rPr lang="en-US" sz="1800" dirty="0" err="1">
                <a:solidFill>
                  <a:srgbClr val="262626"/>
                </a:solidFill>
              </a:rPr>
              <a:t>сформирована</a:t>
            </a:r>
            <a:r>
              <a:rPr lang="en-US" sz="1800" dirty="0">
                <a:solidFill>
                  <a:srgbClr val="262626"/>
                </a:solidFill>
              </a:rPr>
              <a:t> </a:t>
            </a:r>
            <a:r>
              <a:rPr lang="en-US" sz="1800" dirty="0" err="1">
                <a:solidFill>
                  <a:srgbClr val="262626"/>
                </a:solidFill>
              </a:rPr>
              <a:t>координация</a:t>
            </a:r>
            <a:r>
              <a:rPr lang="en-US" sz="1800" dirty="0">
                <a:solidFill>
                  <a:srgbClr val="262626"/>
                </a:solidFill>
              </a:rPr>
              <a:t> </a:t>
            </a:r>
            <a:r>
              <a:rPr lang="en-US" sz="1800" dirty="0" err="1">
                <a:solidFill>
                  <a:srgbClr val="262626"/>
                </a:solidFill>
              </a:rPr>
              <a:t>работы</a:t>
            </a:r>
            <a:r>
              <a:rPr lang="en-US" sz="1800" dirty="0">
                <a:solidFill>
                  <a:srgbClr val="262626"/>
                </a:solidFill>
              </a:rPr>
              <a:t> </a:t>
            </a:r>
            <a:r>
              <a:rPr lang="en-US" sz="1800" dirty="0" err="1">
                <a:solidFill>
                  <a:srgbClr val="262626"/>
                </a:solidFill>
              </a:rPr>
              <a:t>глаз</a:t>
            </a:r>
            <a:r>
              <a:rPr lang="en-US" sz="1800" dirty="0">
                <a:solidFill>
                  <a:srgbClr val="262626"/>
                </a:solidFill>
              </a:rPr>
              <a:t> и </a:t>
            </a:r>
            <a:r>
              <a:rPr lang="en-US" sz="1800" dirty="0" err="1">
                <a:solidFill>
                  <a:srgbClr val="262626"/>
                </a:solidFill>
              </a:rPr>
              <a:t>тонких</a:t>
            </a:r>
            <a:r>
              <a:rPr lang="en-US" sz="1800" dirty="0">
                <a:solidFill>
                  <a:srgbClr val="262626"/>
                </a:solidFill>
              </a:rPr>
              <a:t> </a:t>
            </a:r>
            <a:r>
              <a:rPr lang="en-US" sz="1800" dirty="0" err="1">
                <a:solidFill>
                  <a:srgbClr val="262626"/>
                </a:solidFill>
              </a:rPr>
              <a:t>движений</a:t>
            </a:r>
            <a:r>
              <a:rPr lang="en-US" sz="1800" dirty="0">
                <a:solidFill>
                  <a:srgbClr val="262626"/>
                </a:solidFill>
              </a:rPr>
              <a:t> </a:t>
            </a:r>
            <a:r>
              <a:rPr lang="en-US" sz="1800" dirty="0" err="1">
                <a:solidFill>
                  <a:srgbClr val="262626"/>
                </a:solidFill>
              </a:rPr>
              <a:t>руки</a:t>
            </a:r>
            <a:r>
              <a:rPr lang="en-US" sz="1800" dirty="0">
                <a:solidFill>
                  <a:srgbClr val="262626"/>
                </a:solidFill>
              </a:rPr>
              <a:t>. </a:t>
            </a:r>
            <a:r>
              <a:rPr lang="en-US" sz="1800" dirty="0" err="1">
                <a:solidFill>
                  <a:srgbClr val="262626"/>
                </a:solidFill>
              </a:rPr>
              <a:t>Нужно</a:t>
            </a:r>
            <a:r>
              <a:rPr lang="en-US" sz="1800" dirty="0">
                <a:solidFill>
                  <a:srgbClr val="262626"/>
                </a:solidFill>
              </a:rPr>
              <a:t> </a:t>
            </a:r>
            <a:r>
              <a:rPr lang="en-US" sz="1800" dirty="0" err="1">
                <a:solidFill>
                  <a:srgbClr val="262626"/>
                </a:solidFill>
              </a:rPr>
              <a:t>научить</a:t>
            </a:r>
            <a:r>
              <a:rPr lang="en-US" sz="1800" dirty="0">
                <a:solidFill>
                  <a:srgbClr val="262626"/>
                </a:solidFill>
              </a:rPr>
              <a:t> </a:t>
            </a:r>
            <a:r>
              <a:rPr lang="en-US" sz="1800" dirty="0" err="1">
                <a:solidFill>
                  <a:srgbClr val="262626"/>
                </a:solidFill>
              </a:rPr>
              <a:t>ребенка</a:t>
            </a:r>
            <a:r>
              <a:rPr lang="en-US" sz="1800" dirty="0">
                <a:solidFill>
                  <a:srgbClr val="262626"/>
                </a:solidFill>
              </a:rPr>
              <a:t> </a:t>
            </a:r>
            <a:r>
              <a:rPr lang="en-US" sz="1800" dirty="0" err="1">
                <a:solidFill>
                  <a:srgbClr val="262626"/>
                </a:solidFill>
              </a:rPr>
              <a:t>не</a:t>
            </a:r>
            <a:r>
              <a:rPr lang="en-US" sz="1800" dirty="0">
                <a:solidFill>
                  <a:srgbClr val="262626"/>
                </a:solidFill>
              </a:rPr>
              <a:t> </a:t>
            </a:r>
            <a:r>
              <a:rPr lang="en-US" sz="1800" dirty="0" err="1">
                <a:solidFill>
                  <a:srgbClr val="262626"/>
                </a:solidFill>
              </a:rPr>
              <a:t>только</a:t>
            </a:r>
            <a:r>
              <a:rPr lang="en-US" sz="1800" dirty="0">
                <a:solidFill>
                  <a:srgbClr val="262626"/>
                </a:solidFill>
              </a:rPr>
              <a:t> </a:t>
            </a:r>
            <a:r>
              <a:rPr lang="en-US" sz="1800" dirty="0" err="1">
                <a:solidFill>
                  <a:srgbClr val="262626"/>
                </a:solidFill>
              </a:rPr>
              <a:t>штриховать</a:t>
            </a:r>
            <a:r>
              <a:rPr lang="en-US" sz="1800" dirty="0">
                <a:solidFill>
                  <a:srgbClr val="262626"/>
                </a:solidFill>
              </a:rPr>
              <a:t>, </a:t>
            </a:r>
            <a:r>
              <a:rPr lang="en-US" sz="1800" dirty="0" err="1">
                <a:solidFill>
                  <a:srgbClr val="262626"/>
                </a:solidFill>
              </a:rPr>
              <a:t>раскрашивать</a:t>
            </a:r>
            <a:r>
              <a:rPr lang="en-US" sz="1800" dirty="0">
                <a:solidFill>
                  <a:srgbClr val="262626"/>
                </a:solidFill>
              </a:rPr>
              <a:t> и </a:t>
            </a:r>
            <a:r>
              <a:rPr lang="en-US" sz="1800" dirty="0" err="1">
                <a:solidFill>
                  <a:srgbClr val="262626"/>
                </a:solidFill>
              </a:rPr>
              <a:t>рисовать</a:t>
            </a:r>
            <a:r>
              <a:rPr lang="en-US" sz="1800" dirty="0">
                <a:solidFill>
                  <a:srgbClr val="262626"/>
                </a:solidFill>
              </a:rPr>
              <a:t>, а </a:t>
            </a:r>
            <a:r>
              <a:rPr lang="en-US" sz="1800" dirty="0" err="1">
                <a:solidFill>
                  <a:srgbClr val="262626"/>
                </a:solidFill>
              </a:rPr>
              <a:t>перерисовывать</a:t>
            </a:r>
            <a:r>
              <a:rPr lang="en-US" sz="1800" dirty="0">
                <a:solidFill>
                  <a:srgbClr val="262626"/>
                </a:solidFill>
              </a:rPr>
              <a:t> </a:t>
            </a:r>
            <a:r>
              <a:rPr lang="en-US" sz="1800" dirty="0" err="1">
                <a:solidFill>
                  <a:srgbClr val="262626"/>
                </a:solidFill>
              </a:rPr>
              <a:t>или</a:t>
            </a:r>
            <a:r>
              <a:rPr lang="en-US" sz="1800" dirty="0">
                <a:solidFill>
                  <a:srgbClr val="262626"/>
                </a:solidFill>
              </a:rPr>
              <a:t> </a:t>
            </a:r>
            <a:r>
              <a:rPr lang="en-US" sz="1800" dirty="0" err="1">
                <a:solidFill>
                  <a:srgbClr val="262626"/>
                </a:solidFill>
              </a:rPr>
              <a:t>переписывать</a:t>
            </a:r>
            <a:r>
              <a:rPr lang="en-US" sz="1800" dirty="0">
                <a:solidFill>
                  <a:srgbClr val="262626"/>
                </a:solidFill>
              </a:rPr>
              <a:t>, </a:t>
            </a:r>
            <a:r>
              <a:rPr lang="en-US" sz="1800" dirty="0" err="1">
                <a:solidFill>
                  <a:srgbClr val="262626"/>
                </a:solidFill>
              </a:rPr>
              <a:t>глядя</a:t>
            </a:r>
            <a:r>
              <a:rPr lang="en-US" sz="1800" dirty="0">
                <a:solidFill>
                  <a:srgbClr val="262626"/>
                </a:solidFill>
              </a:rPr>
              <a:t> </a:t>
            </a:r>
            <a:r>
              <a:rPr lang="en-US" sz="1800" dirty="0" err="1">
                <a:solidFill>
                  <a:srgbClr val="262626"/>
                </a:solidFill>
              </a:rPr>
              <a:t>на</a:t>
            </a:r>
            <a:r>
              <a:rPr lang="en-US" sz="1800" dirty="0">
                <a:solidFill>
                  <a:srgbClr val="262626"/>
                </a:solidFill>
              </a:rPr>
              <a:t> </a:t>
            </a:r>
            <a:r>
              <a:rPr lang="en-US" sz="1800" dirty="0" err="1">
                <a:solidFill>
                  <a:srgbClr val="262626"/>
                </a:solidFill>
              </a:rPr>
              <a:t>образец</a:t>
            </a:r>
            <a:r>
              <a:rPr lang="en-US" sz="1800" dirty="0">
                <a:solidFill>
                  <a:srgbClr val="262626"/>
                </a:solidFill>
              </a:rPr>
              <a:t>.</a:t>
            </a:r>
          </a:p>
        </p:txBody>
      </p:sp>
      <p:pic>
        <p:nvPicPr>
          <p:cNvPr id="5" name="Рисунок 4" descr="Изображение выглядит как маленький, внутренний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xmlns="" id="{4E34730E-8780-456E-9640-DD09EE7536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18668" y="1466828"/>
            <a:ext cx="5649382" cy="4210069"/>
          </a:xfrm>
          <a:prstGeom prst="rect">
            <a:avLst/>
          </a:prstGeom>
          <a:ln w="57150" cmpd="thickThin">
            <a:solidFill>
              <a:srgbClr val="7F7F7F"/>
            </a:solidFill>
            <a:miter lim="800000"/>
          </a:ln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4404414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xmlns="" id="{572F6A24-139E-4EB5-86D2-431F42EF85C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xmlns="" id="{3963AE85-BE5D-4975-BACF-DDDCC9C2AC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xmlns="" id="{1E7751F0-16BF-4A9D-B778-5D46B92B447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xmlns="" id="{1D755924-121A-47AA-8613-995D4108BCD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xmlns="" id="{B4D2AFDA-19BE-4455-830E-1541E5D7BAE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xmlns="" id="{0FB15EBF-E414-4E00-87E7-700A78A60F6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C7692A5-2D42-48C7-B67D-4339E2DCF6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412" y="982132"/>
            <a:ext cx="4935538" cy="81069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2800" b="1" dirty="0"/>
              <a:t>Личностная готовность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xmlns="" id="{C9DA5B05-DD14-4860-AC45-02A8D2EE1AA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92643" y="1092200"/>
            <a:ext cx="4517009" cy="4515104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Рисунок 4" descr="Изображение выглядит как внутренний, одежда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xmlns="" id="{0AC01CB3-618B-48B0-BAD2-61DB17B6BCB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3437" r="2215" b="-3"/>
          <a:stretch/>
        </p:blipFill>
        <p:spPr>
          <a:xfrm>
            <a:off x="1412683" y="1410208"/>
            <a:ext cx="3876801" cy="3858780"/>
          </a:xfrm>
          <a:prstGeom prst="rect">
            <a:avLst/>
          </a:prstGeom>
        </p:spPr>
      </p:pic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xmlns="" id="{36BE37AC-AD36-4C42-9B8C-C5500F4E7C6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6094412" y="2400639"/>
            <a:ext cx="480218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3A7A4E6-8B37-4B78-8AC8-230971A4C8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40791" y="2556932"/>
            <a:ext cx="5470921" cy="3539068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ru-RU" sz="2000" dirty="0"/>
              <a:t>Ребенок на пороге школы должен быть готов к принятию новой для себя роли – роли школьника, имеющего свои права и обязанности. Окружающим взрослым необходимо развивать у малыша чувство гордости за то, что он школьник, который уже многое знает и может справиться со всеми трудностями и все преодолеть. В ребенке нужно поддерживать желание идти в школу, учиться и получать знания и умения, которые ему пригодятся в жизни; стать образованными людьми и многого добиться в жизни.</a:t>
            </a:r>
          </a:p>
        </p:txBody>
      </p:sp>
    </p:spTree>
    <p:extLst>
      <p:ext uri="{BB962C8B-B14F-4D97-AF65-F5344CB8AC3E}">
        <p14:creationId xmlns:p14="http://schemas.microsoft.com/office/powerpoint/2010/main" xmlns="" val="25956524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333F0879-3DA0-4CB8-B35E-A0AD4255819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2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324D2183-F388-476E-92A9-D6639D69858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86138" y="496090"/>
            <a:ext cx="3823215" cy="5883295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114300" dist="127000" dir="5400000" sx="99000" sy="99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contourW="6350">
            <a:bevelT w="12700" h="0" prst="coolSlant"/>
            <a:contourClr>
              <a:schemeClr val="bg2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243462E7-1698-4B21-BE89-AEFAC7C2FE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08012" y="609602"/>
            <a:ext cx="3552006" cy="5638800"/>
          </a:xfrm>
          <a:prstGeom prst="rect">
            <a:avLst/>
          </a:prstGeom>
          <a:noFill/>
          <a:ln w="15875" cap="flat"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08A1AA2-BE61-411F-8F7B-BA53B89B96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875490"/>
            <a:ext cx="3219448" cy="1352144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ru-RU" sz="2800" b="1" dirty="0">
                <a:solidFill>
                  <a:srgbClr val="262626"/>
                </a:solidFill>
              </a:rPr>
              <a:t>Социально-психологическая готовность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99B2EF2-B5BD-424E-AECA-75A1D126A1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6130" y="2430471"/>
            <a:ext cx="3331519" cy="3703629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ru-RU" sz="1500" dirty="0">
                <a:solidFill>
                  <a:srgbClr val="262626"/>
                </a:solidFill>
              </a:rPr>
              <a:t> </a:t>
            </a:r>
            <a:r>
              <a:rPr lang="ru-RU" sz="1800" dirty="0">
                <a:solidFill>
                  <a:srgbClr val="262626"/>
                </a:solidFill>
              </a:rPr>
              <a:t>До школы нужно сформировать коммуникативные качества, благодаря которым он сможет найти друзей в новом коллективе: способность устанавливать и поддерживать дружеские взаимоотношения, умение слушать собеседника и эмоционально сопереживать, решать конфликтные ситуации мирным путем, участвовать в коллективных формах деятельности. </a:t>
            </a:r>
          </a:p>
          <a:p>
            <a:pPr>
              <a:lnSpc>
                <a:spcPct val="90000"/>
              </a:lnSpc>
            </a:pPr>
            <a:endParaRPr lang="ru-RU" sz="1800" dirty="0">
              <a:solidFill>
                <a:srgbClr val="262626"/>
              </a:solidFill>
            </a:endParaRPr>
          </a:p>
          <a:p>
            <a:pPr>
              <a:lnSpc>
                <a:spcPct val="90000"/>
              </a:lnSpc>
            </a:pPr>
            <a:endParaRPr lang="ru-RU" sz="1500" dirty="0">
              <a:solidFill>
                <a:srgbClr val="262626"/>
              </a:solidFill>
            </a:endParaRPr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xmlns="" id="{6C22FCAC-D7EC-4A52-B153-FF761E2235B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795491" y="0"/>
            <a:ext cx="7396509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Рисунок 4" descr="Изображение выглядит как внутренний, текст, сидит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xmlns="" id="{9366007B-900C-4749-8D05-5E46727F35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5910" y="1276785"/>
            <a:ext cx="6098041" cy="4253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16404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9">
            <a:extLst>
              <a:ext uri="{FF2B5EF4-FFF2-40B4-BE49-F238E27FC236}">
                <a16:creationId xmlns:a16="http://schemas.microsoft.com/office/drawing/2014/main" xmlns="" id="{E7DEDD00-5E71-418B-9C3C-9B71B018221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F08AA894-60A7-4A09-919E-54EF7C3EC82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19" name="Rectangle 11">
              <a:extLst>
                <a:ext uri="{FF2B5EF4-FFF2-40B4-BE49-F238E27FC236}">
                  <a16:creationId xmlns:a16="http://schemas.microsoft.com/office/drawing/2014/main" xmlns="" id="{44680684-9D82-4E2B-9E9A-778390DA9EB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E28899EB-8201-46DC-A208-67136E6BA1A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20" name="Picture 13">
              <a:extLst>
                <a:ext uri="{FF2B5EF4-FFF2-40B4-BE49-F238E27FC236}">
                  <a16:creationId xmlns:a16="http://schemas.microsoft.com/office/drawing/2014/main" xmlns="" id="{58681DBB-DB5A-40DF-8333-C7E1C945B5B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5DFE3D0-C31A-467F-B22C-D670F40C37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2800" b="1" dirty="0">
                <a:solidFill>
                  <a:srgbClr val="262626"/>
                </a:solidFill>
              </a:rPr>
              <a:t>Почему трудно начинать учиться, или</a:t>
            </a:r>
            <a:br>
              <a:rPr lang="ru-RU" sz="2800" b="1" dirty="0">
                <a:solidFill>
                  <a:srgbClr val="262626"/>
                </a:solidFill>
              </a:rPr>
            </a:br>
            <a:r>
              <a:rPr lang="ru-RU" sz="2800" b="1" dirty="0">
                <a:solidFill>
                  <a:srgbClr val="262626"/>
                </a:solidFill>
              </a:rPr>
              <a:t>Предупреждение школьной  дезадаптации</a:t>
            </a:r>
            <a:br>
              <a:rPr lang="ru-RU" sz="2800" b="1" dirty="0">
                <a:solidFill>
                  <a:srgbClr val="262626"/>
                </a:solidFill>
              </a:rPr>
            </a:br>
            <a:endParaRPr lang="ru-RU" sz="2800" b="1" dirty="0">
              <a:solidFill>
                <a:srgbClr val="262626"/>
              </a:solidFill>
            </a:endParaRPr>
          </a:p>
        </p:txBody>
      </p:sp>
      <p:graphicFrame>
        <p:nvGraphicFramePr>
          <p:cNvPr id="21" name="Объект 2">
            <a:extLst>
              <a:ext uri="{FF2B5EF4-FFF2-40B4-BE49-F238E27FC236}">
                <a16:creationId xmlns:a16="http://schemas.microsoft.com/office/drawing/2014/main" xmlns="" id="{CCBD9674-B6B5-4275-B318-583CE0A8033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426221176"/>
              </p:ext>
            </p:extLst>
          </p:nvPr>
        </p:nvGraphicFramePr>
        <p:xfrm>
          <a:off x="1071419" y="2675821"/>
          <a:ext cx="10206182" cy="33924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xmlns="" val="10703971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5DB9A51-74AA-4CAD-9BE6-524C409E32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4100" b="1" dirty="0"/>
              <a:t>«</a:t>
            </a:r>
            <a:r>
              <a:rPr lang="ru-RU" sz="2800" b="1" dirty="0"/>
              <a:t>Не хочу в школу!», или Что делать родителям?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65710E2-10B6-4F54-8DA1-6E61FE886D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2026" y="2556932"/>
            <a:ext cx="6524624" cy="3520018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1800" dirty="0"/>
              <a:t>Большинство первоклассников положительно относятся к поступлению в первый класс, они гордятся своей формой и ранцем, с интересом разглядывают класс, заводят новые знакомства. Но что такое?! Через некоторое время ребенок заявляет: «Я в школу больше не пойду!» </a:t>
            </a:r>
          </a:p>
          <a:p>
            <a:pPr>
              <a:lnSpc>
                <a:spcPct val="90000"/>
              </a:lnSpc>
            </a:pPr>
            <a:r>
              <a:rPr lang="ru-RU" sz="1800" dirty="0"/>
              <a:t>Итак, именно родители могут сформировать у ребенка положительное отношение к процессу учения, ощущение того, что он многое умеет и обязательно справится с возникшими проблемами, а мама и папа ему в этом помогут. Сами же родители должны создать в семье доброжелательную обстановку, в которой ребенок смог бы развиваться, раскрывая свои способности и осознавая недостатки.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084FA394-B7DE-4B96-90B4-E5F873BDFF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253" r="8359" b="3"/>
          <a:stretch/>
        </p:blipFill>
        <p:spPr>
          <a:xfrm>
            <a:off x="7724776" y="2556931"/>
            <a:ext cx="3371850" cy="3434293"/>
          </a:xfrm>
          <a:prstGeom prst="rect">
            <a:avLst/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xmlns="" val="32664819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213057F-4D8B-4365-A180-4C9927821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2800" b="1" dirty="0">
                <a:solidFill>
                  <a:srgbClr val="262626"/>
                </a:solidFill>
              </a:rPr>
              <a:t>У каждого первоклассника свой темперамент</a:t>
            </a:r>
            <a:endParaRPr lang="ru-RU" sz="2800" dirty="0">
              <a:solidFill>
                <a:srgbClr val="262626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A859EDBE-6AC7-41EA-B391-9C725D16FC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2556933"/>
            <a:ext cx="3676650" cy="3318936"/>
          </a:xfrm>
          <a:prstGeom prst="rect">
            <a:avLst/>
          </a:prstGeom>
          <a:ln w="57150" cmpd="thickThin">
            <a:solidFill>
              <a:srgbClr val="7F7F7F"/>
            </a:solidFill>
            <a:miter lim="800000"/>
          </a:ln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908447E-9D0F-4774-8D93-2C486CEDED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4450" y="2556931"/>
            <a:ext cx="6134100" cy="3520019"/>
          </a:xfrm>
        </p:spPr>
        <p:txBody>
          <a:bodyPr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ru-RU" sz="1800" dirty="0">
                <a:solidFill>
                  <a:srgbClr val="262626"/>
                </a:solidFill>
              </a:rPr>
              <a:t>Каждый ребенок обладает индивидуальными, присущими ему одному особенностями. Один энергичен и легко возбудим,  другой спокоен и медлителен,  третий умеренно подвижен и уравновешен, четвертый пассивен и чувствителен. Причина этих различий – разный темперамент. Разница в темпераментах между родителями, учителями и ребенком может привести к серьезному недопониманию и даже к конфликтным ситуациям.  Поэтому взрослым необходимо определить темперамент ребенка, а затем помочь маленькому школьнику усвоить новую для него деятельность. Важно, что «хороших» и «плохих» темпераментов не существует. У каждого есть положительные и отрицательные стороны. Изменить темперамент невозможно, но можно научиться им управлять.</a:t>
            </a:r>
          </a:p>
        </p:txBody>
      </p:sp>
    </p:spTree>
    <p:extLst>
      <p:ext uri="{BB962C8B-B14F-4D97-AF65-F5344CB8AC3E}">
        <p14:creationId xmlns:p14="http://schemas.microsoft.com/office/powerpoint/2010/main" xmlns="" val="21094887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xmlns="" id="{572F6A24-139E-4EB5-86D2-431F42EF85C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xmlns="" id="{3963AE85-BE5D-4975-BACF-DDDCC9C2AC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xmlns="" id="{1E7751F0-16BF-4A9D-B778-5D46B92B447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xmlns="" id="{1D755924-121A-47AA-8613-995D4108BCD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xmlns="" id="{B4D2AFDA-19BE-4455-830E-1541E5D7BAE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xmlns="" id="{0FB15EBF-E414-4E00-87E7-700A78A60F6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F2D201F-63D7-4D3E-AF62-4679ADC98C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412" y="982132"/>
            <a:ext cx="4802185" cy="130386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2800" b="1" dirty="0"/>
              <a:t>Первоклассник и первоклассница: два разных мира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xmlns="" id="{C9DA5B05-DD14-4860-AC45-02A8D2EE1AA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92643" y="1092200"/>
            <a:ext cx="4517009" cy="4515104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Рисунок 4" descr="Изображение выглядит как текст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xmlns="" id="{1A3A3FB5-9090-4677-B5BC-17694B7017F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1114" r="28401"/>
          <a:stretch/>
        </p:blipFill>
        <p:spPr>
          <a:xfrm>
            <a:off x="1412683" y="1410208"/>
            <a:ext cx="3876801" cy="3858780"/>
          </a:xfrm>
          <a:prstGeom prst="rect">
            <a:avLst/>
          </a:prstGeom>
        </p:spPr>
      </p:pic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xmlns="" id="{36BE37AC-AD36-4C42-9B8C-C5500F4E7C6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6094412" y="2400639"/>
            <a:ext cx="480218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E651592-2F84-407C-83DA-9D519FF5C1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29693" y="2556931"/>
            <a:ext cx="5482020" cy="3577168"/>
          </a:xfrm>
        </p:spPr>
        <p:txBody>
          <a:bodyPr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ru-RU" sz="1800" dirty="0"/>
              <a:t>Девочки и мальчики развиваются по-разному. До 10-11 лет девочки опережают по физическому и умственному развитию мальчиков и поэтому в начальной школе показывают лучшие успехи в усвоении школьных знаний и умений. Но всем давно известно: все отличницы – девочки, но все великие ученые – мальчики. Ребенка мальчика не надо угнетать за низкую успеваемость на начальном этапе. Необходимо осознать его «мальчиковые» особенности развития. И нужно рассказать ему самому об этих особенностях, чтобы он понимал существование перспектив. В этом случае мальчик будет более спокойно реагировать на насмешки успевающих одноклассниц и стремиться взрослеть и развиваться.</a:t>
            </a:r>
          </a:p>
        </p:txBody>
      </p:sp>
    </p:spTree>
    <p:extLst>
      <p:ext uri="{BB962C8B-B14F-4D97-AF65-F5344CB8AC3E}">
        <p14:creationId xmlns:p14="http://schemas.microsoft.com/office/powerpoint/2010/main" xmlns="" val="8146770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333F0879-3DA0-4CB8-B35E-A0AD4255819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2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324D2183-F388-476E-92A9-D6639D69858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86138" y="496090"/>
            <a:ext cx="3823215" cy="5883295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114300" dist="127000" dir="5400000" sx="99000" sy="99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contourW="6350">
            <a:bevelT w="12700" h="0" prst="coolSlant"/>
            <a:contourClr>
              <a:schemeClr val="bg2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243462E7-1698-4B21-BE89-AEFAC7C2FE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08012" y="609602"/>
            <a:ext cx="3552006" cy="5638800"/>
          </a:xfrm>
          <a:prstGeom prst="rect">
            <a:avLst/>
          </a:prstGeom>
          <a:noFill/>
          <a:ln w="15875" cap="flat"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1C8E4A7-BFF9-4A8F-94A9-8EEDF6A4A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9140" y="972766"/>
            <a:ext cx="2835464" cy="1254868"/>
          </a:xfrm>
        </p:spPr>
        <p:txBody>
          <a:bodyPr anchor="b">
            <a:normAutofit/>
          </a:bodyPr>
          <a:lstStyle/>
          <a:p>
            <a:r>
              <a:rPr lang="ru-RU" sz="2800" b="1" u="sng" dirty="0">
                <a:solidFill>
                  <a:srgbClr val="262626"/>
                </a:solidFill>
              </a:rPr>
              <a:t>Запомните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A24DEB3-1673-4D7F-AE87-DB047F038B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430471"/>
            <a:ext cx="3209925" cy="3608379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ru-RU" sz="1800" dirty="0">
                <a:solidFill>
                  <a:srgbClr val="262626"/>
                </a:solidFill>
              </a:rPr>
              <a:t>Никогда не сравнивайте мальчиков и девочек, не ставьте одних в пример другим! Мальчик и девочка – это два разных мира. Первоклассника и первоклассницу ни в коем случае нельзя учить и воспитывать одинаково. Они по-разному смотрят и видят, слушают и слышат, по-разному говорят и молчат.</a:t>
            </a:r>
          </a:p>
        </p:txBody>
      </p:sp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xmlns="" id="{6C22FCAC-D7EC-4A52-B153-FF761E2235B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795491" y="0"/>
            <a:ext cx="7396509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Рисунок 4" descr="Изображение выглядит как ребенок, внутренний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xmlns="" id="{7E819561-0F67-43D3-9A13-FA7AA1C44E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5910" y="1261540"/>
            <a:ext cx="6098041" cy="4283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67854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CDE6BA54-EC6E-4A72-ADA6-293255C8584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343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8243CDD5-F82E-454F-8486-578A477A867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86138" y="496088"/>
            <a:ext cx="11227442" cy="5883295"/>
          </a:xfrm>
          <a:prstGeom prst="rect">
            <a:avLst/>
          </a:prstGeom>
          <a:blipFill dpi="0" rotWithShape="1">
            <a:blip r:embed="rId4">
              <a:alphaModFix amt="90000"/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rcRect/>
            <a:tile tx="0" ty="0" sx="90000" sy="100000" flip="none" algn="ctr"/>
          </a:blipFill>
          <a:ln>
            <a:noFill/>
          </a:ln>
          <a:effectLst>
            <a:outerShdw blurRad="114300" dist="127000" dir="5400000" sx="99000" sy="99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contourW="6350">
            <a:bevelT w="12700" h="0" prst="coolSlant"/>
            <a:contourClr>
              <a:schemeClr val="bg2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125408EF-EA7D-413B-B27F-B1FCD06FAC6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08012" y="609600"/>
            <a:ext cx="10972800" cy="5638800"/>
          </a:xfrm>
          <a:prstGeom prst="rect">
            <a:avLst/>
          </a:prstGeom>
          <a:noFill/>
          <a:ln w="15875" cap="flat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24E56ED-7E3B-4E23-916E-381DD5DCCD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3200" b="1" dirty="0"/>
              <a:t>Рекомендации родителям первоклассников:</a:t>
            </a:r>
            <a:endParaRPr lang="ru-RU" sz="3200" dirty="0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xmlns="" id="{98C14DAD-9B93-4225-B89C-5D0B5BD3A2E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32" name="Group 31">
            <a:extLst>
              <a:ext uri="{FF2B5EF4-FFF2-40B4-BE49-F238E27FC236}">
                <a16:creationId xmlns:a16="http://schemas.microsoft.com/office/drawing/2014/main" xmlns="" id="{9CA11A81-0344-4F96-8A6F-BBBB25E6E96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-18288" y="3128956"/>
            <a:ext cx="12234672" cy="658368"/>
            <a:chOff x="-18288" y="3128956"/>
            <a:chExt cx="12234672" cy="658368"/>
          </a:xfrm>
        </p:grpSpPr>
        <p:sp>
          <p:nvSpPr>
            <p:cNvPr id="33" name="Rounded Rectangle 22">
              <a:extLst>
                <a:ext uri="{FF2B5EF4-FFF2-40B4-BE49-F238E27FC236}">
                  <a16:creationId xmlns:a16="http://schemas.microsoft.com/office/drawing/2014/main" xmlns="" id="{AD8DC422-CE88-4B6D-8A13-70E10AD9802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732303" y="3128956"/>
              <a:ext cx="45720" cy="658368"/>
            </a:xfrm>
            <a:prstGeom prst="roundRect">
              <a:avLst>
                <a:gd name="adj" fmla="val 50000"/>
              </a:avLst>
            </a:prstGeom>
            <a:solidFill>
              <a:schemeClr val="tx2">
                <a:alpha val="55000"/>
              </a:schemeClr>
            </a:solidFill>
            <a:ln w="9525">
              <a:noFill/>
            </a:ln>
            <a:effectLst>
              <a:innerShdw blurRad="114300">
                <a:prstClr val="black">
                  <a:alpha val="48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44" name="Picture 33">
              <a:extLst>
                <a:ext uri="{FF2B5EF4-FFF2-40B4-BE49-F238E27FC236}">
                  <a16:creationId xmlns:a16="http://schemas.microsoft.com/office/drawing/2014/main" xmlns="" id="{ED55CCD7-8FE9-47DC-B8F9-5C25DA7A78C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8288" y="3154680"/>
              <a:ext cx="777240" cy="606425"/>
            </a:xfrm>
            <a:prstGeom prst="rect">
              <a:avLst/>
            </a:prstGeom>
          </p:spPr>
        </p:pic>
        <p:sp>
          <p:nvSpPr>
            <p:cNvPr id="35" name="Rounded Rectangle 24">
              <a:extLst>
                <a:ext uri="{FF2B5EF4-FFF2-40B4-BE49-F238E27FC236}">
                  <a16:creationId xmlns:a16="http://schemas.microsoft.com/office/drawing/2014/main" xmlns="" id="{B1D46D73-0ACA-4770-9E9F-D36420B9F37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1414377" y="3128956"/>
              <a:ext cx="45720" cy="658368"/>
            </a:xfrm>
            <a:prstGeom prst="roundRect">
              <a:avLst>
                <a:gd name="adj" fmla="val 50000"/>
              </a:avLst>
            </a:prstGeom>
            <a:solidFill>
              <a:schemeClr val="tx2">
                <a:alpha val="55000"/>
              </a:schemeClr>
            </a:solidFill>
            <a:ln w="9525">
              <a:noFill/>
            </a:ln>
            <a:effectLst>
              <a:innerShdw blurRad="114300">
                <a:prstClr val="black">
                  <a:alpha val="48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xmlns="" id="{3E2AA42B-5DF9-462B-9D27-B7E8C0B6B47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 flipH="1">
              <a:off x="11439144" y="3154680"/>
              <a:ext cx="777240" cy="606425"/>
            </a:xfrm>
            <a:prstGeom prst="rect">
              <a:avLst/>
            </a:prstGeom>
          </p:spPr>
        </p:pic>
      </p:grpSp>
      <p:sp>
        <p:nvSpPr>
          <p:cNvPr id="7" name="Объект 6">
            <a:extLst>
              <a:ext uri="{FF2B5EF4-FFF2-40B4-BE49-F238E27FC236}">
                <a16:creationId xmlns:a16="http://schemas.microsoft.com/office/drawing/2014/main" xmlns="" id="{08D0B7FE-5D06-4213-B321-EB99FFCAD2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4425" y="2247306"/>
            <a:ext cx="10121464" cy="4093382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endParaRPr lang="ru-RU" sz="1300" dirty="0"/>
          </a:p>
          <a:p>
            <a:pPr>
              <a:lnSpc>
                <a:spcPct val="90000"/>
              </a:lnSpc>
            </a:pPr>
            <a:r>
              <a:rPr lang="ru-RU" sz="1800" dirty="0"/>
              <a:t>Накануне дня знаний украсьте комнату ребенка. </a:t>
            </a:r>
          </a:p>
          <a:p>
            <a:pPr>
              <a:lnSpc>
                <a:spcPct val="90000"/>
              </a:lnSpc>
            </a:pPr>
            <a:r>
              <a:rPr lang="ru-RU" sz="1800" dirty="0"/>
              <a:t>Ласково разбудите ребенка. </a:t>
            </a:r>
          </a:p>
          <a:p>
            <a:pPr>
              <a:lnSpc>
                <a:spcPct val="90000"/>
              </a:lnSpc>
            </a:pPr>
            <a:r>
              <a:rPr lang="ru-RU" sz="1800" dirty="0"/>
              <a:t>Накормите ребенка незабываемым завтраком.</a:t>
            </a:r>
          </a:p>
          <a:p>
            <a:pPr>
              <a:lnSpc>
                <a:spcPct val="90000"/>
              </a:lnSpc>
            </a:pPr>
            <a:r>
              <a:rPr lang="ru-RU" sz="1800" dirty="0"/>
              <a:t>Фотографии, сделанные в этот день, на всю жизнь сохранят трогательность и неповторимость этого дня</a:t>
            </a:r>
          </a:p>
          <a:p>
            <a:pPr>
              <a:lnSpc>
                <a:spcPct val="90000"/>
              </a:lnSpc>
            </a:pPr>
            <a:r>
              <a:rPr lang="ru-RU" sz="1800" dirty="0"/>
              <a:t>Прощаясь, пожелайте первокласснику удачи и вселите в него уверенность. </a:t>
            </a:r>
          </a:p>
          <a:p>
            <a:pPr>
              <a:lnSpc>
                <a:spcPct val="90000"/>
              </a:lnSpc>
            </a:pPr>
            <a:r>
              <a:rPr lang="ru-RU" sz="1800" dirty="0"/>
              <a:t>Помните, что у ребенка был трудный день. Все вопросы и расспросы оставьте на потом. Но если же ребенок переполнен впечатлениями и сам хочет поделиться с вами чем-то сокровенным, выслушайте его очень внимательно.</a:t>
            </a:r>
          </a:p>
          <a:p>
            <a:pPr>
              <a:lnSpc>
                <a:spcPct val="90000"/>
              </a:lnSpc>
            </a:pPr>
            <a:r>
              <a:rPr lang="ru-RU" sz="1800" dirty="0"/>
              <a:t>После школы дайте ребенку отдохнуть 1-2 часа: погуляйте на свежем воздухе, поиграйте в игры, уложите спать после обеда, если малыш сильно утомлен.</a:t>
            </a:r>
          </a:p>
          <a:p>
            <a:pPr>
              <a:lnSpc>
                <a:spcPct val="90000"/>
              </a:lnSpc>
            </a:pPr>
            <a:r>
              <a:rPr lang="ru-RU" sz="1800" dirty="0"/>
              <a:t> Будьте внимательны к жалобам ребенка на головную боль, недомогание.</a:t>
            </a:r>
          </a:p>
          <a:p>
            <a:pPr>
              <a:lnSpc>
                <a:spcPct val="90000"/>
              </a:lnSpc>
            </a:pPr>
            <a:endParaRPr lang="ru-RU" sz="1300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D8872423-4E88-4653-AB3A-A121BEEAB408}"/>
              </a:ext>
            </a:extLst>
          </p:cNvPr>
          <p:cNvSpPr/>
          <p:nvPr/>
        </p:nvSpPr>
        <p:spPr>
          <a:xfrm>
            <a:off x="1006764" y="889844"/>
            <a:ext cx="567112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endParaRPr lang="ru-RU"/>
          </a:p>
          <a:p>
            <a:pPr>
              <a:spcAft>
                <a:spcPts val="600"/>
              </a:spcAft>
            </a:pPr>
            <a:endParaRPr lang="ru-RU"/>
          </a:p>
          <a:p>
            <a:pPr>
              <a:spcAft>
                <a:spcPts val="600"/>
              </a:spcAft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34893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D1200846-3A0E-4210-A23E-468B00F02ED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343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8243CDD5-F82E-454F-8486-578A477A867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86138" y="496088"/>
            <a:ext cx="11227442" cy="5883295"/>
          </a:xfrm>
          <a:prstGeom prst="rect">
            <a:avLst/>
          </a:prstGeom>
          <a:blipFill dpi="0" rotWithShape="1">
            <a:blip r:embed="rId4">
              <a:alphaModFix amt="90000"/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rcRect/>
            <a:tile tx="0" ty="0" sx="90000" sy="100000" flip="none" algn="ctr"/>
          </a:blipFill>
          <a:ln>
            <a:noFill/>
          </a:ln>
          <a:effectLst>
            <a:outerShdw blurRad="114300" dist="127000" dir="5400000" sx="99000" sy="99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contourW="6350">
            <a:bevelT w="12700" h="0" prst="coolSlant"/>
            <a:contourClr>
              <a:schemeClr val="bg2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125408EF-EA7D-413B-B27F-B1FCD06FAC6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08012" y="609600"/>
            <a:ext cx="10972800" cy="5638800"/>
          </a:xfrm>
          <a:prstGeom prst="rect">
            <a:avLst/>
          </a:prstGeom>
          <a:noFill/>
          <a:ln w="15875" cap="flat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24E56ED-7E3B-4E23-916E-381DD5DCCD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3200" b="1" dirty="0"/>
              <a:t>Рекомендации родителям первоклассников:</a:t>
            </a:r>
            <a:endParaRPr lang="ru-RU" sz="3200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xmlns="" id="{98C14DAD-9B93-4225-B89C-5D0B5BD3A2E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0" name="Group 19">
            <a:extLst>
              <a:ext uri="{FF2B5EF4-FFF2-40B4-BE49-F238E27FC236}">
                <a16:creationId xmlns:a16="http://schemas.microsoft.com/office/drawing/2014/main" xmlns="" id="{9CA11A81-0344-4F96-8A6F-BBBB25E6E96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-18288" y="3128956"/>
            <a:ext cx="12234672" cy="658368"/>
            <a:chOff x="-18288" y="3128956"/>
            <a:chExt cx="12234672" cy="658368"/>
          </a:xfrm>
        </p:grpSpPr>
        <p:sp>
          <p:nvSpPr>
            <p:cNvPr id="21" name="Rounded Rectangle 22">
              <a:extLst>
                <a:ext uri="{FF2B5EF4-FFF2-40B4-BE49-F238E27FC236}">
                  <a16:creationId xmlns:a16="http://schemas.microsoft.com/office/drawing/2014/main" xmlns="" id="{AD8DC422-CE88-4B6D-8A13-70E10AD9802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732303" y="3128956"/>
              <a:ext cx="45720" cy="658368"/>
            </a:xfrm>
            <a:prstGeom prst="roundRect">
              <a:avLst>
                <a:gd name="adj" fmla="val 50000"/>
              </a:avLst>
            </a:prstGeom>
            <a:solidFill>
              <a:schemeClr val="tx2">
                <a:alpha val="55000"/>
              </a:schemeClr>
            </a:solidFill>
            <a:ln w="9525">
              <a:noFill/>
            </a:ln>
            <a:effectLst>
              <a:innerShdw blurRad="114300">
                <a:prstClr val="black">
                  <a:alpha val="48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xmlns="" id="{ED55CCD7-8FE9-47DC-B8F9-5C25DA7A78C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8288" y="3154680"/>
              <a:ext cx="777240" cy="606425"/>
            </a:xfrm>
            <a:prstGeom prst="rect">
              <a:avLst/>
            </a:prstGeom>
          </p:spPr>
        </p:pic>
        <p:sp>
          <p:nvSpPr>
            <p:cNvPr id="23" name="Rounded Rectangle 24">
              <a:extLst>
                <a:ext uri="{FF2B5EF4-FFF2-40B4-BE49-F238E27FC236}">
                  <a16:creationId xmlns:a16="http://schemas.microsoft.com/office/drawing/2014/main" xmlns="" id="{B1D46D73-0ACA-4770-9E9F-D36420B9F37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1414377" y="3128956"/>
              <a:ext cx="45720" cy="658368"/>
            </a:xfrm>
            <a:prstGeom prst="roundRect">
              <a:avLst>
                <a:gd name="adj" fmla="val 50000"/>
              </a:avLst>
            </a:prstGeom>
            <a:solidFill>
              <a:schemeClr val="tx2">
                <a:alpha val="55000"/>
              </a:schemeClr>
            </a:solidFill>
            <a:ln w="9525">
              <a:noFill/>
            </a:ln>
            <a:effectLst>
              <a:innerShdw blurRad="114300">
                <a:prstClr val="black">
                  <a:alpha val="48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xmlns="" id="{3E2AA42B-5DF9-462B-9D27-B7E8C0B6B47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 flipH="1">
              <a:off x="11439144" y="3154680"/>
              <a:ext cx="777240" cy="606425"/>
            </a:xfrm>
            <a:prstGeom prst="rect">
              <a:avLst/>
            </a:prstGeom>
          </p:spPr>
        </p:pic>
      </p:grpSp>
      <p:sp>
        <p:nvSpPr>
          <p:cNvPr id="8" name="Объект 7">
            <a:extLst>
              <a:ext uri="{FF2B5EF4-FFF2-40B4-BE49-F238E27FC236}">
                <a16:creationId xmlns:a16="http://schemas.microsoft.com/office/drawing/2014/main" xmlns="" id="{6257D66F-E27B-4C81-BAE7-74E499A1DC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3475" y="2247305"/>
            <a:ext cx="10077450" cy="393441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ru-RU" sz="1300" dirty="0"/>
          </a:p>
          <a:p>
            <a:pPr>
              <a:lnSpc>
                <a:spcPct val="90000"/>
              </a:lnSpc>
            </a:pPr>
            <a:r>
              <a:rPr lang="ru-RU" sz="1800" dirty="0"/>
              <a:t>В первом классе вы только учите выполнять домашнее задание, поэтому будьте рядом.</a:t>
            </a:r>
          </a:p>
          <a:p>
            <a:pPr>
              <a:lnSpc>
                <a:spcPct val="90000"/>
              </a:lnSpc>
            </a:pPr>
            <a:r>
              <a:rPr lang="ru-RU" sz="1800" dirty="0"/>
              <a:t>Выполняя задания, необходимо делать перерывы через 20 минут.</a:t>
            </a:r>
          </a:p>
          <a:p>
            <a:pPr>
              <a:lnSpc>
                <a:spcPct val="90000"/>
              </a:lnSpc>
            </a:pPr>
            <a:r>
              <a:rPr lang="ru-RU" sz="1800" dirty="0"/>
              <a:t>Постройте режим дня ребенка, чтобы в нем сочетались периоды активности и отдыха.</a:t>
            </a:r>
          </a:p>
          <a:p>
            <a:pPr>
              <a:lnSpc>
                <a:spcPct val="90000"/>
              </a:lnSpc>
            </a:pPr>
            <a:r>
              <a:rPr lang="ru-RU" sz="1800" dirty="0"/>
              <a:t>Выработайте в семье единую тактику воспитания, все разногласия решайте в отсутствии ребенка.</a:t>
            </a:r>
          </a:p>
          <a:p>
            <a:pPr>
              <a:lnSpc>
                <a:spcPct val="90000"/>
              </a:lnSpc>
            </a:pPr>
            <a:r>
              <a:rPr lang="ru-RU" sz="1800" dirty="0"/>
              <a:t>Хвалите ребенка даже за малые успехи. </a:t>
            </a:r>
          </a:p>
          <a:p>
            <a:pPr>
              <a:lnSpc>
                <a:spcPct val="90000"/>
              </a:lnSpc>
            </a:pPr>
            <a:r>
              <a:rPr lang="ru-RU" sz="1800" dirty="0"/>
              <a:t>Поговорите о ребенке с учителем, какое у него настроение и как он ведет себя на уроках, нашел ли ребенок друзей в новом коллективе.</a:t>
            </a:r>
          </a:p>
          <a:p>
            <a:pPr>
              <a:lnSpc>
                <a:spcPct val="90000"/>
              </a:lnSpc>
            </a:pPr>
            <a:r>
              <a:rPr lang="ru-RU" sz="1800" dirty="0"/>
              <a:t>Помните, что хотя учеба – нелегкий труд, она не должна занимать все время ребенка.</a:t>
            </a:r>
          </a:p>
          <a:p>
            <a:pPr>
              <a:lnSpc>
                <a:spcPct val="90000"/>
              </a:lnSpc>
            </a:pPr>
            <a:r>
              <a:rPr lang="ru-RU" sz="1800" dirty="0"/>
              <a:t>Верьте в ребенка! И вселите в него самого уверенность, что стоит ему только захотеть – и он справится со всеми трудностями!</a:t>
            </a:r>
          </a:p>
          <a:p>
            <a:pPr>
              <a:lnSpc>
                <a:spcPct val="90000"/>
              </a:lnSpc>
            </a:pPr>
            <a:endParaRPr lang="ru-RU" sz="1300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D8872423-4E88-4653-AB3A-A121BEEAB408}"/>
              </a:ext>
            </a:extLst>
          </p:cNvPr>
          <p:cNvSpPr/>
          <p:nvPr/>
        </p:nvSpPr>
        <p:spPr>
          <a:xfrm>
            <a:off x="1006764" y="889844"/>
            <a:ext cx="567112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endParaRPr lang="ru-RU"/>
          </a:p>
          <a:p>
            <a:pPr>
              <a:spcAft>
                <a:spcPts val="600"/>
              </a:spcAft>
            </a:pPr>
            <a:endParaRPr lang="ru-RU"/>
          </a:p>
          <a:p>
            <a:pPr>
              <a:spcAft>
                <a:spcPts val="600"/>
              </a:spcAft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21709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xmlns="" id="{22AC0F86-9A78-4E84-A4B4-ADB8B2629A0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xmlns="" id="{4AF78B9E-8BE2-4706-9377-A05FA25ABAB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xmlns="" id="{32CDFDE2-4DB3-4623-BA21-187D1B710FB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xmlns="" id="{ED74B2AA-1443-4E9B-8462-F7F5B852590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xmlns="" id="{9BB652B6-7300-49EC-9422-EF5342492AF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xmlns="" id="{D0909587-01DE-424D-A15F-DAA28CF2CD3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47BAC66-9518-4C60-AE09-D35826FF6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5825" y="982132"/>
            <a:ext cx="3360772" cy="1303867"/>
          </a:xfrm>
        </p:spPr>
        <p:txBody>
          <a:bodyPr>
            <a:normAutofit/>
          </a:bodyPr>
          <a:lstStyle/>
          <a:p>
            <a:r>
              <a:rPr lang="ru-RU" sz="3200" b="1" dirty="0"/>
              <a:t>Заключение: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xmlns="" id="{69A54E25-1C05-48E5-A5CC-3778C1D3632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92643" y="1092200"/>
            <a:ext cx="5942687" cy="4515104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77C4A66C-1DC2-4EC7-BE1A-1EFCD8F3D66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504" r="17546" b="-1"/>
          <a:stretch/>
        </p:blipFill>
        <p:spPr>
          <a:xfrm>
            <a:off x="1412683" y="1410208"/>
            <a:ext cx="5278777" cy="3858780"/>
          </a:xfrm>
          <a:prstGeom prst="rect">
            <a:avLst/>
          </a:prstGeom>
        </p:spPr>
      </p:pic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xmlns="" id="{0E5D0023-B23E-4823-8D72-B07FFF8CAE9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7520089" y="2400639"/>
            <a:ext cx="337650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EAB0EC5-DB42-4A80-B074-7BB8804CB9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1375" y="2398853"/>
            <a:ext cx="4245611" cy="3735247"/>
          </a:xfrm>
        </p:spPr>
        <p:txBody>
          <a:bodyPr>
            <a:normAutofit fontScale="92500"/>
          </a:bodyPr>
          <a:lstStyle/>
          <a:p>
            <a:pPr>
              <a:lnSpc>
                <a:spcPct val="90000"/>
              </a:lnSpc>
            </a:pPr>
            <a:r>
              <a:rPr lang="ru-RU" sz="1800" dirty="0"/>
              <a:t>С того момента, когда ваш ребенок впервые переступит порог школы, начнется новый этап его жизни. Постарайтесь, чтобы этот этап начался с радостью, и чтобы так продолжалось на протяжении всего его обучения в школе. </a:t>
            </a:r>
          </a:p>
          <a:p>
            <a:pPr>
              <a:lnSpc>
                <a:spcPct val="90000"/>
              </a:lnSpc>
            </a:pPr>
            <a:r>
              <a:rPr lang="ru-RU" sz="1800" dirty="0"/>
              <a:t>Ребенок всегда должен чувствовать вашу поддержку, ваше крепкое плечо, на которое можно облокотиться в трудных ситуациях. Станьте ребенку другом, советчиком, мудрым наставником, и тогда ваш первоклассник в будущем превратится в такую личность, в такого человека, которым вы сможете гордиться.</a:t>
            </a:r>
          </a:p>
          <a:p>
            <a:pPr marL="0" indent="0">
              <a:lnSpc>
                <a:spcPct val="90000"/>
              </a:lnSpc>
              <a:buNone/>
            </a:pPr>
            <a:endParaRPr lang="ru-RU" sz="1800" dirty="0"/>
          </a:p>
          <a:p>
            <a:pPr>
              <a:lnSpc>
                <a:spcPct val="90000"/>
              </a:lnSpc>
            </a:pPr>
            <a:endParaRPr lang="ru-RU" sz="1300" dirty="0"/>
          </a:p>
        </p:txBody>
      </p:sp>
    </p:spTree>
    <p:extLst>
      <p:ext uri="{BB962C8B-B14F-4D97-AF65-F5344CB8AC3E}">
        <p14:creationId xmlns:p14="http://schemas.microsoft.com/office/powerpoint/2010/main" xmlns="" val="39597140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>
            <a:extLst>
              <a:ext uri="{FF2B5EF4-FFF2-40B4-BE49-F238E27FC236}">
                <a16:creationId xmlns:a16="http://schemas.microsoft.com/office/drawing/2014/main" xmlns="" id="{F4D5EF8A-B556-4F4E-AFA0-41999ABE4E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13757" y="723900"/>
            <a:ext cx="10700179" cy="54102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3757" y="5286374"/>
            <a:ext cx="10564485" cy="952501"/>
          </a:xfrm>
        </p:spPr>
        <p:txBody>
          <a:bodyPr>
            <a:normAutofit/>
          </a:bodyPr>
          <a:lstStyle/>
          <a:p>
            <a:pPr algn="l"/>
            <a:r>
              <a:rPr lang="ru-RU" sz="5400" b="1" dirty="0"/>
              <a:t>Благодарю за внимание !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1155</Words>
  <Application>Microsoft Office PowerPoint</Application>
  <PresentationFormat>Произвольный</PresentationFormat>
  <Paragraphs>64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Натуральные материалы</vt:lpstr>
      <vt:lpstr>    </vt:lpstr>
      <vt:lpstr>Готовимся к школе вместе с ребенком</vt:lpstr>
      <vt:lpstr>Интеллектуальная готовность</vt:lpstr>
      <vt:lpstr>Личностная готовность</vt:lpstr>
      <vt:lpstr>Социально-психологическая готовность</vt:lpstr>
      <vt:lpstr>Почему трудно начинать учиться, или Предупреждение школьной  дезадаптации </vt:lpstr>
      <vt:lpstr>«Не хочу в школу!», или Что делать родителям?</vt:lpstr>
      <vt:lpstr>У каждого первоклассника свой темперамент</vt:lpstr>
      <vt:lpstr>Первоклассник и первоклассница: два разных мира</vt:lpstr>
      <vt:lpstr>Запомните</vt:lpstr>
      <vt:lpstr>Рекомендации родителям первоклассников:</vt:lpstr>
      <vt:lpstr>Рекомендации родителям первоклассников:</vt:lpstr>
      <vt:lpstr>Заключение:</vt:lpstr>
      <vt:lpstr>Благодарю за внимание 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Теоретические проблемы подготовки детей к школе  </dc:title>
  <dc:creator>1096421</dc:creator>
  <cp:lastModifiedBy>Уфимцева Любовь</cp:lastModifiedBy>
  <cp:revision>5</cp:revision>
  <dcterms:created xsi:type="dcterms:W3CDTF">2018-07-22T11:47:31Z</dcterms:created>
  <dcterms:modified xsi:type="dcterms:W3CDTF">2020-08-17T12:04:16Z</dcterms:modified>
</cp:coreProperties>
</file>