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0" r:id="rId3"/>
    <p:sldId id="256" r:id="rId4"/>
    <p:sldId id="297" r:id="rId5"/>
    <p:sldId id="258" r:id="rId6"/>
    <p:sldId id="260" r:id="rId7"/>
    <p:sldId id="261" r:id="rId8"/>
    <p:sldId id="259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0" r:id="rId23"/>
    <p:sldId id="281" r:id="rId24"/>
    <p:sldId id="282" r:id="rId25"/>
    <p:sldId id="284" r:id="rId26"/>
    <p:sldId id="283" r:id="rId27"/>
    <p:sldId id="285" r:id="rId28"/>
    <p:sldId id="286" r:id="rId29"/>
    <p:sldId id="287" r:id="rId30"/>
    <p:sldId id="288" r:id="rId31"/>
    <p:sldId id="289" r:id="rId32"/>
    <p:sldId id="294" r:id="rId33"/>
    <p:sldId id="295" r:id="rId34"/>
    <p:sldId id="29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F9C3E2BF-EC41-400F-98DC-01B02B36EF21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39AB75D-FA7B-4846-8706-2194D2C63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4470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772816"/>
            <a:ext cx="7128908" cy="4680520"/>
          </a:xfrm>
        </p:spPr>
        <p:txBody>
          <a:bodyPr>
            <a:normAutofit/>
          </a:bodyPr>
          <a:lstStyle/>
          <a:p>
            <a:r>
              <a:rPr lang="ru-RU" dirty="0"/>
              <a:t>Расскажите про природные условия </a:t>
            </a:r>
            <a:r>
              <a:rPr lang="ru-RU" dirty="0" smtClean="0"/>
              <a:t>Древней </a:t>
            </a:r>
            <a:r>
              <a:rPr lang="ru-RU" dirty="0"/>
              <a:t>Италии.</a:t>
            </a:r>
          </a:p>
          <a:p>
            <a:r>
              <a:rPr lang="ru-RU" dirty="0" smtClean="0"/>
              <a:t>Как </a:t>
            </a:r>
            <a:r>
              <a:rPr lang="ru-RU" dirty="0"/>
              <a:t>по легенде был основан город Рим?</a:t>
            </a:r>
          </a:p>
          <a:p>
            <a:r>
              <a:rPr lang="ru-RU" dirty="0"/>
              <a:t>Как жили древнейшие римляне?</a:t>
            </a:r>
          </a:p>
          <a:p>
            <a:r>
              <a:rPr lang="ru-RU" dirty="0"/>
              <a:t>Кто такие патриции и плебеи?</a:t>
            </a:r>
          </a:p>
          <a:p>
            <a:r>
              <a:rPr lang="ru-RU" dirty="0"/>
              <a:t>Расскажите про управление </a:t>
            </a:r>
            <a:r>
              <a:rPr lang="ru-RU" dirty="0" smtClean="0"/>
              <a:t>в Древнем </a:t>
            </a:r>
            <a:r>
              <a:rPr lang="ru-RU" dirty="0"/>
              <a:t>Риме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872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Плебеи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000628" y="2285992"/>
            <a:ext cx="3671264" cy="3493008"/>
          </a:xfrm>
        </p:spPr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 algn="ctr">
              <a:buNone/>
            </a:pPr>
            <a:r>
              <a:rPr lang="ru-RU" dirty="0" smtClean="0"/>
              <a:t>Хотя плебеи и служили вместе с патрициями в армии, им не дали права участвовать в управлении.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1" y="2500306"/>
            <a:ext cx="4429156" cy="245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791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Протест плебеев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929190" y="2285992"/>
            <a:ext cx="3419856" cy="3493008"/>
          </a:xfrm>
        </p:spPr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 algn="ctr">
              <a:buNone/>
            </a:pPr>
            <a:r>
              <a:rPr lang="ru-RU" dirty="0" smtClean="0"/>
              <a:t>Плебеи ушли из города на гору и разбили там лагерь. Патриции испугались и пошли на уступки.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643182"/>
            <a:ext cx="4075538" cy="2662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7307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Народные трибуны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815280" cy="3493008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Должностные лица, защищавшие права плебеев</a:t>
            </a:r>
          </a:p>
          <a:p>
            <a:r>
              <a:rPr lang="ru-RU" dirty="0" smtClean="0"/>
              <a:t>Право вето – запретить любой закон 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214554"/>
            <a:ext cx="3955260" cy="316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3581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Народные трибуны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86248" y="2357430"/>
            <a:ext cx="3743272" cy="3493008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10 народных трибунов</a:t>
            </a:r>
          </a:p>
          <a:p>
            <a:r>
              <a:rPr lang="ru-RU" dirty="0" smtClean="0"/>
              <a:t>Убийство трибунов – тягчайшее преступление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2663669" cy="4395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2943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Нашествие галлов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86314" y="2285992"/>
            <a:ext cx="3744416" cy="3817599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390 г. до н.э. </a:t>
            </a:r>
            <a:r>
              <a:rPr lang="ru-RU" dirty="0" smtClean="0"/>
              <a:t>– нашествие галлов на Италию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428868"/>
            <a:ext cx="4009386" cy="291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084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Галльский воин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429256" y="2428868"/>
            <a:ext cx="3419856" cy="3493008"/>
          </a:xfrm>
        </p:spPr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Был вооружен:</a:t>
            </a:r>
          </a:p>
          <a:p>
            <a:r>
              <a:rPr lang="ru-RU" dirty="0" smtClean="0"/>
              <a:t>Большой щит</a:t>
            </a:r>
          </a:p>
          <a:p>
            <a:r>
              <a:rPr lang="ru-RU" dirty="0" smtClean="0"/>
              <a:t>Длинный меч</a:t>
            </a:r>
          </a:p>
          <a:p>
            <a:r>
              <a:rPr lang="ru-RU" dirty="0" smtClean="0"/>
              <a:t>Кожаные доспехи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214554"/>
            <a:ext cx="4803056" cy="3471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8429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Нашествие галлов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000628" y="2285992"/>
            <a:ext cx="3419856" cy="3493008"/>
          </a:xfrm>
        </p:spPr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 algn="ctr">
              <a:buNone/>
            </a:pPr>
            <a:r>
              <a:rPr lang="ru-RU" dirty="0" smtClean="0"/>
              <a:t>Римляне были разбиты, почти весь Рим захвачен.</a:t>
            </a:r>
          </a:p>
          <a:p>
            <a:pPr marL="68580" indent="0" algn="ctr">
              <a:buNone/>
            </a:pPr>
            <a:r>
              <a:rPr lang="ru-RU" dirty="0" smtClean="0"/>
              <a:t>Устояла только крепость на Капитолии.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2500306"/>
            <a:ext cx="4071966" cy="27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1303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Нашествие галлов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 algn="ctr">
              <a:buNone/>
            </a:pPr>
            <a:r>
              <a:rPr lang="ru-RU" dirty="0" smtClean="0"/>
              <a:t>Полгода продолжалась осада. Римляне, защищавшие крепость, обессилели.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30"/>
            <a:ext cx="4171954" cy="314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1849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Нашествие галлов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86380" y="2357430"/>
            <a:ext cx="3419856" cy="3493008"/>
          </a:xfrm>
        </p:spPr>
        <p:txBody>
          <a:bodyPr/>
          <a:lstStyle/>
          <a:p>
            <a:pPr marL="68580" indent="0" algn="ctr">
              <a:buNone/>
            </a:pPr>
            <a:r>
              <a:rPr lang="ru-RU" dirty="0" smtClean="0"/>
              <a:t>Священные гуси богини Юноны загоготали и подняли тревогу. Воины проснулись и отразили ночное нападение галлов.</a:t>
            </a:r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22255"/>
            <a:ext cx="4643470" cy="277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033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Нашествие галлов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143504" y="2285992"/>
            <a:ext cx="3419856" cy="3493008"/>
          </a:xfrm>
        </p:spPr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«Гуси спасли Рим!» </a:t>
            </a:r>
          </a:p>
          <a:p>
            <a:pPr marL="68580" indent="0">
              <a:buNone/>
            </a:pPr>
            <a:endParaRPr lang="ru-RU" dirty="0"/>
          </a:p>
          <a:p>
            <a:r>
              <a:rPr lang="ru-RU" dirty="0" smtClean="0"/>
              <a:t>Случайность, которая спасла жизнь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3" y="2285992"/>
            <a:ext cx="4170373" cy="3127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073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024744" cy="4698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>
                <a:solidFill>
                  <a:srgbClr val="0070C0"/>
                </a:solidFill>
              </a:rPr>
              <a:t>Римская республика в 6-3 вв. до н.э.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5711" y="1199317"/>
            <a:ext cx="6777317" cy="208566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Сравните карты. Какие изменения на них произошли?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Предположите, чем эти изменения можно объяснить?</a:t>
            </a:r>
          </a:p>
          <a:p>
            <a:pPr marL="68580" indent="0" eaLnBrk="1" fontAlgn="auto" hangingPunct="1">
              <a:spcAft>
                <a:spcPts val="0"/>
              </a:spcAft>
              <a:buNone/>
              <a:defRPr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6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77910"/>
            <a:ext cx="3876675" cy="2760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65765"/>
            <a:ext cx="3948113" cy="2762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17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Нашествие галлов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86314" y="2000240"/>
            <a:ext cx="3599256" cy="3714776"/>
          </a:xfrm>
        </p:spPr>
        <p:txBody>
          <a:bodyPr/>
          <a:lstStyle/>
          <a:p>
            <a:pPr marL="68580" indent="0">
              <a:buNone/>
            </a:pPr>
            <a:r>
              <a:rPr lang="ru-RU" dirty="0" smtClean="0"/>
              <a:t>Откройте учебник на стр. 220 и прочитайте последний абзац.</a:t>
            </a:r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 smtClean="0"/>
          </a:p>
          <a:p>
            <a:pPr marL="68580" indent="0"/>
            <a:r>
              <a:rPr lang="ru-RU" dirty="0" smtClean="0"/>
              <a:t>Что означает выражение «горе побежденным»?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428868"/>
            <a:ext cx="3643338" cy="246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1967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88872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Результаты галльского нашествия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Большой выкуп галлам</a:t>
            </a:r>
          </a:p>
          <a:p>
            <a:r>
              <a:rPr lang="ru-RU" dirty="0" smtClean="0"/>
              <a:t>Строительство крепостной стены вокруг Рима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428868"/>
            <a:ext cx="3904233" cy="2876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4944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Греческие колонии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713062" cy="349300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Самый богатый греческий город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Тарент</a:t>
            </a:r>
            <a:r>
              <a:rPr lang="ru-RU" dirty="0" smtClean="0"/>
              <a:t> боялся римлян и обратился за помощью к царю Эпира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Пирру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785926"/>
            <a:ext cx="3141596" cy="438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Царь Пирр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429124" y="2285992"/>
            <a:ext cx="4357718" cy="4071966"/>
          </a:xfrm>
        </p:spPr>
        <p:txBody>
          <a:bodyPr>
            <a:normAutofit/>
          </a:bodyPr>
          <a:lstStyle/>
          <a:p>
            <a:r>
              <a:rPr lang="ru-RU" dirty="0" smtClean="0"/>
              <a:t>Был внешне похож на Александра Македонского</a:t>
            </a:r>
          </a:p>
          <a:p>
            <a:r>
              <a:rPr lang="ru-RU" dirty="0" smtClean="0"/>
              <a:t>Мечтал повторить подвиги великого полководца </a:t>
            </a:r>
          </a:p>
          <a:p>
            <a:r>
              <a:rPr lang="ru-RU" dirty="0" smtClean="0"/>
              <a:t>И сам отличался талантом полководца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928802"/>
            <a:ext cx="3071834" cy="39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Война с Пирром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929190" y="2285992"/>
            <a:ext cx="3784500" cy="349300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280 г. до н.э.</a:t>
            </a:r>
            <a:r>
              <a:rPr lang="ru-RU" dirty="0" smtClean="0"/>
              <a:t> – война Пирра и римлян.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Боевые слоны Пирра разгромили римскую армию.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214554"/>
            <a:ext cx="4105881" cy="328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28604"/>
            <a:ext cx="7024744" cy="1143000"/>
          </a:xfrm>
        </p:spPr>
        <p:txBody>
          <a:bodyPr/>
          <a:lstStyle/>
          <a:p>
            <a:r>
              <a:rPr lang="ru-RU" dirty="0" smtClean="0"/>
              <a:t>Посол Пирра в Сенате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786314" y="1928802"/>
            <a:ext cx="3927376" cy="428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Посол Пирра выступил в Сенате и предложил Риму оставить в покое греческие города и тогда война будет закончена.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Сенаторы почти согласились, но…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00306"/>
            <a:ext cx="402008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14298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Посол Пирра в Сенате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500562" y="1714488"/>
            <a:ext cx="4213128" cy="450059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  Старый сенатор</a:t>
            </a:r>
            <a:r>
              <a:rPr lang="ru-RU" dirty="0" smtClean="0"/>
              <a:t>: «Слушая ваши речи, я жалею, что только слеп, а не глух вдобавок! Пока Пирр остается в Италии, с ним надо воевать, а не вступать в дружбу!»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86058"/>
            <a:ext cx="4045016" cy="2653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Продолжение войны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5152" y="2000240"/>
            <a:ext cx="3570186" cy="3806199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Вторую битву Пирр выиграл, но понес огромные потери.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Пирр</a:t>
            </a:r>
            <a:r>
              <a:rPr lang="ru-RU" dirty="0" smtClean="0"/>
              <a:t>: «Еще одна такая победа, и мы погибнем!»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30"/>
            <a:ext cx="3857652" cy="318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Война Пирра и Рима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429124" y="2313431"/>
            <a:ext cx="4214842" cy="34930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 третьей битве римляне не испугались и забросали их копьями. Пирр проиграл.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Пиррова победа </a:t>
            </a:r>
            <a:r>
              <a:rPr lang="ru-RU" dirty="0" smtClean="0"/>
              <a:t>– победа слишком дорогой ценой.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3303257" cy="454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Судьба Пирра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03792" y="2852936"/>
            <a:ext cx="3855938" cy="192996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Откройте учебник на стр. 221 и прочитайте «Как погиб Пирр».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71744"/>
            <a:ext cx="3929090" cy="311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2132856"/>
            <a:ext cx="3313355" cy="213376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Завоевание Римом Италии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653136"/>
            <a:ext cx="3309803" cy="1260629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488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28604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Военные победы </a:t>
            </a:r>
            <a:r>
              <a:rPr lang="ru-RU" dirty="0" smtClean="0"/>
              <a:t>римлян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857752" y="2357430"/>
            <a:ext cx="3784500" cy="3493008"/>
          </a:xfrm>
        </p:spPr>
        <p:txBody>
          <a:bodyPr/>
          <a:lstStyle/>
          <a:p>
            <a:pPr>
              <a:buNone/>
            </a:pP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Середина 3 в. до н.э. </a:t>
            </a:r>
            <a:r>
              <a:rPr lang="ru-RU" dirty="0" smtClean="0"/>
              <a:t>– Рим захватил все земли в Италии.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643182"/>
            <a:ext cx="4071966" cy="253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Закрепление материала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85786" y="1714488"/>
            <a:ext cx="7529036" cy="4714908"/>
          </a:xfrm>
        </p:spPr>
        <p:txBody>
          <a:bodyPr/>
          <a:lstStyle/>
          <a:p>
            <a:r>
              <a:rPr lang="ru-RU" dirty="0" smtClean="0"/>
              <a:t>Что такое республика? Когда она была установлена в Риме?</a:t>
            </a:r>
          </a:p>
          <a:p>
            <a:r>
              <a:rPr lang="ru-RU" dirty="0" smtClean="0"/>
              <a:t>Чем занимались консулы, народные трибуны?</a:t>
            </a:r>
          </a:p>
          <a:p>
            <a:r>
              <a:rPr lang="ru-RU" dirty="0" smtClean="0"/>
              <a:t>Объясните выражения «гуси спасли Рим», «горе побежденным».</a:t>
            </a:r>
          </a:p>
          <a:p>
            <a:r>
              <a:rPr lang="ru-RU" dirty="0" smtClean="0"/>
              <a:t>Как проходила война Рима с царем Пирром?</a:t>
            </a:r>
          </a:p>
          <a:p>
            <a:r>
              <a:rPr lang="ru-RU" dirty="0" smtClean="0"/>
              <a:t>Что означает выражение «пиррова победа»?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913844" y="-79108"/>
            <a:ext cx="3330564" cy="561975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70C0"/>
                </a:solidFill>
              </a:rPr>
              <a:t>Проверь себя</a:t>
            </a: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1331639" y="706332"/>
            <a:ext cx="8229600" cy="2889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 1. Во время нашествия галлов Рим </a:t>
            </a:r>
            <a:r>
              <a:rPr lang="ru-RU" sz="1600" b="1" dirty="0">
                <a:latin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7030A0"/>
                </a:solidFill>
                <a:latin typeface="Arial" panose="020B0604020202020204" pitchFamily="34" charset="0"/>
              </a:rPr>
              <a:t>спасли:</a:t>
            </a:r>
            <a:endParaRPr lang="ru-RU" sz="1600" b="1" dirty="0" smtClean="0">
              <a:solidFill>
                <a:srgbClr val="7030A0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1600" b="1" dirty="0" smtClean="0">
                <a:latin typeface="Arial" panose="020B0604020202020204" pitchFamily="34" charset="0"/>
              </a:rPr>
              <a:t>                                                                           </a:t>
            </a:r>
            <a:endParaRPr lang="ru-RU" sz="1600" b="1" dirty="0" smtClean="0">
              <a:solidFill>
                <a:srgbClr val="7030A0"/>
              </a:solidFill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864769" y="1077119"/>
            <a:ext cx="15335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>
                <a:latin typeface="Arial" panose="020B0604020202020204" pitchFamily="34" charset="0"/>
              </a:rPr>
              <a:t>А) волки</a:t>
            </a:r>
            <a:r>
              <a:rPr lang="ru-RU" sz="1600">
                <a:latin typeface="Arial" panose="020B0604020202020204" pitchFamily="34" charset="0"/>
              </a:rPr>
              <a:t>;</a:t>
            </a: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3876675" y="1360487"/>
            <a:ext cx="1412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Б) гуси;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877274" y="1665287"/>
            <a:ext cx="1296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В) утки;</a:t>
            </a: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1331639" y="2067494"/>
            <a:ext cx="80771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2. </a:t>
            </a:r>
            <a:r>
              <a:rPr lang="ru-RU" sz="1600" b="1" dirty="0">
                <a:solidFill>
                  <a:srgbClr val="7030A0"/>
                </a:solidFill>
                <a:latin typeface="Arial" panose="020B0604020202020204" pitchFamily="34" charset="0"/>
              </a:rPr>
              <a:t>Полководец, </a:t>
            </a:r>
            <a:r>
              <a:rPr lang="ru-RU" sz="1600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защищавший    греческие колонии от Рима:                 </a:t>
            </a:r>
            <a:endParaRPr lang="ru-RU" sz="1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3782337" y="2386039"/>
            <a:ext cx="1655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А) </a:t>
            </a:r>
            <a:r>
              <a:rPr lang="ru-RU" sz="1600" b="1" dirty="0" err="1">
                <a:latin typeface="Arial" panose="020B0604020202020204" pitchFamily="34" charset="0"/>
              </a:rPr>
              <a:t>Сципион</a:t>
            </a:r>
            <a:r>
              <a:rPr lang="ru-RU" sz="1600" b="1" dirty="0">
                <a:latin typeface="Arial" panose="020B0604020202020204" pitchFamily="34" charset="0"/>
              </a:rPr>
              <a:t>;</a:t>
            </a: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3854568" y="2714598"/>
            <a:ext cx="15113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Б) </a:t>
            </a:r>
            <a:r>
              <a:rPr lang="ru-RU" sz="1600" b="1" dirty="0" err="1">
                <a:latin typeface="Arial" panose="020B0604020202020204" pitchFamily="34" charset="0"/>
              </a:rPr>
              <a:t>Бренн</a:t>
            </a:r>
            <a:r>
              <a:rPr lang="ru-RU" sz="1600" b="1" dirty="0">
                <a:latin typeface="Arial" panose="020B0604020202020204" pitchFamily="34" charset="0"/>
              </a:rPr>
              <a:t>;</a:t>
            </a:r>
          </a:p>
        </p:txBody>
      </p:sp>
      <p:sp>
        <p:nvSpPr>
          <p:cNvPr id="12308" name="Text Box 23"/>
          <p:cNvSpPr txBox="1">
            <a:spLocks noChangeArrowheads="1"/>
          </p:cNvSpPr>
          <p:nvPr/>
        </p:nvSpPr>
        <p:spPr bwMode="auto">
          <a:xfrm>
            <a:off x="3882132" y="3110734"/>
            <a:ext cx="13668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В) Пирр;</a:t>
            </a:r>
          </a:p>
        </p:txBody>
      </p:sp>
      <p:sp>
        <p:nvSpPr>
          <p:cNvPr id="12312" name="Text Box 27"/>
          <p:cNvSpPr txBox="1">
            <a:spLocks noChangeArrowheads="1"/>
          </p:cNvSpPr>
          <p:nvPr/>
        </p:nvSpPr>
        <p:spPr bwMode="auto">
          <a:xfrm>
            <a:off x="1187623" y="3461643"/>
            <a:ext cx="73920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3. </a:t>
            </a:r>
            <a:r>
              <a:rPr lang="ru-RU" sz="1600" b="1" dirty="0">
                <a:solidFill>
                  <a:srgbClr val="7030A0"/>
                </a:solidFill>
                <a:latin typeface="Arial" panose="020B0604020202020204" pitchFamily="34" charset="0"/>
              </a:rPr>
              <a:t>Главный успех в битвах Пирра </a:t>
            </a:r>
            <a:r>
              <a:rPr lang="ru-RU" sz="1600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с  </a:t>
            </a:r>
            <a:r>
              <a:rPr lang="ru-RU" sz="1600" b="1" dirty="0">
                <a:solidFill>
                  <a:srgbClr val="7030A0"/>
                </a:solidFill>
                <a:latin typeface="Arial" panose="020B0604020202020204" pitchFamily="34" charset="0"/>
              </a:rPr>
              <a:t>римлянами принесла атака:                     </a:t>
            </a:r>
          </a:p>
        </p:txBody>
      </p:sp>
      <p:sp>
        <p:nvSpPr>
          <p:cNvPr id="7" name="Text Box 28"/>
          <p:cNvSpPr txBox="1">
            <a:spLocks noChangeArrowheads="1"/>
          </p:cNvSpPr>
          <p:nvPr/>
        </p:nvSpPr>
        <p:spPr bwMode="auto">
          <a:xfrm>
            <a:off x="3846536" y="3829798"/>
            <a:ext cx="17287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А) слонов;</a:t>
            </a:r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3838355" y="4121898"/>
            <a:ext cx="2160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Б) конницы;</a:t>
            </a:r>
          </a:p>
        </p:txBody>
      </p:sp>
      <p:sp>
        <p:nvSpPr>
          <p:cNvPr id="12318" name="Text Box 30"/>
          <p:cNvSpPr txBox="1">
            <a:spLocks noChangeArrowheads="1"/>
          </p:cNvSpPr>
          <p:nvPr/>
        </p:nvSpPr>
        <p:spPr bwMode="auto">
          <a:xfrm>
            <a:off x="3832514" y="4425298"/>
            <a:ext cx="17287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В) фаланги;</a:t>
            </a: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714399" y="4839447"/>
            <a:ext cx="79930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600" b="1" dirty="0">
                <a:solidFill>
                  <a:srgbClr val="7030A0"/>
                </a:solidFill>
                <a:latin typeface="Arial" panose="020B0604020202020204" pitchFamily="34" charset="0"/>
              </a:rPr>
              <a:t>4</a:t>
            </a:r>
            <a:r>
              <a:rPr lang="ru-RU" sz="1600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. В 509 году до н.э. в Риме установилась «Республика», что в переводе означает:                     </a:t>
            </a:r>
            <a:endParaRPr lang="ru-RU" sz="16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3566458" y="5566852"/>
            <a:ext cx="23515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А) </a:t>
            </a:r>
            <a:r>
              <a:rPr lang="ru-RU" sz="1600" b="1" dirty="0" smtClean="0">
                <a:latin typeface="Arial" panose="020B0604020202020204" pitchFamily="34" charset="0"/>
              </a:rPr>
              <a:t>единовластие;</a:t>
            </a:r>
            <a:endParaRPr lang="ru-RU" sz="1600" b="1" dirty="0">
              <a:latin typeface="Arial" panose="020B0604020202020204" pitchFamily="34" charset="0"/>
            </a:endParaRPr>
          </a:p>
        </p:txBody>
      </p:sp>
      <p:sp>
        <p:nvSpPr>
          <p:cNvPr id="33" name="Text Box 29"/>
          <p:cNvSpPr txBox="1">
            <a:spLocks noChangeArrowheads="1"/>
          </p:cNvSpPr>
          <p:nvPr/>
        </p:nvSpPr>
        <p:spPr bwMode="auto">
          <a:xfrm>
            <a:off x="3566458" y="5873400"/>
            <a:ext cx="321560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1600" b="1" dirty="0">
                <a:latin typeface="Arial" panose="020B0604020202020204" pitchFamily="34" charset="0"/>
              </a:rPr>
              <a:t>Б) </a:t>
            </a:r>
            <a:r>
              <a:rPr lang="ru-RU" sz="1600" b="1" dirty="0" smtClean="0">
                <a:latin typeface="Arial" panose="020B0604020202020204" pitchFamily="34" charset="0"/>
              </a:rPr>
              <a:t>общественное дело;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3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299" grpId="0"/>
      <p:bldP spid="12309" grpId="0"/>
      <p:bldP spid="12310" grpId="0"/>
      <p:bldP spid="12317" grpId="0"/>
      <p:bldP spid="12318" grpId="0"/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Сегодня на уроке я …</a:t>
            </a:r>
          </a:p>
          <a:p>
            <a:r>
              <a:rPr lang="ru-RU" dirty="0"/>
              <a:t>2. Самым полезным и интересным для меня было….</a:t>
            </a:r>
          </a:p>
          <a:p>
            <a:r>
              <a:rPr lang="ru-RU" dirty="0"/>
              <a:t>3. Я встретился с трудностью при …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811119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000" dirty="0" smtClean="0"/>
              <a:t>параграф </a:t>
            </a:r>
            <a:r>
              <a:rPr lang="ru-RU" sz="4000" dirty="0"/>
              <a:t>45, </a:t>
            </a:r>
            <a:r>
              <a:rPr lang="ru-RU" sz="4000" dirty="0" smtClean="0"/>
              <a:t>прочитать</a:t>
            </a:r>
          </a:p>
          <a:p>
            <a:r>
              <a:rPr lang="ru-RU" sz="4000" dirty="0" smtClean="0"/>
              <a:t>Уметь объяснить значение новых слов,</a:t>
            </a:r>
          </a:p>
          <a:p>
            <a:r>
              <a:rPr lang="ru-RU" sz="4000" dirty="0" smtClean="0"/>
              <a:t> </a:t>
            </a:r>
            <a:r>
              <a:rPr lang="ru-RU" sz="4000" dirty="0"/>
              <a:t>ответить на вопросы </a:t>
            </a:r>
            <a:r>
              <a:rPr lang="ru-RU" sz="4000" dirty="0" smtClean="0"/>
              <a:t>и выполнить задания к параграфу на странице 222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793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Учебная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Узнать как и в каком году произошло завоевание </a:t>
            </a:r>
            <a:r>
              <a:rPr lang="ru-RU" sz="3600" dirty="0"/>
              <a:t>Р</a:t>
            </a:r>
            <a:r>
              <a:rPr lang="ru-RU" sz="3600" dirty="0" smtClean="0"/>
              <a:t>имом Италии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1141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Сегодня на уроке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988840"/>
            <a:ext cx="7776864" cy="3843789"/>
          </a:xfrm>
        </p:spPr>
        <p:txBody>
          <a:bodyPr>
            <a:normAutofit/>
          </a:bodyPr>
          <a:lstStyle/>
          <a:p>
            <a:pPr marL="68580" indent="0">
              <a:buNone/>
            </a:pPr>
            <a:endParaRPr lang="ru-RU" sz="2800" dirty="0" smtClean="0"/>
          </a:p>
          <a:p>
            <a:r>
              <a:rPr lang="ru-RU" sz="2800" dirty="0" smtClean="0"/>
              <a:t>Возникновение республики</a:t>
            </a:r>
          </a:p>
          <a:p>
            <a:r>
              <a:rPr lang="ru-RU" sz="2800" dirty="0" smtClean="0"/>
              <a:t>Устройство римской республики</a:t>
            </a:r>
          </a:p>
          <a:p>
            <a:r>
              <a:rPr lang="ru-RU" sz="2800" dirty="0" smtClean="0"/>
              <a:t>Нашествие галлов на Италию</a:t>
            </a:r>
          </a:p>
          <a:p>
            <a:r>
              <a:rPr lang="ru-RU" sz="2800" dirty="0" smtClean="0"/>
              <a:t>Военные победы римлян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8952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Последний царь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5152" y="2313430"/>
            <a:ext cx="4141690" cy="383021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Римом правили 7 царей.</a:t>
            </a:r>
          </a:p>
          <a:p>
            <a:pPr>
              <a:buNone/>
            </a:pPr>
            <a:r>
              <a:rPr lang="ru-RU" dirty="0" smtClean="0"/>
              <a:t> Последним стал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Тарквиний Гордый</a:t>
            </a:r>
            <a:r>
              <a:rPr lang="ru-RU" dirty="0" smtClean="0"/>
              <a:t>, который захватил власть, убив предыдущего царя. 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3116"/>
            <a:ext cx="3419475" cy="3350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3374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Изгнание царя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5152" y="2313430"/>
            <a:ext cx="3784500" cy="3544461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Изгнание Тарквиния из Рима</a:t>
            </a:r>
          </a:p>
          <a:p>
            <a:r>
              <a:rPr lang="ru-RU" dirty="0" smtClean="0"/>
              <a:t>Больше царей не избирают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71600" y="2132856"/>
            <a:ext cx="3438531" cy="343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450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Возникновение республики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929190" y="2285992"/>
            <a:ext cx="3671264" cy="3493008"/>
          </a:xfrm>
        </p:spPr>
        <p:txBody>
          <a:bodyPr/>
          <a:lstStyle/>
          <a:p>
            <a:pPr marL="68580" indent="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509 г. до н.э. </a:t>
            </a:r>
            <a:r>
              <a:rPr lang="ru-RU" dirty="0" smtClean="0"/>
              <a:t>– в Риме установлена республика.</a:t>
            </a:r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Республика</a:t>
            </a:r>
            <a:r>
              <a:rPr lang="ru-RU" dirty="0" smtClean="0"/>
              <a:t> – общественное дело (лат.)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357430"/>
            <a:ext cx="3976474" cy="3060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486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14356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Консулы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14942" y="2500306"/>
            <a:ext cx="3419856" cy="3493008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Два правителя из числа патрициев</a:t>
            </a:r>
          </a:p>
          <a:p>
            <a:r>
              <a:rPr lang="ru-RU" dirty="0" smtClean="0"/>
              <a:t>Избирались на год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30"/>
            <a:ext cx="4448996" cy="2778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752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413</TotalTime>
  <Words>741</Words>
  <Application>Microsoft Office PowerPoint</Application>
  <PresentationFormat>Экран (4:3)</PresentationFormat>
  <Paragraphs>150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Century Gothic</vt:lpstr>
      <vt:lpstr>Wingdings 2</vt:lpstr>
      <vt:lpstr>Остин</vt:lpstr>
      <vt:lpstr>Проверка домашнего задания</vt:lpstr>
      <vt:lpstr>Римская республика в 6-3 вв. до н.э.</vt:lpstr>
      <vt:lpstr>Завоевание Римом Италии</vt:lpstr>
      <vt:lpstr>Учебная задача</vt:lpstr>
      <vt:lpstr>Сегодня на уроке</vt:lpstr>
      <vt:lpstr>Последний царь</vt:lpstr>
      <vt:lpstr>Изгнание царя</vt:lpstr>
      <vt:lpstr>Возникновение республики</vt:lpstr>
      <vt:lpstr>Консулы</vt:lpstr>
      <vt:lpstr>Плебеи</vt:lpstr>
      <vt:lpstr>Протест плебеев</vt:lpstr>
      <vt:lpstr>Народные трибуны</vt:lpstr>
      <vt:lpstr>Народные трибуны</vt:lpstr>
      <vt:lpstr>Нашествие галлов</vt:lpstr>
      <vt:lpstr>Галльский воин</vt:lpstr>
      <vt:lpstr>Нашествие галлов</vt:lpstr>
      <vt:lpstr>Нашествие галлов</vt:lpstr>
      <vt:lpstr>Нашествие галлов</vt:lpstr>
      <vt:lpstr>Нашествие галлов</vt:lpstr>
      <vt:lpstr>Нашествие галлов</vt:lpstr>
      <vt:lpstr>Результаты галльского нашествия</vt:lpstr>
      <vt:lpstr>Греческие колонии</vt:lpstr>
      <vt:lpstr>Царь Пирр</vt:lpstr>
      <vt:lpstr>Война с Пирром</vt:lpstr>
      <vt:lpstr>Посол Пирра в Сенате</vt:lpstr>
      <vt:lpstr>Посол Пирра в Сенате</vt:lpstr>
      <vt:lpstr>Продолжение войны</vt:lpstr>
      <vt:lpstr>Война Пирра и Рима</vt:lpstr>
      <vt:lpstr>Судьба Пирра</vt:lpstr>
      <vt:lpstr>Военные победы римлян</vt:lpstr>
      <vt:lpstr>Закрепление материала</vt:lpstr>
      <vt:lpstr>Проверь себя </vt:lpstr>
      <vt:lpstr>Презентация PowerPoint</vt:lpstr>
      <vt:lpstr>Домашнее задание: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Завоевание Римом Италии</dc:title>
  <dc:creator>юзер</dc:creator>
  <cp:lastModifiedBy>татьяна</cp:lastModifiedBy>
  <cp:revision>52</cp:revision>
  <dcterms:created xsi:type="dcterms:W3CDTF">2014-03-24T06:22:42Z</dcterms:created>
  <dcterms:modified xsi:type="dcterms:W3CDTF">2016-03-23T16:37:11Z</dcterms:modified>
</cp:coreProperties>
</file>