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notesMasterIdLst>
    <p:notesMasterId r:id="rId18"/>
  </p:notesMasterIdLst>
  <p:handoutMasterIdLst>
    <p:handoutMasterId r:id="rId19"/>
  </p:handoutMasterIdLst>
  <p:sldIdLst>
    <p:sldId id="384" r:id="rId2"/>
    <p:sldId id="469" r:id="rId3"/>
    <p:sldId id="468" r:id="rId4"/>
    <p:sldId id="467" r:id="rId5"/>
    <p:sldId id="464" r:id="rId6"/>
    <p:sldId id="463" r:id="rId7"/>
    <p:sldId id="466" r:id="rId8"/>
    <p:sldId id="465" r:id="rId9"/>
    <p:sldId id="462" r:id="rId10"/>
    <p:sldId id="474" r:id="rId11"/>
    <p:sldId id="470" r:id="rId12"/>
    <p:sldId id="460" r:id="rId13"/>
    <p:sldId id="473" r:id="rId14"/>
    <p:sldId id="472" r:id="rId15"/>
    <p:sldId id="461" r:id="rId16"/>
    <p:sldId id="459" r:id="rId17"/>
  </p:sldIdLst>
  <p:sldSz cx="9144000" cy="6858000" type="screen4x3"/>
  <p:notesSz cx="6834188" cy="99790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43">
          <p15:clr>
            <a:srgbClr val="A4A3A4"/>
          </p15:clr>
        </p15:guide>
        <p15:guide id="2" pos="2153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A1993"/>
    <a:srgbClr val="CC3300"/>
    <a:srgbClr val="99CCFF"/>
    <a:srgbClr val="006600"/>
    <a:srgbClr val="808080"/>
    <a:srgbClr val="000066"/>
    <a:srgbClr val="FDF58D"/>
    <a:srgbClr val="FCFCFC"/>
    <a:srgbClr val="E8E8E8"/>
    <a:srgbClr val="FFD8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103" autoAdjust="0"/>
    <p:restoredTop sz="94624" autoAdjust="0"/>
  </p:normalViewPr>
  <p:slideViewPr>
    <p:cSldViewPr>
      <p:cViewPr varScale="1">
        <p:scale>
          <a:sx n="70" d="100"/>
          <a:sy n="70" d="100"/>
        </p:scale>
        <p:origin x="156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2376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1" d="100"/>
          <a:sy n="51" d="100"/>
        </p:scale>
        <p:origin x="-3000" y="-90"/>
      </p:cViewPr>
      <p:guideLst>
        <p:guide orient="horz" pos="3143"/>
        <p:guide pos="2153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918989-C86D-4D06-9E80-4C449BE522A8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89AF6EF-FF72-458F-9120-5FBFE178E60C}">
      <dgm:prSet phldrT="[Текст]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Чем выше уровень компетентности родителей и их заинтересованности во  взаимодействии с ДОУ, тем выше уровень качества воспитания и образования детей, а грамотно построенная система активных и интерактивных форм работы с родителями,   приведет к улучшению качества сотрудничества ДОУ и семьи и сплотит родителей и педагогов, будет способствовать   достижению таких важнейших целей, как:</a:t>
          </a:r>
          <a:endParaRPr lang="ru-RU" b="1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24328B8F-981F-4180-B185-A303B1B22A2E}" type="parTrans" cxnId="{ADAE5BE8-8D80-4451-99FF-C4C58A1C6FF6}">
      <dgm:prSet/>
      <dgm:spPr/>
      <dgm:t>
        <a:bodyPr/>
        <a:lstStyle/>
        <a:p>
          <a:endParaRPr lang="ru-RU"/>
        </a:p>
      </dgm:t>
    </dgm:pt>
    <dgm:pt modelId="{EDA981BF-AE55-48F5-B9C0-6EBC4AAD50C9}" type="sibTrans" cxnId="{ADAE5BE8-8D80-4451-99FF-C4C58A1C6FF6}">
      <dgm:prSet/>
      <dgm:spPr/>
      <dgm:t>
        <a:bodyPr/>
        <a:lstStyle/>
        <a:p>
          <a:endParaRPr lang="ru-RU"/>
        </a:p>
      </dgm:t>
    </dgm:pt>
    <dgm:pt modelId="{1DEF9E23-11EE-4E6D-9E0F-2BA7B2E3D6D9}">
      <dgm:prSet phldrT="[Текст]" custT="1"/>
      <dgm:spPr>
        <a:solidFill>
          <a:srgbClr val="ECFEFE"/>
        </a:solidFill>
      </dgm:spPr>
      <dgm:t>
        <a:bodyPr/>
        <a:lstStyle/>
        <a:p>
          <a:r>
            <a:rPr lang="ru-RU" sz="18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rPr>
            <a:t>1. Стимулирование заинтересованности родителей к участию в  образовательно- воспитательном процессе </a:t>
          </a:r>
          <a:endParaRPr lang="ru-RU" sz="1800" b="1" dirty="0">
            <a:solidFill>
              <a:srgbClr val="0000FF"/>
            </a:solidFill>
            <a:latin typeface="Times New Roman" pitchFamily="18" charset="0"/>
            <a:cs typeface="Times New Roman" pitchFamily="18" charset="0"/>
          </a:endParaRPr>
        </a:p>
      </dgm:t>
    </dgm:pt>
    <dgm:pt modelId="{149F104B-AAEE-4327-82D3-33E86F5C597E}" type="parTrans" cxnId="{F7016273-6A37-4AF2-9C39-C3A617E7C4B0}">
      <dgm:prSet/>
      <dgm:spPr/>
      <dgm:t>
        <a:bodyPr/>
        <a:lstStyle/>
        <a:p>
          <a:endParaRPr lang="ru-RU"/>
        </a:p>
      </dgm:t>
    </dgm:pt>
    <dgm:pt modelId="{A08A4497-5621-4369-B58B-A71E93D91B0E}" type="sibTrans" cxnId="{F7016273-6A37-4AF2-9C39-C3A617E7C4B0}">
      <dgm:prSet/>
      <dgm:spPr/>
      <dgm:t>
        <a:bodyPr/>
        <a:lstStyle/>
        <a:p>
          <a:endParaRPr lang="ru-RU"/>
        </a:p>
      </dgm:t>
    </dgm:pt>
    <dgm:pt modelId="{EBF1272A-1BE7-46BC-97AA-E897EC6F2D98}">
      <dgm:prSet phldrT="[Текст]" custT="1"/>
      <dgm:spPr>
        <a:solidFill>
          <a:srgbClr val="F1FBB7"/>
        </a:solidFill>
      </dgm:spPr>
      <dgm:t>
        <a:bodyPr/>
        <a:lstStyle/>
        <a:p>
          <a:r>
            <a:rPr lang="ru-RU" sz="18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rPr>
            <a:t>2. Повышение уровня активности родителей</a:t>
          </a:r>
          <a:endParaRPr lang="ru-RU" sz="1800" b="1" dirty="0">
            <a:solidFill>
              <a:srgbClr val="0000FF"/>
            </a:solidFill>
            <a:latin typeface="Times New Roman" pitchFamily="18" charset="0"/>
            <a:cs typeface="Times New Roman" pitchFamily="18" charset="0"/>
          </a:endParaRPr>
        </a:p>
      </dgm:t>
    </dgm:pt>
    <dgm:pt modelId="{34C9D111-8C65-4E60-ABB8-EADA55200E57}" type="parTrans" cxnId="{34D46B31-3627-400D-850E-5549F04BEE9C}">
      <dgm:prSet/>
      <dgm:spPr/>
      <dgm:t>
        <a:bodyPr/>
        <a:lstStyle/>
        <a:p>
          <a:endParaRPr lang="ru-RU"/>
        </a:p>
      </dgm:t>
    </dgm:pt>
    <dgm:pt modelId="{B2C82507-D7BE-48C7-90C3-564367D6E08B}" type="sibTrans" cxnId="{34D46B31-3627-400D-850E-5549F04BEE9C}">
      <dgm:prSet/>
      <dgm:spPr/>
      <dgm:t>
        <a:bodyPr/>
        <a:lstStyle/>
        <a:p>
          <a:endParaRPr lang="ru-RU"/>
        </a:p>
      </dgm:t>
    </dgm:pt>
    <dgm:pt modelId="{5B1ED6DB-1DD1-48C8-A579-5132A0D760A9}">
      <dgm:prSet phldrT="[Текст]" custT="1"/>
      <dgm:spPr>
        <a:solidFill>
          <a:srgbClr val="FBC9F5"/>
        </a:solidFill>
      </dgm:spPr>
      <dgm:t>
        <a:bodyPr/>
        <a:lstStyle/>
        <a:p>
          <a:endParaRPr lang="ru-RU" sz="1600" b="1" dirty="0" smtClean="0">
            <a:solidFill>
              <a:srgbClr val="0000FF"/>
            </a:solidFill>
          </a:endParaRPr>
        </a:p>
        <a:p>
          <a:r>
            <a:rPr lang="ru-RU" sz="18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rPr>
            <a:t>3. Развитие навыков анализа и рефлексии своей воспитательной системы</a:t>
          </a:r>
          <a:endParaRPr lang="ru-RU" sz="1800" b="1" dirty="0">
            <a:solidFill>
              <a:srgbClr val="0000FF"/>
            </a:solidFill>
            <a:latin typeface="Times New Roman" pitchFamily="18" charset="0"/>
            <a:cs typeface="Times New Roman" pitchFamily="18" charset="0"/>
          </a:endParaRPr>
        </a:p>
      </dgm:t>
    </dgm:pt>
    <dgm:pt modelId="{5EADF6A2-D914-4CDF-A402-B4A322C26EDF}" type="parTrans" cxnId="{63FCDDC5-9AB8-4391-9EBA-B4F02F881B30}">
      <dgm:prSet/>
      <dgm:spPr/>
      <dgm:t>
        <a:bodyPr/>
        <a:lstStyle/>
        <a:p>
          <a:endParaRPr lang="ru-RU"/>
        </a:p>
      </dgm:t>
    </dgm:pt>
    <dgm:pt modelId="{71C1862A-4828-4427-B17D-1EBF553BA7E3}" type="sibTrans" cxnId="{63FCDDC5-9AB8-4391-9EBA-B4F02F881B30}">
      <dgm:prSet/>
      <dgm:spPr/>
      <dgm:t>
        <a:bodyPr/>
        <a:lstStyle/>
        <a:p>
          <a:endParaRPr lang="ru-RU"/>
        </a:p>
      </dgm:t>
    </dgm:pt>
    <dgm:pt modelId="{37EF2B56-45DE-4210-9F3E-09B3174E6317}">
      <dgm:prSet phldrT="[Текст]" custT="1"/>
      <dgm:spPr>
        <a:solidFill>
          <a:srgbClr val="FCD6B6"/>
        </a:solidFill>
      </dgm:spPr>
      <dgm:t>
        <a:bodyPr/>
        <a:lstStyle/>
        <a:p>
          <a:endParaRPr lang="ru-RU" sz="1800" b="1" dirty="0" smtClean="0">
            <a:solidFill>
              <a:srgbClr val="0000FF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ru-RU" sz="18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rPr>
            <a:t>4. Развитие стремления к сотрудничеству, </a:t>
          </a:r>
          <a:r>
            <a:rPr lang="ru-RU" sz="1800" b="1" dirty="0" err="1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rPr>
            <a:t>эмпатии</a:t>
          </a:r>
          <a:endParaRPr lang="ru-RU" sz="1800" b="1" dirty="0">
            <a:solidFill>
              <a:srgbClr val="0000FF"/>
            </a:solidFill>
            <a:latin typeface="Times New Roman" pitchFamily="18" charset="0"/>
            <a:cs typeface="Times New Roman" pitchFamily="18" charset="0"/>
          </a:endParaRPr>
        </a:p>
      </dgm:t>
    </dgm:pt>
    <dgm:pt modelId="{FD6AD55B-34A2-4BE1-B213-8FF0D0D6982C}" type="parTrans" cxnId="{2EECC5A5-BE76-4701-835F-B72CA8091A96}">
      <dgm:prSet/>
      <dgm:spPr/>
      <dgm:t>
        <a:bodyPr/>
        <a:lstStyle/>
        <a:p>
          <a:endParaRPr lang="ru-RU"/>
        </a:p>
      </dgm:t>
    </dgm:pt>
    <dgm:pt modelId="{842A3228-CD7F-4D74-835D-2BD7F6F5939C}" type="sibTrans" cxnId="{2EECC5A5-BE76-4701-835F-B72CA8091A96}">
      <dgm:prSet/>
      <dgm:spPr/>
      <dgm:t>
        <a:bodyPr/>
        <a:lstStyle/>
        <a:p>
          <a:endParaRPr lang="ru-RU"/>
        </a:p>
      </dgm:t>
    </dgm:pt>
    <dgm:pt modelId="{27C14FEC-B7A0-449F-A023-8ACCBD6C5651}" type="pres">
      <dgm:prSet presAssocID="{2F918989-C86D-4D06-9E80-4C449BE522A8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565DD9C-1A5D-479C-9EF5-C3C18FADCCF2}" type="pres">
      <dgm:prSet presAssocID="{2F918989-C86D-4D06-9E80-4C449BE522A8}" presName="matrix" presStyleCnt="0"/>
      <dgm:spPr/>
    </dgm:pt>
    <dgm:pt modelId="{84B52A98-7669-4BED-A9F1-ED5418E28D2D}" type="pres">
      <dgm:prSet presAssocID="{2F918989-C86D-4D06-9E80-4C449BE522A8}" presName="tile1" presStyleLbl="node1" presStyleIdx="0" presStyleCnt="4"/>
      <dgm:spPr/>
      <dgm:t>
        <a:bodyPr/>
        <a:lstStyle/>
        <a:p>
          <a:endParaRPr lang="ru-RU"/>
        </a:p>
      </dgm:t>
    </dgm:pt>
    <dgm:pt modelId="{3E60E944-5CA8-4E35-9865-ECFA4FC3F074}" type="pres">
      <dgm:prSet presAssocID="{2F918989-C86D-4D06-9E80-4C449BE522A8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2A314D-CFFA-48A8-820D-B8ECD7703A6A}" type="pres">
      <dgm:prSet presAssocID="{2F918989-C86D-4D06-9E80-4C449BE522A8}" presName="tile2" presStyleLbl="node1" presStyleIdx="1" presStyleCnt="4"/>
      <dgm:spPr/>
      <dgm:t>
        <a:bodyPr/>
        <a:lstStyle/>
        <a:p>
          <a:endParaRPr lang="ru-RU"/>
        </a:p>
      </dgm:t>
    </dgm:pt>
    <dgm:pt modelId="{9CC1E200-E27D-4BE7-875E-90577507ACE1}" type="pres">
      <dgm:prSet presAssocID="{2F918989-C86D-4D06-9E80-4C449BE522A8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A77CE6-4A68-4626-B93C-81E66F518256}" type="pres">
      <dgm:prSet presAssocID="{2F918989-C86D-4D06-9E80-4C449BE522A8}" presName="tile3" presStyleLbl="node1" presStyleIdx="2" presStyleCnt="4"/>
      <dgm:spPr/>
      <dgm:t>
        <a:bodyPr/>
        <a:lstStyle/>
        <a:p>
          <a:endParaRPr lang="ru-RU"/>
        </a:p>
      </dgm:t>
    </dgm:pt>
    <dgm:pt modelId="{6320766E-53EE-4DAA-B463-53028C3F353E}" type="pres">
      <dgm:prSet presAssocID="{2F918989-C86D-4D06-9E80-4C449BE522A8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8C0868-853C-466A-9767-8FA46F78B4CB}" type="pres">
      <dgm:prSet presAssocID="{2F918989-C86D-4D06-9E80-4C449BE522A8}" presName="tile4" presStyleLbl="node1" presStyleIdx="3" presStyleCnt="4"/>
      <dgm:spPr/>
      <dgm:t>
        <a:bodyPr/>
        <a:lstStyle/>
        <a:p>
          <a:endParaRPr lang="ru-RU"/>
        </a:p>
      </dgm:t>
    </dgm:pt>
    <dgm:pt modelId="{8D0915AC-8959-4B00-BBA1-458F106BE0F8}" type="pres">
      <dgm:prSet presAssocID="{2F918989-C86D-4D06-9E80-4C449BE522A8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1093D8-7620-46B1-AC8C-625C20240A86}" type="pres">
      <dgm:prSet presAssocID="{2F918989-C86D-4D06-9E80-4C449BE522A8}" presName="centerTile" presStyleLbl="fgShp" presStyleIdx="0" presStyleCnt="1" custScaleX="221665" custScaleY="194572" custLinFactNeighborX="3088" custLinFactNeighborY="11572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2EECC5A5-BE76-4701-835F-B72CA8091A96}" srcId="{389AF6EF-FF72-458F-9120-5FBFE178E60C}" destId="{37EF2B56-45DE-4210-9F3E-09B3174E6317}" srcOrd="3" destOrd="0" parTransId="{FD6AD55B-34A2-4BE1-B213-8FF0D0D6982C}" sibTransId="{842A3228-CD7F-4D74-835D-2BD7F6F5939C}"/>
    <dgm:cxn modelId="{DF86C8EB-17B6-433F-B2B2-BBC18867EE73}" type="presOf" srcId="{5B1ED6DB-1DD1-48C8-A579-5132A0D760A9}" destId="{9BA77CE6-4A68-4626-B93C-81E66F518256}" srcOrd="0" destOrd="0" presId="urn:microsoft.com/office/officeart/2005/8/layout/matrix1"/>
    <dgm:cxn modelId="{ADAE5BE8-8D80-4451-99FF-C4C58A1C6FF6}" srcId="{2F918989-C86D-4D06-9E80-4C449BE522A8}" destId="{389AF6EF-FF72-458F-9120-5FBFE178E60C}" srcOrd="0" destOrd="0" parTransId="{24328B8F-981F-4180-B185-A303B1B22A2E}" sibTransId="{EDA981BF-AE55-48F5-B9C0-6EBC4AAD50C9}"/>
    <dgm:cxn modelId="{34D46B31-3627-400D-850E-5549F04BEE9C}" srcId="{389AF6EF-FF72-458F-9120-5FBFE178E60C}" destId="{EBF1272A-1BE7-46BC-97AA-E897EC6F2D98}" srcOrd="1" destOrd="0" parTransId="{34C9D111-8C65-4E60-ABB8-EADA55200E57}" sibTransId="{B2C82507-D7BE-48C7-90C3-564367D6E08B}"/>
    <dgm:cxn modelId="{1E7FC90F-C0B5-4363-9134-73F43F384FBF}" type="presOf" srcId="{37EF2B56-45DE-4210-9F3E-09B3174E6317}" destId="{3A8C0868-853C-466A-9767-8FA46F78B4CB}" srcOrd="0" destOrd="0" presId="urn:microsoft.com/office/officeart/2005/8/layout/matrix1"/>
    <dgm:cxn modelId="{F7016273-6A37-4AF2-9C39-C3A617E7C4B0}" srcId="{389AF6EF-FF72-458F-9120-5FBFE178E60C}" destId="{1DEF9E23-11EE-4E6D-9E0F-2BA7B2E3D6D9}" srcOrd="0" destOrd="0" parTransId="{149F104B-AAEE-4327-82D3-33E86F5C597E}" sibTransId="{A08A4497-5621-4369-B58B-A71E93D91B0E}"/>
    <dgm:cxn modelId="{AEFFCC3E-1A93-4FEB-9F9F-F7D43E98DA2B}" type="presOf" srcId="{389AF6EF-FF72-458F-9120-5FBFE178E60C}" destId="{F11093D8-7620-46B1-AC8C-625C20240A86}" srcOrd="0" destOrd="0" presId="urn:microsoft.com/office/officeart/2005/8/layout/matrix1"/>
    <dgm:cxn modelId="{63FCDDC5-9AB8-4391-9EBA-B4F02F881B30}" srcId="{389AF6EF-FF72-458F-9120-5FBFE178E60C}" destId="{5B1ED6DB-1DD1-48C8-A579-5132A0D760A9}" srcOrd="2" destOrd="0" parTransId="{5EADF6A2-D914-4CDF-A402-B4A322C26EDF}" sibTransId="{71C1862A-4828-4427-B17D-1EBF553BA7E3}"/>
    <dgm:cxn modelId="{D37FB2B1-BC0C-4BA1-A3A9-943015DA9C07}" type="presOf" srcId="{EBF1272A-1BE7-46BC-97AA-E897EC6F2D98}" destId="{9CC1E200-E27D-4BE7-875E-90577507ACE1}" srcOrd="1" destOrd="0" presId="urn:microsoft.com/office/officeart/2005/8/layout/matrix1"/>
    <dgm:cxn modelId="{71D2DCE3-87F0-4A69-9905-358EFCD766DA}" type="presOf" srcId="{1DEF9E23-11EE-4E6D-9E0F-2BA7B2E3D6D9}" destId="{3E60E944-5CA8-4E35-9865-ECFA4FC3F074}" srcOrd="1" destOrd="0" presId="urn:microsoft.com/office/officeart/2005/8/layout/matrix1"/>
    <dgm:cxn modelId="{135016A1-5474-4FD8-A26A-3984F48AD34E}" type="presOf" srcId="{1DEF9E23-11EE-4E6D-9E0F-2BA7B2E3D6D9}" destId="{84B52A98-7669-4BED-A9F1-ED5418E28D2D}" srcOrd="0" destOrd="0" presId="urn:microsoft.com/office/officeart/2005/8/layout/matrix1"/>
    <dgm:cxn modelId="{6EF2D66E-5FDA-4DAB-A7DE-CFA01B6662E8}" type="presOf" srcId="{EBF1272A-1BE7-46BC-97AA-E897EC6F2D98}" destId="{2E2A314D-CFFA-48A8-820D-B8ECD7703A6A}" srcOrd="0" destOrd="0" presId="urn:microsoft.com/office/officeart/2005/8/layout/matrix1"/>
    <dgm:cxn modelId="{15DE46B7-7582-43BC-8771-3E2526A6A6AA}" type="presOf" srcId="{2F918989-C86D-4D06-9E80-4C449BE522A8}" destId="{27C14FEC-B7A0-449F-A023-8ACCBD6C5651}" srcOrd="0" destOrd="0" presId="urn:microsoft.com/office/officeart/2005/8/layout/matrix1"/>
    <dgm:cxn modelId="{5A33F02D-7649-4889-A1C1-02F10856A9A1}" type="presOf" srcId="{5B1ED6DB-1DD1-48C8-A579-5132A0D760A9}" destId="{6320766E-53EE-4DAA-B463-53028C3F353E}" srcOrd="1" destOrd="0" presId="urn:microsoft.com/office/officeart/2005/8/layout/matrix1"/>
    <dgm:cxn modelId="{3A046B65-2475-488F-A0BF-31190925AAAD}" type="presOf" srcId="{37EF2B56-45DE-4210-9F3E-09B3174E6317}" destId="{8D0915AC-8959-4B00-BBA1-458F106BE0F8}" srcOrd="1" destOrd="0" presId="urn:microsoft.com/office/officeart/2005/8/layout/matrix1"/>
    <dgm:cxn modelId="{D35457EF-E103-40A9-99C4-738442B9CFF4}" type="presParOf" srcId="{27C14FEC-B7A0-449F-A023-8ACCBD6C5651}" destId="{E565DD9C-1A5D-479C-9EF5-C3C18FADCCF2}" srcOrd="0" destOrd="0" presId="urn:microsoft.com/office/officeart/2005/8/layout/matrix1"/>
    <dgm:cxn modelId="{505734FB-3D10-4E1B-B5A5-506161C147A7}" type="presParOf" srcId="{E565DD9C-1A5D-479C-9EF5-C3C18FADCCF2}" destId="{84B52A98-7669-4BED-A9F1-ED5418E28D2D}" srcOrd="0" destOrd="0" presId="urn:microsoft.com/office/officeart/2005/8/layout/matrix1"/>
    <dgm:cxn modelId="{D870CA04-6CE1-4974-9ADB-DF536B9BB1E2}" type="presParOf" srcId="{E565DD9C-1A5D-479C-9EF5-C3C18FADCCF2}" destId="{3E60E944-5CA8-4E35-9865-ECFA4FC3F074}" srcOrd="1" destOrd="0" presId="urn:microsoft.com/office/officeart/2005/8/layout/matrix1"/>
    <dgm:cxn modelId="{9429BBDC-EF20-4BB0-8FF1-6CBB59344EDC}" type="presParOf" srcId="{E565DD9C-1A5D-479C-9EF5-C3C18FADCCF2}" destId="{2E2A314D-CFFA-48A8-820D-B8ECD7703A6A}" srcOrd="2" destOrd="0" presId="urn:microsoft.com/office/officeart/2005/8/layout/matrix1"/>
    <dgm:cxn modelId="{16995CFE-FC53-437E-BE29-43017B40B2E4}" type="presParOf" srcId="{E565DD9C-1A5D-479C-9EF5-C3C18FADCCF2}" destId="{9CC1E200-E27D-4BE7-875E-90577507ACE1}" srcOrd="3" destOrd="0" presId="urn:microsoft.com/office/officeart/2005/8/layout/matrix1"/>
    <dgm:cxn modelId="{08D543E9-14D2-4D22-8AF3-5E25FDBDC0A3}" type="presParOf" srcId="{E565DD9C-1A5D-479C-9EF5-C3C18FADCCF2}" destId="{9BA77CE6-4A68-4626-B93C-81E66F518256}" srcOrd="4" destOrd="0" presId="urn:microsoft.com/office/officeart/2005/8/layout/matrix1"/>
    <dgm:cxn modelId="{2555B37C-A2C4-4324-865B-28ACAA948066}" type="presParOf" srcId="{E565DD9C-1A5D-479C-9EF5-C3C18FADCCF2}" destId="{6320766E-53EE-4DAA-B463-53028C3F353E}" srcOrd="5" destOrd="0" presId="urn:microsoft.com/office/officeart/2005/8/layout/matrix1"/>
    <dgm:cxn modelId="{36AD6D24-0C34-4ED0-89D3-DF6C4B5E9339}" type="presParOf" srcId="{E565DD9C-1A5D-479C-9EF5-C3C18FADCCF2}" destId="{3A8C0868-853C-466A-9767-8FA46F78B4CB}" srcOrd="6" destOrd="0" presId="urn:microsoft.com/office/officeart/2005/8/layout/matrix1"/>
    <dgm:cxn modelId="{D0395964-63E3-4E6C-87CC-5CA6B538EFFB}" type="presParOf" srcId="{E565DD9C-1A5D-479C-9EF5-C3C18FADCCF2}" destId="{8D0915AC-8959-4B00-BBA1-458F106BE0F8}" srcOrd="7" destOrd="0" presId="urn:microsoft.com/office/officeart/2005/8/layout/matrix1"/>
    <dgm:cxn modelId="{9D6B4670-4D3B-4E59-BACB-8987CF7821D0}" type="presParOf" srcId="{27C14FEC-B7A0-449F-A023-8ACCBD6C5651}" destId="{F11093D8-7620-46B1-AC8C-625C20240A86}" srcOrd="1" destOrd="0" presId="urn:microsoft.com/office/officeart/2005/8/layout/matrix1"/>
  </dgm:cxnLst>
  <dgm:bg>
    <a:solidFill>
      <a:srgbClr val="ECFEFE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B52A98-7669-4BED-A9F1-ED5418E28D2D}">
      <dsp:nvSpPr>
        <dsp:cNvPr id="0" name=""/>
        <dsp:cNvSpPr/>
      </dsp:nvSpPr>
      <dsp:spPr>
        <a:xfrm rot="16200000">
          <a:off x="650658" y="-650658"/>
          <a:ext cx="2808312" cy="4109628"/>
        </a:xfrm>
        <a:prstGeom prst="round1Rect">
          <a:avLst/>
        </a:prstGeom>
        <a:solidFill>
          <a:srgbClr val="ECFEF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rPr>
            <a:t>1. Стимулирование заинтересованности родителей к участию в  образовательно- воспитательном процессе </a:t>
          </a:r>
          <a:endParaRPr lang="ru-RU" sz="1800" b="1" kern="1200" dirty="0">
            <a:solidFill>
              <a:srgbClr val="0000FF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-1" y="1"/>
        <a:ext cx="4109628" cy="2106234"/>
      </dsp:txXfrm>
    </dsp:sp>
    <dsp:sp modelId="{2E2A314D-CFFA-48A8-820D-B8ECD7703A6A}">
      <dsp:nvSpPr>
        <dsp:cNvPr id="0" name=""/>
        <dsp:cNvSpPr/>
      </dsp:nvSpPr>
      <dsp:spPr>
        <a:xfrm>
          <a:off x="4109628" y="0"/>
          <a:ext cx="4109628" cy="2808312"/>
        </a:xfrm>
        <a:prstGeom prst="round1Rect">
          <a:avLst/>
        </a:prstGeom>
        <a:solidFill>
          <a:srgbClr val="F1FBB7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rPr>
            <a:t>2. Повышение уровня активности родителей</a:t>
          </a:r>
          <a:endParaRPr lang="ru-RU" sz="1800" b="1" kern="1200" dirty="0">
            <a:solidFill>
              <a:srgbClr val="0000FF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09628" y="0"/>
        <a:ext cx="4109628" cy="2106234"/>
      </dsp:txXfrm>
    </dsp:sp>
    <dsp:sp modelId="{9BA77CE6-4A68-4626-B93C-81E66F518256}">
      <dsp:nvSpPr>
        <dsp:cNvPr id="0" name=""/>
        <dsp:cNvSpPr/>
      </dsp:nvSpPr>
      <dsp:spPr>
        <a:xfrm rot="10800000">
          <a:off x="0" y="2808312"/>
          <a:ext cx="4109628" cy="2808312"/>
        </a:xfrm>
        <a:prstGeom prst="round1Rect">
          <a:avLst/>
        </a:prstGeom>
        <a:solidFill>
          <a:srgbClr val="FBC9F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solidFill>
              <a:srgbClr val="0000FF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rPr>
            <a:t>3. Развитие навыков анализа и рефлексии своей воспитательной системы</a:t>
          </a:r>
          <a:endParaRPr lang="ru-RU" sz="1800" b="1" kern="1200" dirty="0">
            <a:solidFill>
              <a:srgbClr val="0000FF"/>
            </a:solidFill>
            <a:latin typeface="Times New Roman" pitchFamily="18" charset="0"/>
            <a:cs typeface="Times New Roman" pitchFamily="18" charset="0"/>
          </a:endParaRPr>
        </a:p>
      </dsp:txBody>
      <dsp:txXfrm rot="10800000">
        <a:off x="0" y="3510390"/>
        <a:ext cx="4109628" cy="2106234"/>
      </dsp:txXfrm>
    </dsp:sp>
    <dsp:sp modelId="{3A8C0868-853C-466A-9767-8FA46F78B4CB}">
      <dsp:nvSpPr>
        <dsp:cNvPr id="0" name=""/>
        <dsp:cNvSpPr/>
      </dsp:nvSpPr>
      <dsp:spPr>
        <a:xfrm rot="5400000">
          <a:off x="4760286" y="2157654"/>
          <a:ext cx="2808312" cy="4109628"/>
        </a:xfrm>
        <a:prstGeom prst="round1Rect">
          <a:avLst/>
        </a:prstGeom>
        <a:solidFill>
          <a:srgbClr val="FCD6B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 smtClean="0">
            <a:solidFill>
              <a:srgbClr val="0000FF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rPr>
            <a:t>4. Развитие стремления к сотрудничеству, </a:t>
          </a:r>
          <a:r>
            <a:rPr lang="ru-RU" sz="1800" b="1" kern="1200" dirty="0" err="1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rPr>
            <a:t>эмпатии</a:t>
          </a:r>
          <a:endParaRPr lang="ru-RU" sz="1800" b="1" kern="1200" dirty="0">
            <a:solidFill>
              <a:srgbClr val="0000FF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4109627" y="3510389"/>
        <a:ext cx="4109628" cy="2106234"/>
      </dsp:txXfrm>
    </dsp:sp>
    <dsp:sp modelId="{F11093D8-7620-46B1-AC8C-625C20240A86}">
      <dsp:nvSpPr>
        <dsp:cNvPr id="0" name=""/>
        <dsp:cNvSpPr/>
      </dsp:nvSpPr>
      <dsp:spPr>
        <a:xfrm>
          <a:off x="1452889" y="1604753"/>
          <a:ext cx="5465764" cy="2732094"/>
        </a:xfrm>
        <a:prstGeom prst="roundRect">
          <a:avLst/>
        </a:prstGeom>
        <a:solidFill>
          <a:schemeClr val="bg1">
            <a:lumMod val="9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Чем выше уровень компетентности родителей и их заинтересованности во  взаимодействии с ДОУ, тем выше уровень качества воспитания и образования детей, а грамотно построенная система активных и интерактивных форм работы с родителями,   приведет к улучшению качества сотрудничества ДОУ и семьи и сплотит родителей и педагогов, будет способствовать   достижению таких важнейших целей, как:</a:t>
          </a:r>
          <a:endParaRPr lang="ru-RU" sz="1700" b="1" kern="1200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586259" y="1738123"/>
        <a:ext cx="5199024" cy="24653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61481" cy="49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71125" y="0"/>
            <a:ext cx="2961481" cy="49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78342"/>
            <a:ext cx="2961481" cy="49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71125" y="9478342"/>
            <a:ext cx="2961481" cy="49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D54DBE8-8F37-4324-9AB2-9994F0E4A5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5638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61481" cy="49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71125" y="0"/>
            <a:ext cx="2961481" cy="49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2338" y="747713"/>
            <a:ext cx="4991100" cy="37433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3419" y="4740037"/>
            <a:ext cx="5467350" cy="4490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78342"/>
            <a:ext cx="2961481" cy="49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71125" y="9478342"/>
            <a:ext cx="2961481" cy="49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D244DB9-0943-413A-BF16-2540918F54C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7963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0"/>
          <p:cNvSpPr>
            <a:spLocks/>
          </p:cNvSpPr>
          <p:nvPr/>
        </p:nvSpPr>
        <p:spPr bwMode="gray">
          <a:xfrm>
            <a:off x="0" y="6048375"/>
            <a:ext cx="2762250" cy="8096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510"/>
              </a:cxn>
              <a:cxn ang="0">
                <a:pos x="1740" y="510"/>
              </a:cxn>
              <a:cxn ang="0">
                <a:pos x="1595" y="30"/>
              </a:cxn>
              <a:cxn ang="0">
                <a:pos x="0" y="0"/>
              </a:cxn>
            </a:cxnLst>
            <a:rect l="0" t="0" r="r" b="b"/>
            <a:pathLst>
              <a:path w="1740" h="510">
                <a:moveTo>
                  <a:pt x="0" y="0"/>
                </a:moveTo>
                <a:lnTo>
                  <a:pt x="0" y="510"/>
                </a:lnTo>
                <a:cubicBezTo>
                  <a:pt x="0" y="510"/>
                  <a:pt x="870" y="510"/>
                  <a:pt x="1740" y="510"/>
                </a:cubicBezTo>
                <a:cubicBezTo>
                  <a:pt x="1650" y="258"/>
                  <a:pt x="1595" y="30"/>
                  <a:pt x="1595" y="30"/>
                </a:cubicBezTo>
                <a:cubicBezTo>
                  <a:pt x="798" y="54"/>
                  <a:pt x="0" y="0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Freeform 41"/>
          <p:cNvSpPr>
            <a:spLocks/>
          </p:cNvSpPr>
          <p:nvPr/>
        </p:nvSpPr>
        <p:spPr bwMode="gray">
          <a:xfrm>
            <a:off x="2590800" y="4705350"/>
            <a:ext cx="6400800" cy="2152650"/>
          </a:xfrm>
          <a:custGeom>
            <a:avLst/>
            <a:gdLst/>
            <a:ahLst/>
            <a:cxnLst>
              <a:cxn ang="0">
                <a:pos x="1116" y="0"/>
              </a:cxn>
              <a:cxn ang="0">
                <a:pos x="3840" y="636"/>
              </a:cxn>
              <a:cxn ang="0">
                <a:pos x="4032" y="1356"/>
              </a:cxn>
              <a:cxn ang="0">
                <a:pos x="288" y="1356"/>
              </a:cxn>
              <a:cxn ang="0">
                <a:pos x="0" y="828"/>
              </a:cxn>
              <a:cxn ang="0">
                <a:pos x="1116" y="0"/>
              </a:cxn>
            </a:cxnLst>
            <a:rect l="0" t="0" r="r" b="b"/>
            <a:pathLst>
              <a:path w="4032" h="1356">
                <a:moveTo>
                  <a:pt x="1116" y="0"/>
                </a:moveTo>
                <a:cubicBezTo>
                  <a:pt x="2370" y="1254"/>
                  <a:pt x="3840" y="636"/>
                  <a:pt x="3840" y="636"/>
                </a:cubicBezTo>
                <a:cubicBezTo>
                  <a:pt x="4032" y="966"/>
                  <a:pt x="4032" y="1356"/>
                  <a:pt x="4032" y="1356"/>
                </a:cubicBezTo>
                <a:cubicBezTo>
                  <a:pt x="4032" y="1356"/>
                  <a:pt x="2160" y="1356"/>
                  <a:pt x="288" y="1356"/>
                </a:cubicBezTo>
                <a:cubicBezTo>
                  <a:pt x="120" y="1140"/>
                  <a:pt x="0" y="828"/>
                  <a:pt x="0" y="828"/>
                </a:cubicBezTo>
                <a:lnTo>
                  <a:pt x="1116" y="0"/>
                </a:ln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Freeform 42"/>
          <p:cNvSpPr>
            <a:spLocks/>
          </p:cNvSpPr>
          <p:nvPr/>
        </p:nvSpPr>
        <p:spPr bwMode="gray">
          <a:xfrm>
            <a:off x="4400550" y="781050"/>
            <a:ext cx="4743450" cy="5048250"/>
          </a:xfrm>
          <a:custGeom>
            <a:avLst/>
            <a:gdLst/>
            <a:ahLst/>
            <a:cxnLst>
              <a:cxn ang="0">
                <a:pos x="510" y="1098"/>
              </a:cxn>
              <a:cxn ang="0">
                <a:pos x="2280" y="0"/>
              </a:cxn>
              <a:cxn ang="0">
                <a:pos x="2988" y="342"/>
              </a:cxn>
              <a:cxn ang="0">
                <a:pos x="2988" y="2772"/>
              </a:cxn>
              <a:cxn ang="0">
                <a:pos x="1452" y="3060"/>
              </a:cxn>
              <a:cxn ang="0">
                <a:pos x="0" y="2406"/>
              </a:cxn>
              <a:cxn ang="0">
                <a:pos x="510" y="1098"/>
              </a:cxn>
            </a:cxnLst>
            <a:rect l="0" t="0" r="r" b="b"/>
            <a:pathLst>
              <a:path w="2988" h="3180">
                <a:moveTo>
                  <a:pt x="510" y="1098"/>
                </a:moveTo>
                <a:cubicBezTo>
                  <a:pt x="1710" y="840"/>
                  <a:pt x="2280" y="0"/>
                  <a:pt x="2280" y="0"/>
                </a:cubicBezTo>
                <a:cubicBezTo>
                  <a:pt x="2700" y="96"/>
                  <a:pt x="2988" y="342"/>
                  <a:pt x="2988" y="342"/>
                </a:cubicBezTo>
                <a:lnTo>
                  <a:pt x="2988" y="2772"/>
                </a:lnTo>
                <a:cubicBezTo>
                  <a:pt x="2988" y="2772"/>
                  <a:pt x="2202" y="3180"/>
                  <a:pt x="1452" y="3060"/>
                </a:cubicBezTo>
                <a:cubicBezTo>
                  <a:pt x="636" y="2940"/>
                  <a:pt x="0" y="2406"/>
                  <a:pt x="0" y="2406"/>
                </a:cubicBezTo>
                <a:lnTo>
                  <a:pt x="510" y="1098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7" name="Freeform 43"/>
          <p:cNvSpPr>
            <a:spLocks/>
          </p:cNvSpPr>
          <p:nvPr/>
        </p:nvSpPr>
        <p:spPr bwMode="gray">
          <a:xfrm>
            <a:off x="4800600" y="0"/>
            <a:ext cx="3276600" cy="24098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76" y="1518"/>
              </a:cxn>
              <a:cxn ang="0">
                <a:pos x="2064" y="0"/>
              </a:cxn>
              <a:cxn ang="0">
                <a:pos x="0" y="0"/>
              </a:cxn>
            </a:cxnLst>
            <a:rect l="0" t="0" r="r" b="b"/>
            <a:pathLst>
              <a:path w="2064" h="1518">
                <a:moveTo>
                  <a:pt x="0" y="0"/>
                </a:moveTo>
                <a:cubicBezTo>
                  <a:pt x="0" y="0"/>
                  <a:pt x="138" y="759"/>
                  <a:pt x="276" y="1518"/>
                </a:cubicBezTo>
                <a:cubicBezTo>
                  <a:pt x="1518" y="1194"/>
                  <a:pt x="2064" y="0"/>
                  <a:pt x="206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8" name="Freeform 79"/>
          <p:cNvSpPr>
            <a:spLocks/>
          </p:cNvSpPr>
          <p:nvPr/>
        </p:nvSpPr>
        <p:spPr bwMode="gray">
          <a:xfrm>
            <a:off x="0" y="0"/>
            <a:ext cx="6583363" cy="72675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612" y="0"/>
              </a:cxn>
              <a:cxn ang="0">
                <a:pos x="3222" y="3042"/>
              </a:cxn>
              <a:cxn ang="0">
                <a:pos x="0" y="3744"/>
              </a:cxn>
              <a:cxn ang="0">
                <a:pos x="0" y="0"/>
              </a:cxn>
            </a:cxnLst>
            <a:rect l="0" t="0" r="r" b="b"/>
            <a:pathLst>
              <a:path w="4014" h="4455">
                <a:moveTo>
                  <a:pt x="0" y="0"/>
                </a:moveTo>
                <a:lnTo>
                  <a:pt x="3612" y="0"/>
                </a:lnTo>
                <a:cubicBezTo>
                  <a:pt x="4014" y="984"/>
                  <a:pt x="3812" y="2307"/>
                  <a:pt x="3222" y="3042"/>
                </a:cubicBezTo>
                <a:cubicBezTo>
                  <a:pt x="1988" y="4455"/>
                  <a:pt x="0" y="3744"/>
                  <a:pt x="0" y="3744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9" name="Freeform 45"/>
          <p:cNvSpPr>
            <a:spLocks/>
          </p:cNvSpPr>
          <p:nvPr/>
        </p:nvSpPr>
        <p:spPr bwMode="gray">
          <a:xfrm>
            <a:off x="0" y="0"/>
            <a:ext cx="6372225" cy="707231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612" y="0"/>
              </a:cxn>
              <a:cxn ang="0">
                <a:pos x="3222" y="3042"/>
              </a:cxn>
              <a:cxn ang="0">
                <a:pos x="0" y="3744"/>
              </a:cxn>
              <a:cxn ang="0">
                <a:pos x="0" y="0"/>
              </a:cxn>
            </a:cxnLst>
            <a:rect l="0" t="0" r="r" b="b"/>
            <a:pathLst>
              <a:path w="4014" h="4455">
                <a:moveTo>
                  <a:pt x="0" y="0"/>
                </a:moveTo>
                <a:lnTo>
                  <a:pt x="3612" y="0"/>
                </a:lnTo>
                <a:cubicBezTo>
                  <a:pt x="4014" y="984"/>
                  <a:pt x="3812" y="2307"/>
                  <a:pt x="3222" y="3042"/>
                </a:cubicBezTo>
                <a:cubicBezTo>
                  <a:pt x="1988" y="4455"/>
                  <a:pt x="0" y="3744"/>
                  <a:pt x="0" y="3744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25490"/>
                  <a:invGamma/>
                </a:schemeClr>
              </a:gs>
              <a:gs pos="100000">
                <a:schemeClr val="bg1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" name="Line 47"/>
          <p:cNvSpPr>
            <a:spLocks noChangeShapeType="1"/>
          </p:cNvSpPr>
          <p:nvPr/>
        </p:nvSpPr>
        <p:spPr bwMode="gray">
          <a:xfrm>
            <a:off x="250825" y="1588"/>
            <a:ext cx="0" cy="601503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1" name="Line 48"/>
          <p:cNvSpPr>
            <a:spLocks noChangeShapeType="1"/>
          </p:cNvSpPr>
          <p:nvPr/>
        </p:nvSpPr>
        <p:spPr bwMode="gray">
          <a:xfrm>
            <a:off x="1293813" y="1588"/>
            <a:ext cx="0" cy="62071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2" name="Line 49"/>
          <p:cNvSpPr>
            <a:spLocks noChangeShapeType="1"/>
          </p:cNvSpPr>
          <p:nvPr/>
        </p:nvSpPr>
        <p:spPr bwMode="gray">
          <a:xfrm>
            <a:off x="2338388" y="1588"/>
            <a:ext cx="0" cy="618331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3" name="Line 50"/>
          <p:cNvSpPr>
            <a:spLocks noChangeShapeType="1"/>
          </p:cNvSpPr>
          <p:nvPr/>
        </p:nvSpPr>
        <p:spPr bwMode="gray">
          <a:xfrm>
            <a:off x="3382963" y="1588"/>
            <a:ext cx="0" cy="597217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4" name="Line 51"/>
          <p:cNvSpPr>
            <a:spLocks noChangeShapeType="1"/>
          </p:cNvSpPr>
          <p:nvPr/>
        </p:nvSpPr>
        <p:spPr bwMode="gray">
          <a:xfrm>
            <a:off x="4427538" y="1588"/>
            <a:ext cx="0" cy="54498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5" name="Line 53"/>
          <p:cNvSpPr>
            <a:spLocks noChangeShapeType="1"/>
          </p:cNvSpPr>
          <p:nvPr/>
        </p:nvSpPr>
        <p:spPr bwMode="gray">
          <a:xfrm rot="5400000">
            <a:off x="2913063" y="-2654300"/>
            <a:ext cx="0" cy="58134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6" name="Line 54"/>
          <p:cNvSpPr>
            <a:spLocks noChangeShapeType="1"/>
          </p:cNvSpPr>
          <p:nvPr/>
        </p:nvSpPr>
        <p:spPr bwMode="gray">
          <a:xfrm rot="5400000">
            <a:off x="3006725" y="-1682750"/>
            <a:ext cx="0" cy="600075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7" name="Line 55"/>
          <p:cNvSpPr>
            <a:spLocks noChangeShapeType="1"/>
          </p:cNvSpPr>
          <p:nvPr/>
        </p:nvSpPr>
        <p:spPr bwMode="gray">
          <a:xfrm rot="5400000">
            <a:off x="3011488" y="-622300"/>
            <a:ext cx="0" cy="601027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8" name="Line 56"/>
          <p:cNvSpPr>
            <a:spLocks noChangeShapeType="1"/>
          </p:cNvSpPr>
          <p:nvPr/>
        </p:nvSpPr>
        <p:spPr bwMode="gray">
          <a:xfrm rot="5400000">
            <a:off x="2907507" y="548481"/>
            <a:ext cx="0" cy="5802313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9" name="Line 57"/>
          <p:cNvSpPr>
            <a:spLocks noChangeShapeType="1"/>
          </p:cNvSpPr>
          <p:nvPr/>
        </p:nvSpPr>
        <p:spPr bwMode="gray">
          <a:xfrm rot="5400000">
            <a:off x="2666207" y="1854993"/>
            <a:ext cx="0" cy="5319713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20" name="Line 58"/>
          <p:cNvSpPr>
            <a:spLocks noChangeShapeType="1"/>
          </p:cNvSpPr>
          <p:nvPr/>
        </p:nvSpPr>
        <p:spPr bwMode="gray">
          <a:xfrm rot="5400000">
            <a:off x="2115344" y="3472656"/>
            <a:ext cx="0" cy="42179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21" name="Rectangle 59"/>
          <p:cNvSpPr>
            <a:spLocks noChangeArrowheads="1"/>
          </p:cNvSpPr>
          <p:nvPr/>
        </p:nvSpPr>
        <p:spPr bwMode="gray">
          <a:xfrm>
            <a:off x="2362200" y="277813"/>
            <a:ext cx="1012825" cy="1025525"/>
          </a:xfrm>
          <a:prstGeom prst="rect">
            <a:avLst/>
          </a:prstGeom>
          <a:solidFill>
            <a:srgbClr val="FF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22" name="Rectangle 60"/>
          <p:cNvSpPr>
            <a:spLocks noChangeArrowheads="1"/>
          </p:cNvSpPr>
          <p:nvPr/>
        </p:nvSpPr>
        <p:spPr bwMode="gray">
          <a:xfrm>
            <a:off x="285750" y="2427288"/>
            <a:ext cx="1012825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23" name="Rectangle 61"/>
          <p:cNvSpPr>
            <a:spLocks noChangeArrowheads="1"/>
          </p:cNvSpPr>
          <p:nvPr/>
        </p:nvSpPr>
        <p:spPr bwMode="gray">
          <a:xfrm>
            <a:off x="0" y="271463"/>
            <a:ext cx="250825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24" name="Rectangle 62"/>
          <p:cNvSpPr>
            <a:spLocks noChangeArrowheads="1"/>
          </p:cNvSpPr>
          <p:nvPr/>
        </p:nvSpPr>
        <p:spPr bwMode="gray">
          <a:xfrm>
            <a:off x="1331913" y="1588"/>
            <a:ext cx="1012825" cy="234950"/>
          </a:xfrm>
          <a:prstGeom prst="rect">
            <a:avLst/>
          </a:prstGeom>
          <a:solidFill>
            <a:srgbClr val="FF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25" name="Freeform 64"/>
          <p:cNvSpPr>
            <a:spLocks/>
          </p:cNvSpPr>
          <p:nvPr/>
        </p:nvSpPr>
        <p:spPr bwMode="gray">
          <a:xfrm>
            <a:off x="2365375" y="4541838"/>
            <a:ext cx="1009650" cy="103346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645"/>
              </a:cxn>
              <a:cxn ang="0">
                <a:pos x="636" y="651"/>
              </a:cxn>
              <a:cxn ang="0">
                <a:pos x="632" y="0"/>
              </a:cxn>
              <a:cxn ang="0">
                <a:pos x="0" y="0"/>
              </a:cxn>
            </a:cxnLst>
            <a:rect l="0" t="0" r="r" b="b"/>
            <a:pathLst>
              <a:path w="636" h="651">
                <a:moveTo>
                  <a:pt x="0" y="0"/>
                </a:moveTo>
                <a:lnTo>
                  <a:pt x="0" y="645"/>
                </a:lnTo>
                <a:lnTo>
                  <a:pt x="636" y="651"/>
                </a:lnTo>
                <a:lnTo>
                  <a:pt x="632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26" name="Rectangle 31"/>
          <p:cNvSpPr>
            <a:spLocks noChangeArrowheads="1"/>
          </p:cNvSpPr>
          <p:nvPr/>
        </p:nvSpPr>
        <p:spPr bwMode="gray">
          <a:xfrm>
            <a:off x="285750" y="2435225"/>
            <a:ext cx="1012825" cy="1025525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27" name="Text Box 38"/>
          <p:cNvSpPr txBox="1">
            <a:spLocks noChangeArrowheads="1"/>
          </p:cNvSpPr>
          <p:nvPr/>
        </p:nvSpPr>
        <p:spPr bwMode="gray">
          <a:xfrm>
            <a:off x="333375" y="4714875"/>
            <a:ext cx="1303338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200" dirty="0">
                <a:solidFill>
                  <a:srgbClr val="000000"/>
                </a:solidFill>
                <a:latin typeface="Arial Black" pitchFamily="34" charset="0"/>
              </a:rPr>
              <a:t>L/O/G/O</a:t>
            </a:r>
          </a:p>
        </p:txBody>
      </p:sp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8077200" y="0"/>
            <a:ext cx="1076325" cy="6858000"/>
            <a:chOff x="5088" y="0"/>
            <a:chExt cx="678" cy="4320"/>
          </a:xfrm>
        </p:grpSpPr>
        <p:sp>
          <p:nvSpPr>
            <p:cNvPr id="29" name="Freeform 66"/>
            <p:cNvSpPr>
              <a:spLocks/>
            </p:cNvSpPr>
            <p:nvPr userDrawn="1"/>
          </p:nvSpPr>
          <p:spPr bwMode="gray">
            <a:xfrm>
              <a:off x="5088" y="0"/>
              <a:ext cx="672" cy="702"/>
            </a:xfrm>
            <a:custGeom>
              <a:avLst/>
              <a:gdLst/>
              <a:ahLst/>
              <a:cxnLst>
                <a:cxn ang="0">
                  <a:pos x="0" y="432"/>
                </a:cxn>
                <a:cxn ang="0">
                  <a:pos x="288" y="0"/>
                </a:cxn>
                <a:cxn ang="0">
                  <a:pos x="672" y="0"/>
                </a:cxn>
                <a:cxn ang="0">
                  <a:pos x="672" y="720"/>
                </a:cxn>
                <a:cxn ang="0">
                  <a:pos x="0" y="432"/>
                </a:cxn>
              </a:cxnLst>
              <a:rect l="0" t="0" r="r" b="b"/>
              <a:pathLst>
                <a:path w="672" h="720">
                  <a:moveTo>
                    <a:pt x="0" y="432"/>
                  </a:moveTo>
                  <a:cubicBezTo>
                    <a:pt x="186" y="216"/>
                    <a:pt x="288" y="0"/>
                    <a:pt x="288" y="0"/>
                  </a:cubicBezTo>
                  <a:lnTo>
                    <a:pt x="672" y="0"/>
                  </a:lnTo>
                  <a:lnTo>
                    <a:pt x="672" y="720"/>
                  </a:lnTo>
                  <a:cubicBezTo>
                    <a:pt x="672" y="720"/>
                    <a:pt x="384" y="516"/>
                    <a:pt x="0" y="432"/>
                  </a:cubicBezTo>
                  <a:close/>
                </a:path>
              </a:pathLst>
            </a:custGeom>
            <a:solidFill>
              <a:srgbClr val="E8E8E8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ru-RU" dirty="0">
                <a:solidFill>
                  <a:srgbClr val="000000"/>
                </a:solidFill>
              </a:endParaRPr>
            </a:p>
          </p:txBody>
        </p:sp>
        <p:sp>
          <p:nvSpPr>
            <p:cNvPr id="30" name="Freeform 67"/>
            <p:cNvSpPr>
              <a:spLocks/>
            </p:cNvSpPr>
            <p:nvPr userDrawn="1"/>
          </p:nvSpPr>
          <p:spPr bwMode="gray">
            <a:xfrm>
              <a:off x="5602" y="3496"/>
              <a:ext cx="164" cy="824"/>
            </a:xfrm>
            <a:custGeom>
              <a:avLst/>
              <a:gdLst/>
              <a:ahLst/>
              <a:cxnLst>
                <a:cxn ang="0">
                  <a:pos x="206" y="0"/>
                </a:cxn>
                <a:cxn ang="0">
                  <a:pos x="0" y="82"/>
                </a:cxn>
                <a:cxn ang="0">
                  <a:pos x="168" y="824"/>
                </a:cxn>
                <a:cxn ang="0">
                  <a:pos x="212" y="822"/>
                </a:cxn>
                <a:cxn ang="0">
                  <a:pos x="206" y="0"/>
                </a:cxn>
              </a:cxnLst>
              <a:rect l="0" t="0" r="r" b="b"/>
              <a:pathLst>
                <a:path w="212" h="824">
                  <a:moveTo>
                    <a:pt x="206" y="0"/>
                  </a:moveTo>
                  <a:cubicBezTo>
                    <a:pt x="104" y="54"/>
                    <a:pt x="0" y="82"/>
                    <a:pt x="0" y="82"/>
                  </a:cubicBezTo>
                  <a:cubicBezTo>
                    <a:pt x="0" y="82"/>
                    <a:pt x="148" y="378"/>
                    <a:pt x="168" y="824"/>
                  </a:cubicBezTo>
                  <a:lnTo>
                    <a:pt x="212" y="822"/>
                  </a:lnTo>
                  <a:cubicBezTo>
                    <a:pt x="212" y="822"/>
                    <a:pt x="209" y="411"/>
                    <a:pt x="206" y="0"/>
                  </a:cubicBezTo>
                  <a:close/>
                </a:path>
              </a:pathLst>
            </a:custGeom>
            <a:solidFill>
              <a:srgbClr val="E8E8E8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ru-RU" dirty="0">
                <a:solidFill>
                  <a:srgbClr val="000000"/>
                </a:solidFill>
              </a:endParaRPr>
            </a:p>
          </p:txBody>
        </p:sp>
      </p:grpSp>
      <p:sp>
        <p:nvSpPr>
          <p:cNvPr id="31" name="Rectangle 80"/>
          <p:cNvSpPr>
            <a:spLocks noChangeArrowheads="1"/>
          </p:cNvSpPr>
          <p:nvPr/>
        </p:nvSpPr>
        <p:spPr bwMode="gray">
          <a:xfrm>
            <a:off x="5495925" y="1333500"/>
            <a:ext cx="660400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32" name="Line 81"/>
          <p:cNvSpPr>
            <a:spLocks noChangeShapeType="1"/>
          </p:cNvSpPr>
          <p:nvPr/>
        </p:nvSpPr>
        <p:spPr bwMode="gray">
          <a:xfrm>
            <a:off x="5480050" y="1588"/>
            <a:ext cx="0" cy="42386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33" name="Rectangle 82"/>
          <p:cNvSpPr>
            <a:spLocks noChangeArrowheads="1"/>
          </p:cNvSpPr>
          <p:nvPr/>
        </p:nvSpPr>
        <p:spPr bwMode="gray">
          <a:xfrm>
            <a:off x="4457700" y="3495675"/>
            <a:ext cx="1012825" cy="1025525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pic>
        <p:nvPicPr>
          <p:cNvPr id="34" name="Picture 83" descr="w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gray">
          <a:xfrm rot="393398">
            <a:off x="2667000" y="609600"/>
            <a:ext cx="2663825" cy="219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33375" y="5084763"/>
            <a:ext cx="6400800" cy="457200"/>
          </a:xfrm>
        </p:spPr>
        <p:txBody>
          <a:bodyPr/>
          <a:lstStyle>
            <a:lvl1pPr marL="0" indent="0">
              <a:buFontTx/>
              <a:buNone/>
              <a:defRPr sz="1600">
                <a:latin typeface="Times New Roman" pitchFamily="18" charset="0"/>
              </a:defRPr>
            </a:lvl1pPr>
          </a:lstStyle>
          <a:p>
            <a:r>
              <a:rPr lang="en-US"/>
              <a:t>Образец подзаголовка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333375" y="1884363"/>
            <a:ext cx="8229600" cy="1470025"/>
          </a:xfrm>
          <a:effectLst/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Образец заголовка</a:t>
            </a:r>
          </a:p>
        </p:txBody>
      </p:sp>
      <p:sp>
        <p:nvSpPr>
          <p:cNvPr id="3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07150"/>
            <a:ext cx="2133600" cy="3143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07150"/>
            <a:ext cx="2895600" cy="3143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407150"/>
            <a:ext cx="2133600" cy="3143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45F3981-C9B5-4211-87B1-1DEEF90A0F3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10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1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600"/>
                            </p:stCondLst>
                            <p:childTnLst>
                              <p:par>
                                <p:cTn id="31" presetID="19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animClr clrSpc="rgb" dir="cw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mph" presetSubtype="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9" presetClass="emph" presetSubtype="0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000"/>
                            </p:stCondLst>
                            <p:childTnLst>
                              <p:par>
                                <p:cTn id="52" presetID="19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animClr clrSpc="rgb" dir="cw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6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7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6F039E-DCA2-4847-890E-31F7CC988FB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CC86A-F06A-4F90-8636-10FE691796B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34D493-27B8-442B-894B-4420D5622E5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5553E3-A46F-4CBE-BB7A-ABFF80A17BF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220163-A1C3-43D3-87AA-C798F543722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5D53F3-90C6-4D4A-9DE5-3ED504C7950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CA72C2-A4A6-494E-A244-69261C843EF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7B3A99-E7E4-40FD-82A0-9E2E4F21F92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ABE530-21BF-437B-AFBA-353E1311EB1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25438"/>
            <a:ext cx="2057400" cy="58007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25438"/>
            <a:ext cx="6019800" cy="58007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FEEA03-07E9-4AA9-BD3C-A84D5E5A86A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Freeform 7"/>
          <p:cNvSpPr>
            <a:spLocks/>
          </p:cNvSpPr>
          <p:nvPr/>
        </p:nvSpPr>
        <p:spPr bwMode="gray">
          <a:xfrm>
            <a:off x="-9525" y="-9525"/>
            <a:ext cx="9156700" cy="6872288"/>
          </a:xfrm>
          <a:custGeom>
            <a:avLst/>
            <a:gdLst/>
            <a:ahLst/>
            <a:cxnLst>
              <a:cxn ang="0">
                <a:pos x="5766" y="605"/>
              </a:cxn>
              <a:cxn ang="0">
                <a:pos x="5768" y="4325"/>
              </a:cxn>
              <a:cxn ang="0">
                <a:pos x="1082" y="4329"/>
              </a:cxn>
              <a:cxn ang="0">
                <a:pos x="13" y="3351"/>
              </a:cxn>
              <a:cxn ang="0">
                <a:pos x="0" y="0"/>
              </a:cxn>
              <a:cxn ang="0">
                <a:pos x="2428" y="7"/>
              </a:cxn>
              <a:cxn ang="0">
                <a:pos x="5766" y="605"/>
              </a:cxn>
            </a:cxnLst>
            <a:rect l="0" t="0" r="r" b="b"/>
            <a:pathLst>
              <a:path w="5768" h="4329">
                <a:moveTo>
                  <a:pt x="5766" y="605"/>
                </a:moveTo>
                <a:cubicBezTo>
                  <a:pt x="5767" y="2464"/>
                  <a:pt x="5768" y="4325"/>
                  <a:pt x="5768" y="4325"/>
                </a:cubicBezTo>
                <a:lnTo>
                  <a:pt x="1082" y="4329"/>
                </a:lnTo>
                <a:cubicBezTo>
                  <a:pt x="318" y="3809"/>
                  <a:pt x="9" y="3349"/>
                  <a:pt x="13" y="3351"/>
                </a:cubicBezTo>
                <a:lnTo>
                  <a:pt x="0" y="0"/>
                </a:lnTo>
                <a:lnTo>
                  <a:pt x="2428" y="7"/>
                </a:lnTo>
                <a:cubicBezTo>
                  <a:pt x="2428" y="12"/>
                  <a:pt x="3096" y="401"/>
                  <a:pt x="5766" y="605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3137"/>
                  <a:invGamma/>
                </a:schemeClr>
              </a:gs>
              <a:gs pos="100000">
                <a:schemeClr val="bg1">
                  <a:alpha val="70000"/>
                </a:scheme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33" name="Freeform 9"/>
          <p:cNvSpPr>
            <a:spLocks/>
          </p:cNvSpPr>
          <p:nvPr/>
        </p:nvSpPr>
        <p:spPr bwMode="gray">
          <a:xfrm>
            <a:off x="-4763" y="5500688"/>
            <a:ext cx="1441451" cy="13589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100"/>
              </a:cxn>
              <a:cxn ang="0">
                <a:pos x="1089" y="1100"/>
              </a:cxn>
              <a:cxn ang="0">
                <a:pos x="0" y="0"/>
              </a:cxn>
            </a:cxnLst>
            <a:rect l="0" t="0" r="r" b="b"/>
            <a:pathLst>
              <a:path w="1089" h="1100">
                <a:moveTo>
                  <a:pt x="0" y="0"/>
                </a:moveTo>
                <a:cubicBezTo>
                  <a:pt x="0" y="550"/>
                  <a:pt x="0" y="1100"/>
                  <a:pt x="0" y="1100"/>
                </a:cubicBezTo>
                <a:lnTo>
                  <a:pt x="1089" y="1100"/>
                </a:lnTo>
                <a:cubicBezTo>
                  <a:pt x="1089" y="1100"/>
                  <a:pt x="596" y="865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37" name="Line 13"/>
          <p:cNvSpPr>
            <a:spLocks noChangeShapeType="1"/>
          </p:cNvSpPr>
          <p:nvPr/>
        </p:nvSpPr>
        <p:spPr bwMode="gray">
          <a:xfrm>
            <a:off x="527050" y="0"/>
            <a:ext cx="0" cy="59102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38" name="Line 14"/>
          <p:cNvSpPr>
            <a:spLocks noChangeShapeType="1"/>
          </p:cNvSpPr>
          <p:nvPr/>
        </p:nvSpPr>
        <p:spPr bwMode="gray">
          <a:xfrm>
            <a:off x="1677988" y="0"/>
            <a:ext cx="0" cy="68326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39" name="Line 15"/>
          <p:cNvSpPr>
            <a:spLocks noChangeShapeType="1"/>
          </p:cNvSpPr>
          <p:nvPr/>
        </p:nvSpPr>
        <p:spPr bwMode="gray">
          <a:xfrm>
            <a:off x="2830513" y="0"/>
            <a:ext cx="0" cy="68611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gray">
          <a:xfrm>
            <a:off x="3983038" y="0"/>
            <a:ext cx="0" cy="68754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41" name="Line 17"/>
          <p:cNvSpPr>
            <a:spLocks noChangeShapeType="1"/>
          </p:cNvSpPr>
          <p:nvPr/>
        </p:nvSpPr>
        <p:spPr bwMode="gray">
          <a:xfrm>
            <a:off x="5133975" y="388938"/>
            <a:ext cx="0" cy="6486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42" name="Line 18"/>
          <p:cNvSpPr>
            <a:spLocks noChangeShapeType="1"/>
          </p:cNvSpPr>
          <p:nvPr/>
        </p:nvSpPr>
        <p:spPr bwMode="gray">
          <a:xfrm>
            <a:off x="6286500" y="619125"/>
            <a:ext cx="0" cy="6256338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43" name="Line 19"/>
          <p:cNvSpPr>
            <a:spLocks noChangeShapeType="1"/>
          </p:cNvSpPr>
          <p:nvPr/>
        </p:nvSpPr>
        <p:spPr bwMode="gray">
          <a:xfrm>
            <a:off x="7439025" y="773113"/>
            <a:ext cx="0" cy="6102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44" name="Line 20"/>
          <p:cNvSpPr>
            <a:spLocks noChangeShapeType="1"/>
          </p:cNvSpPr>
          <p:nvPr/>
        </p:nvSpPr>
        <p:spPr bwMode="gray">
          <a:xfrm>
            <a:off x="8591550" y="900113"/>
            <a:ext cx="0" cy="5975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46" name="Line 22"/>
          <p:cNvSpPr>
            <a:spLocks noChangeShapeType="1"/>
          </p:cNvSpPr>
          <p:nvPr/>
        </p:nvSpPr>
        <p:spPr bwMode="gray">
          <a:xfrm rot="5400000">
            <a:off x="2595563" y="-2176463"/>
            <a:ext cx="0" cy="51911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47" name="Line 23"/>
          <p:cNvSpPr>
            <a:spLocks noChangeShapeType="1"/>
          </p:cNvSpPr>
          <p:nvPr/>
        </p:nvSpPr>
        <p:spPr bwMode="gray">
          <a:xfrm rot="5400000">
            <a:off x="4578350" y="-303688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48" name="Line 24"/>
          <p:cNvSpPr>
            <a:spLocks noChangeShapeType="1"/>
          </p:cNvSpPr>
          <p:nvPr/>
        </p:nvSpPr>
        <p:spPr bwMode="gray">
          <a:xfrm rot="5400000">
            <a:off x="4578350" y="-191293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49" name="Line 25"/>
          <p:cNvSpPr>
            <a:spLocks noChangeShapeType="1"/>
          </p:cNvSpPr>
          <p:nvPr/>
        </p:nvSpPr>
        <p:spPr bwMode="gray">
          <a:xfrm rot="5400000">
            <a:off x="4579938" y="-788988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50" name="Line 26"/>
          <p:cNvSpPr>
            <a:spLocks noChangeShapeType="1"/>
          </p:cNvSpPr>
          <p:nvPr/>
        </p:nvSpPr>
        <p:spPr bwMode="gray">
          <a:xfrm rot="5400000">
            <a:off x="4579938" y="334962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51" name="Line 27"/>
          <p:cNvSpPr>
            <a:spLocks noChangeShapeType="1"/>
          </p:cNvSpPr>
          <p:nvPr/>
        </p:nvSpPr>
        <p:spPr bwMode="gray">
          <a:xfrm rot="5400000">
            <a:off x="4905376" y="1824037"/>
            <a:ext cx="0" cy="84232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52" name="Rectangle 28"/>
          <p:cNvSpPr>
            <a:spLocks noChangeArrowheads="1"/>
          </p:cNvSpPr>
          <p:nvPr/>
        </p:nvSpPr>
        <p:spPr bwMode="gray">
          <a:xfrm>
            <a:off x="4005263" y="2692400"/>
            <a:ext cx="1128712" cy="1079500"/>
          </a:xfrm>
          <a:prstGeom prst="rect">
            <a:avLst/>
          </a:prstGeom>
          <a:solidFill>
            <a:srgbClr val="FFFFFF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53" name="Rectangle 29"/>
          <p:cNvSpPr>
            <a:spLocks noChangeArrowheads="1"/>
          </p:cNvSpPr>
          <p:nvPr/>
        </p:nvSpPr>
        <p:spPr bwMode="gray">
          <a:xfrm>
            <a:off x="7459663" y="4937125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54" name="Rectangle 30"/>
          <p:cNvSpPr>
            <a:spLocks noChangeArrowheads="1"/>
          </p:cNvSpPr>
          <p:nvPr/>
        </p:nvSpPr>
        <p:spPr bwMode="gray">
          <a:xfrm>
            <a:off x="549275" y="3808413"/>
            <a:ext cx="1128713" cy="1079500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55" name="Rectangle 31"/>
          <p:cNvSpPr>
            <a:spLocks noChangeArrowheads="1"/>
          </p:cNvSpPr>
          <p:nvPr/>
        </p:nvSpPr>
        <p:spPr bwMode="gray">
          <a:xfrm>
            <a:off x="6307138" y="6064250"/>
            <a:ext cx="1128712" cy="796925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gray">
          <a:xfrm>
            <a:off x="2846388" y="0"/>
            <a:ext cx="1128712" cy="404813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57" name="Rectangle 33"/>
          <p:cNvSpPr>
            <a:spLocks noChangeArrowheads="1"/>
          </p:cNvSpPr>
          <p:nvPr/>
        </p:nvSpPr>
        <p:spPr bwMode="gray">
          <a:xfrm>
            <a:off x="2852738" y="493871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58" name="Rectangle 34"/>
          <p:cNvSpPr>
            <a:spLocks noChangeArrowheads="1"/>
          </p:cNvSpPr>
          <p:nvPr/>
        </p:nvSpPr>
        <p:spPr bwMode="gray">
          <a:xfrm>
            <a:off x="6300788" y="156686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smtClean="0"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algn="ctr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2EAF6F6-1E4B-42B2-9239-04015DFD455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60" name="Freeform 36"/>
          <p:cNvSpPr>
            <a:spLocks/>
          </p:cNvSpPr>
          <p:nvPr/>
        </p:nvSpPr>
        <p:spPr bwMode="gray">
          <a:xfrm>
            <a:off x="4041775" y="0"/>
            <a:ext cx="5105400" cy="739775"/>
          </a:xfrm>
          <a:custGeom>
            <a:avLst/>
            <a:gdLst/>
            <a:ahLst/>
            <a:cxnLst>
              <a:cxn ang="0">
                <a:pos x="3130" y="453"/>
              </a:cxn>
              <a:cxn ang="0">
                <a:pos x="3130" y="0"/>
              </a:cxn>
              <a:cxn ang="0">
                <a:pos x="0" y="0"/>
              </a:cxn>
              <a:cxn ang="0">
                <a:pos x="3130" y="453"/>
              </a:cxn>
            </a:cxnLst>
            <a:rect l="0" t="0" r="r" b="b"/>
            <a:pathLst>
              <a:path w="3130" h="453">
                <a:moveTo>
                  <a:pt x="3130" y="453"/>
                </a:moveTo>
                <a:cubicBezTo>
                  <a:pt x="3130" y="226"/>
                  <a:pt x="3130" y="0"/>
                  <a:pt x="3130" y="0"/>
                </a:cubicBezTo>
                <a:lnTo>
                  <a:pt x="0" y="0"/>
                </a:lnTo>
                <a:cubicBezTo>
                  <a:pt x="0" y="0"/>
                  <a:pt x="1298" y="389"/>
                  <a:pt x="3130" y="453"/>
                </a:cubicBez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325438"/>
            <a:ext cx="8229600" cy="92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FFFF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Образец заголовка</a:t>
            </a:r>
          </a:p>
        </p:txBody>
      </p:sp>
      <p:pic>
        <p:nvPicPr>
          <p:cNvPr id="3" name="Picture 37" descr="water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gray">
          <a:xfrm rot="786797">
            <a:off x="6629400" y="-381000"/>
            <a:ext cx="2417763" cy="199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8" descr="3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gray">
          <a:xfrm rot="20740733" flipH="1">
            <a:off x="49213" y="5726113"/>
            <a:ext cx="1223962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mph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3" grpId="0" animBg="1"/>
      <p:bldP spid="1060" grpId="0" animBg="1"/>
      <p:bldP spid="1026" grpId="0"/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3"/>
            <a:ext cx="8229600" cy="4286280"/>
          </a:xfrm>
        </p:spPr>
        <p:txBody>
          <a:bodyPr/>
          <a:lstStyle/>
          <a:p>
            <a:pPr algn="ctr">
              <a:buNone/>
            </a:pPr>
            <a:endParaRPr lang="ru-RU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endParaRPr lang="ru-RU" sz="20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Интерактивные формы  и методы работы с родителями в ДОУ.</a:t>
            </a:r>
          </a:p>
          <a:p>
            <a:pPr algn="ctr">
              <a:buNone/>
            </a:pP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endParaRPr lang="ru-RU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buNone/>
            </a:pP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Васильева Е.К.</a:t>
            </a:r>
          </a:p>
          <a:p>
            <a:pPr algn="r">
              <a:buNone/>
            </a:pP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оспитатель МБДОУ</a:t>
            </a:r>
          </a:p>
          <a:p>
            <a:pPr algn="r">
              <a:buNone/>
            </a:pP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№6 </a:t>
            </a:r>
            <a:endParaRPr lang="ru-RU" sz="20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buNone/>
            </a:pP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Лесная сказка»</a:t>
            </a:r>
          </a:p>
          <a:p>
            <a:pPr algn="ctr">
              <a:buNone/>
            </a:pP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 Верховажье 2024год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flipV="1">
            <a:off x="7812360" y="6422902"/>
            <a:ext cx="13316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err="1" smtClean="0">
                <a:latin typeface="Arial" pitchFamily="34" charset="0"/>
                <a:cs typeface="Arial" pitchFamily="34" charset="0"/>
              </a:rPr>
              <a:t>вв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692696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ru-RU" sz="2400" b="1" dirty="0" smtClean="0">
              <a:solidFill>
                <a:srgbClr val="2A199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dirty="0" err="1" smtClean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способность взаимодействовать или находиться в режиме беседы, диалога с чем-либо (например компьютером) или кем-либо (например человеком) 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Интерактивные формы взаимодействия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прежде всего диалог, в ходе которого осуществляется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Интерактивное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это выработка тактики и стратегии взаимодействия, организация совместной деятельности людей.</a:t>
            </a:r>
          </a:p>
        </p:txBody>
      </p:sp>
    </p:spTree>
    <p:extLst>
      <p:ext uri="{BB962C8B-B14F-4D97-AF65-F5344CB8AC3E}">
        <p14:creationId xmlns:p14="http://schemas.microsoft.com/office/powerpoint/2010/main" val="159880518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182" y="6079"/>
            <a:ext cx="8634659" cy="5905912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характеристики интерактивных форм взаимодействия с семьей 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9796" y="1260792"/>
            <a:ext cx="3446040" cy="2523768"/>
          </a:xfrm>
          <a:prstGeom prst="rect">
            <a:avLst/>
          </a:prstGeom>
          <a:ln>
            <a:solidFill>
              <a:srgbClr val="2A199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это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специальная форма организации, с комфортными условиями взаимодействия, при которых воспитуемый чувствует свою успешность, интеллектуальную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состоятельность;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b="1" dirty="0">
                <a:solidFill>
                  <a:schemeClr val="accent2">
                    <a:lumMod val="50000"/>
                  </a:schemeClr>
                </a:solidFill>
              </a:rPr>
            </a:b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594684" y="1689011"/>
            <a:ext cx="3312368" cy="1938992"/>
          </a:xfrm>
          <a:prstGeom prst="rect">
            <a:avLst/>
          </a:prstGeom>
          <a:ln>
            <a:solidFill>
              <a:srgbClr val="CC33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процесс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взаимодействия организуется таким образом, что все участники оказываются вовлеченными в процесс познания, обсуждения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224863" y="3847366"/>
            <a:ext cx="3744416" cy="2215991"/>
          </a:xfrm>
          <a:prstGeom prst="rect">
            <a:avLst/>
          </a:prstGeom>
          <a:ln>
            <a:solidFill>
              <a:srgbClr val="CC33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диалоговое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общение ведет к взаимодействию, взаимопониманию, к совместному принятию наиболее общих, но значимых для каждого участника задач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; </a:t>
            </a:r>
            <a:br>
              <a:rPr lang="ru-RU" b="1" dirty="0">
                <a:solidFill>
                  <a:schemeClr val="accent2">
                    <a:lumMod val="50000"/>
                  </a:schemeClr>
                </a:solidFill>
              </a:rPr>
            </a:b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261556" y="4071180"/>
            <a:ext cx="3456384" cy="2554545"/>
          </a:xfrm>
          <a:prstGeom prst="rect">
            <a:avLst/>
          </a:prstGeom>
          <a:ln>
            <a:solidFill>
              <a:srgbClr val="CC33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участник вносит свой особый индивидуальный вклад, имеет возможность обменяться знаниями, собственными идеями, способами деятельности, услышать другое мнение коллег</a:t>
            </a:r>
          </a:p>
        </p:txBody>
      </p:sp>
      <p:cxnSp>
        <p:nvCxnSpPr>
          <p:cNvPr id="10" name="Прямая со стрелкой 9"/>
          <p:cNvCxnSpPr/>
          <p:nvPr/>
        </p:nvCxnSpPr>
        <p:spPr bwMode="auto">
          <a:xfrm flipH="1">
            <a:off x="2505697" y="974172"/>
            <a:ext cx="1438729" cy="221778"/>
          </a:xfrm>
          <a:prstGeom prst="straightConnector1">
            <a:avLst/>
          </a:prstGeom>
          <a:ln>
            <a:headEnd type="none" w="med" len="med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 bwMode="auto">
          <a:xfrm flipH="1">
            <a:off x="3585836" y="975106"/>
            <a:ext cx="508611" cy="3057787"/>
          </a:xfrm>
          <a:prstGeom prst="straightConnector1">
            <a:avLst/>
          </a:prstGeom>
          <a:ln>
            <a:headEnd type="none" w="med" len="med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 bwMode="auto">
          <a:xfrm>
            <a:off x="4427512" y="991161"/>
            <a:ext cx="1066169" cy="2793399"/>
          </a:xfrm>
          <a:prstGeom prst="straightConnector1">
            <a:avLst/>
          </a:prstGeom>
          <a:ln>
            <a:headEnd type="none" w="med" len="med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 bwMode="auto">
          <a:xfrm>
            <a:off x="4665975" y="974172"/>
            <a:ext cx="1278854" cy="600748"/>
          </a:xfrm>
          <a:prstGeom prst="straightConnector1">
            <a:avLst/>
          </a:prstGeom>
          <a:ln>
            <a:headEnd type="none" w="med" len="med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018079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3117650" y="2369850"/>
            <a:ext cx="2839092" cy="1767884"/>
          </a:xfrm>
          <a:prstGeom prst="flowChartAlternateProcess">
            <a:avLst/>
          </a:prstGeom>
          <a:solidFill>
            <a:schemeClr val="bg1">
              <a:lumMod val="75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Цели</a:t>
            </a:r>
            <a:r>
              <a:rPr kumimoji="0" lang="ru-RU" sz="2400" b="1" i="0" u="none" strike="noStrike" kern="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интерактивного взаимодействия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5818673" y="4162103"/>
            <a:ext cx="3210220" cy="125180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Изменение психологической атмосферы</a:t>
            </a:r>
          </a:p>
        </p:txBody>
      </p:sp>
      <p:sp>
        <p:nvSpPr>
          <p:cNvPr id="21" name="Овал 20"/>
          <p:cNvSpPr/>
          <p:nvPr/>
        </p:nvSpPr>
        <p:spPr>
          <a:xfrm>
            <a:off x="2932086" y="5117558"/>
            <a:ext cx="3210220" cy="1251807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Групповое сплочение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5652120" y="1074226"/>
            <a:ext cx="3210220" cy="1251807"/>
          </a:xfrm>
          <a:prstGeom prst="ellipse">
            <a:avLst/>
          </a:prstGeom>
          <a:solidFill>
            <a:schemeClr val="accent2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умений и навыков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2975574" y="96391"/>
            <a:ext cx="3210220" cy="1251807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Обмен опытом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223010" y="1142414"/>
            <a:ext cx="3171390" cy="1261457"/>
          </a:xfrm>
          <a:prstGeom prst="ellipse">
            <a:avLst/>
          </a:prstGeom>
          <a:solidFill>
            <a:schemeClr val="accent3">
              <a:lumMod val="9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Выработка общего мнения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243299" y="4162103"/>
            <a:ext cx="3210220" cy="1251807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диалога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8" name="Прямая со стрелкой 27"/>
          <p:cNvCxnSpPr/>
          <p:nvPr/>
        </p:nvCxnSpPr>
        <p:spPr bwMode="auto">
          <a:xfrm flipH="1" flipV="1">
            <a:off x="2035428" y="2510082"/>
            <a:ext cx="1034480" cy="8024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9" name="Прямая со стрелкой 28"/>
          <p:cNvCxnSpPr/>
          <p:nvPr/>
        </p:nvCxnSpPr>
        <p:spPr bwMode="auto">
          <a:xfrm>
            <a:off x="4520607" y="4193836"/>
            <a:ext cx="0" cy="82446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0" name="Прямая со стрелкой 29"/>
          <p:cNvCxnSpPr/>
          <p:nvPr/>
        </p:nvCxnSpPr>
        <p:spPr bwMode="auto">
          <a:xfrm flipH="1" flipV="1">
            <a:off x="4520607" y="1392240"/>
            <a:ext cx="16589" cy="91141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1" name="Прямая со стрелкой 30"/>
          <p:cNvCxnSpPr/>
          <p:nvPr/>
        </p:nvCxnSpPr>
        <p:spPr bwMode="auto">
          <a:xfrm>
            <a:off x="5986459" y="3393142"/>
            <a:ext cx="1073833" cy="70077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Прямая со стрелкой 31"/>
          <p:cNvCxnSpPr/>
          <p:nvPr/>
        </p:nvCxnSpPr>
        <p:spPr bwMode="auto">
          <a:xfrm flipV="1">
            <a:off x="5986459" y="2373220"/>
            <a:ext cx="765447" cy="94033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3" name="Прямая со стрелкой 32"/>
          <p:cNvCxnSpPr/>
          <p:nvPr/>
        </p:nvCxnSpPr>
        <p:spPr bwMode="auto">
          <a:xfrm flipH="1">
            <a:off x="2041997" y="3374916"/>
            <a:ext cx="1027911" cy="71036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786400928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620688"/>
            <a:ext cx="8435280" cy="2128243"/>
          </a:xfrm>
        </p:spPr>
        <p:txBody>
          <a:bodyPr/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выявление </a:t>
            </a:r>
            <a:r>
              <a:rPr lang="ru-RU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многообразия точек зрения;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обращение </a:t>
            </a:r>
            <a:r>
              <a:rPr lang="ru-RU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 личному опыту участников;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поддержка активности участников;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соединение теории и практики;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–взаимообогащение опыта </a:t>
            </a:r>
            <a:r>
              <a:rPr lang="ru-RU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участников;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облегчение восприятия, усвоения, взаимопонимания участников;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поощрение творчества участников.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13084" y="2852936"/>
            <a:ext cx="8820472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ts val="225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Microsoft JhengHei UI Light" panose="020B0304030504040204" pitchFamily="34" charset="-120"/>
                <a:cs typeface="Times New Roman" panose="02020603050405020304" pitchFamily="18" charset="0"/>
              </a:rPr>
              <a:t>Концептуальные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ea typeface="Microsoft JhengHei UI Light" panose="020B0304030504040204" pitchFamily="34" charset="-120"/>
                <a:cs typeface="Times New Roman" panose="02020603050405020304" pitchFamily="18" charset="0"/>
              </a:rPr>
              <a:t> позиции интерактивных форм взаимодействия:</a:t>
            </a:r>
            <a:endParaRPr lang="ru-RU" sz="2400" b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Microsoft JhengHei UI Light" panose="020B03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6074" y="3535174"/>
            <a:ext cx="8411852" cy="27469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2250"/>
              </a:lnSpc>
              <a:spcAft>
                <a:spcPts val="0"/>
              </a:spcAft>
            </a:pPr>
            <a:r>
              <a:rPr lang="ru-RU" dirty="0" smtClean="0">
                <a:solidFill>
                  <a:srgbClr val="333333"/>
                </a:solidFill>
                <a:latin typeface="Montserrat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нформация </a:t>
            </a:r>
            <a:r>
              <a:rPr lang="ru-RU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должна усваиваться </a:t>
            </a:r>
            <a:r>
              <a:rPr lang="ru-RU" sz="20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активном режиме, </a:t>
            </a:r>
            <a:r>
              <a:rPr lang="ru-RU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использованием проблемных ситуаций, интерактивных </a:t>
            </a:r>
            <a:r>
              <a:rPr lang="ru-RU" sz="20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циклов;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2250"/>
              </a:lnSpc>
              <a:spcAft>
                <a:spcPts val="0"/>
              </a:spcAft>
            </a:pPr>
            <a:r>
              <a:rPr lang="ru-RU" sz="20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интерактивное </a:t>
            </a:r>
            <a:r>
              <a:rPr lang="ru-RU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общение способствует умственному </a:t>
            </a:r>
            <a:r>
              <a:rPr lang="ru-RU" sz="20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развитию;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ts val="2250"/>
              </a:lnSpc>
              <a:spcAft>
                <a:spcPts val="0"/>
              </a:spcAft>
              <a:buFontTx/>
              <a:buChar char="-"/>
            </a:pPr>
            <a:r>
              <a:rPr lang="ru-RU" sz="20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наличии обратной связи отправитель и получатель информации меняются коммуникативными </a:t>
            </a:r>
            <a:r>
              <a:rPr lang="ru-RU" sz="20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ролям</a:t>
            </a:r>
          </a:p>
          <a:p>
            <a:pPr marL="342900" indent="-342900" algn="just">
              <a:lnSpc>
                <a:spcPts val="2250"/>
              </a:lnSpc>
              <a:spcAft>
                <a:spcPts val="0"/>
              </a:spcAft>
              <a:buFontTx/>
              <a:buChar char="-"/>
            </a:pPr>
            <a:r>
              <a:rPr lang="ru-RU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братная </a:t>
            </a:r>
            <a:r>
              <a:rPr lang="ru-RU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связь может способствовать значительному повышению эффективности обмена информацией (учебной, </a:t>
            </a:r>
            <a:r>
              <a:rPr lang="ru-RU" sz="20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воспитательной);</a:t>
            </a:r>
          </a:p>
          <a:p>
            <a:pPr algn="just">
              <a:lnSpc>
                <a:spcPts val="2250"/>
              </a:lnSpc>
              <a:spcAft>
                <a:spcPts val="0"/>
              </a:spcAft>
            </a:pPr>
            <a:r>
              <a:rPr lang="ru-RU" sz="200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онтроль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знаний должен предполагать умение применять полученные знания на практике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37180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196752" y="-81887"/>
            <a:ext cx="8229600" cy="927100"/>
          </a:xfrm>
        </p:spPr>
        <p:txBody>
          <a:bodyPr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Варианты интерактивных форм 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взаимодействия с родителями: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98" y="844265"/>
            <a:ext cx="5076056" cy="64325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Семейный клуб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(родителей объединяет общая проблема и совместные  поиски)</a:t>
            </a:r>
          </a:p>
          <a:p>
            <a:pPr algn="ctr"/>
            <a:r>
              <a:rPr lang="ru-RU" sz="2000" b="1" dirty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Дебаты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(обсуждение в форме заранее подготовленных выступлений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Круглый стол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(участники обмениваются мнением друг с другом при полном равноправии каждого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Симпозиум 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(участники по очереди выступают с сообщениями, после чего отвечают на вопросы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Тематические акции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(повышают роль и ответственность родителей в деле гражданского воспитания ребенка)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Интерактивная игра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(создает ситуацию испытания, дарить радость открытий)</a:t>
            </a:r>
          </a:p>
          <a:p>
            <a:pPr algn="ctr"/>
            <a:r>
              <a:rPr lang="ru-RU" sz="2000" b="1" dirty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Кейс – </a:t>
            </a:r>
            <a:r>
              <a:rPr lang="ru-RU" sz="2000" b="1" dirty="0" smtClean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(неигровой метод анализа и решения ситуаций)</a:t>
            </a:r>
          </a:p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91775" y="0"/>
            <a:ext cx="4052225" cy="677108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000" b="1" dirty="0">
                <a:solidFill>
                  <a:srgbClr val="2A199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2A199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Банк</a:t>
            </a:r>
            <a:r>
              <a:rPr lang="ru-RU" sz="2000" b="1" dirty="0">
                <a:solidFill>
                  <a:srgbClr val="2A199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2A199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идей </a:t>
            </a:r>
          </a:p>
          <a:p>
            <a:pPr algn="ctr"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(рациональный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 коллективного решения проблем, не поддающихся решению традиционными способами на данном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этапе)</a:t>
            </a:r>
            <a:endParaRPr lang="ru-RU" sz="2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dirty="0" smtClean="0">
                <a:solidFill>
                  <a:srgbClr val="2A199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 «</a:t>
            </a:r>
            <a:r>
              <a:rPr lang="ru-RU" sz="2000" b="1" dirty="0" err="1" smtClean="0">
                <a:solidFill>
                  <a:srgbClr val="2A199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Квадро</a:t>
            </a:r>
            <a:r>
              <a:rPr lang="ru-RU" sz="2000" b="1" dirty="0" smtClean="0">
                <a:solidFill>
                  <a:srgbClr val="2A199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</a:p>
          <a:p>
            <a:pPr algn="ctr"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(форма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дискуссии после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лекции педагога)</a:t>
            </a:r>
          </a:p>
          <a:p>
            <a:pPr algn="ctr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2A199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Экспресс- опрос, анкетирование </a:t>
            </a:r>
            <a:endParaRPr lang="ru-RU" sz="2000" b="1" dirty="0" smtClean="0">
              <a:solidFill>
                <a:srgbClr val="2A1993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быстро и оперативно выявить, насколько родители понимают обсуждаемую проблему </a:t>
            </a: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dirty="0" smtClean="0">
                <a:solidFill>
                  <a:srgbClr val="2A199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Педагогический салат</a:t>
            </a:r>
          </a:p>
          <a:p>
            <a:pPr algn="ctr"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 родители предоставляют идеи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вопросам воспитания и образования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детей)</a:t>
            </a:r>
          </a:p>
          <a:p>
            <a:pPr algn="ctr">
              <a:spcAft>
                <a:spcPts val="0"/>
              </a:spcAft>
            </a:pPr>
            <a:r>
              <a:rPr lang="ru-RU" sz="2000" b="1" dirty="0" smtClean="0">
                <a:solidFill>
                  <a:srgbClr val="2A199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Древо мудрости</a:t>
            </a:r>
            <a:endParaRPr lang="ru-RU" sz="2000" b="1" dirty="0">
              <a:solidFill>
                <a:srgbClr val="2A1993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(Попытки ответить на трудные, непонятные вопросы в реализации определенной темы)</a:t>
            </a: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dirty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Онлайн-консультации </a:t>
            </a:r>
            <a:endParaRPr lang="ru-RU" sz="2000" b="1" dirty="0" smtClean="0">
              <a:solidFill>
                <a:srgbClr val="2A199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dirty="0" smtClean="0">
                <a:solidFill>
                  <a:srgbClr val="2A199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Родительский </a:t>
            </a:r>
            <a:r>
              <a:rPr lang="ru-RU" sz="2000" b="1" dirty="0">
                <a:solidFill>
                  <a:srgbClr val="2A199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марафон</a:t>
            </a:r>
          </a:p>
          <a:p>
            <a:pPr algn="ctr"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068128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53979" y="0"/>
            <a:ext cx="81369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ОРГАНИЗАЦИИ ИНТЕРАКТИВНЫХ ФОРМ ВЗАИМОДЕЙСТИЯ С СЕМЬЕЙ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249996" y="74815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Родительский (семейный)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клуб </a:t>
            </a:r>
            <a:b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7768" y="1314558"/>
            <a:ext cx="415820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Родительский клуб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встречи с родителями воспитанников в нетрадиционной обстановке с решением проблем, связанных с воспитанием и развитием детей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Создание системы личностно-ориентированного взаимодействия воспитателя и родителей.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•Повысить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педагогическую культуру родителей.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•Приобщать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к участию в жизни ДОУ путём поиска и внедрения наиболее эффективных форм работы.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•Повысить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потенциал семьи.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14419" y="1429326"/>
            <a:ext cx="417646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взаимодействия участников Клуба:</a:t>
            </a:r>
            <a:b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Уважение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мнения каждого участника.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Активная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всех членов Клуба.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Краткое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четкое формулирование своего мнения о проблеме.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Обсуждение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проблемы, а не личности!!!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Взаимная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 и поддержка.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Говорим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от себя и за себя.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Помогаем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 другу становиться мудрее и увереннее в роли родителей.</a:t>
            </a:r>
          </a:p>
        </p:txBody>
      </p:sp>
    </p:spTree>
    <p:extLst>
      <p:ext uri="{BB962C8B-B14F-4D97-AF65-F5344CB8AC3E}">
        <p14:creationId xmlns:p14="http://schemas.microsoft.com/office/powerpoint/2010/main" val="3558767321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проведения родительского клуба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1.Постановка проблемы или темы для обсуждения.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Определение предполагаемого результата совместной деятельности.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Обсуждение путей получения результата.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Обмен семейным опытом по теме.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Знакомство с новой информацией по обсуждаемой теме.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Рефлексия (анкетирование или игра «Вопрос-ответ»).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Выработка коллективных решений.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958339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138599"/>
            <a:ext cx="16455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Дискуссия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79712" y="2996952"/>
            <a:ext cx="43204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pPr algn="ctr"/>
            <a:r>
              <a:rPr lang="ru-RU" sz="2000" b="1" dirty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b="1" dirty="0" smtClean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ебаты </a:t>
            </a:r>
            <a:endParaRPr lang="ru-RU" sz="2000" b="1" dirty="0">
              <a:solidFill>
                <a:srgbClr val="2A199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бсуждение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форме заранее подготовленных выступлений представителей противостоящих, соперничающих сторон и опровержений, после чего слово предоставляется для вопросов и комментариев участникам от каждой команды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1350640"/>
            <a:ext cx="28083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Круглый </a:t>
            </a:r>
            <a:r>
              <a:rPr lang="ru-RU" sz="2000" b="1" dirty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 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Участники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обмениваются мнениями друг с другом при полном равноправии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каждого.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99011" y="1196752"/>
            <a:ext cx="35638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Симпозиум 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обсуждение какой-либо проблемы, в ходе которого участники по очереди выступают с сообщениями, после чего отвечают на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91455" y="631041"/>
            <a:ext cx="235250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333333"/>
                </a:solidFill>
                <a:latin typeface="Montserra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2A199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Формы </a:t>
            </a:r>
            <a:r>
              <a:rPr lang="ru-RU" sz="2000" b="1" dirty="0">
                <a:solidFill>
                  <a:srgbClr val="2A199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дискуссии</a:t>
            </a:r>
            <a:endParaRPr lang="ru-RU" sz="2000" b="1" dirty="0">
              <a:solidFill>
                <a:srgbClr val="2A199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Прямая со стрелкой 11"/>
          <p:cNvCxnSpPr/>
          <p:nvPr/>
        </p:nvCxnSpPr>
        <p:spPr bwMode="auto">
          <a:xfrm flipH="1">
            <a:off x="2339752" y="1031151"/>
            <a:ext cx="1285730" cy="52598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3" name="Прямая со стрелкой 12"/>
          <p:cNvCxnSpPr/>
          <p:nvPr/>
        </p:nvCxnSpPr>
        <p:spPr bwMode="auto">
          <a:xfrm>
            <a:off x="4267707" y="1196752"/>
            <a:ext cx="1" cy="18002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" name="Прямая со стрелкой 13"/>
          <p:cNvCxnSpPr/>
          <p:nvPr/>
        </p:nvCxnSpPr>
        <p:spPr bwMode="auto">
          <a:xfrm>
            <a:off x="5204473" y="1031151"/>
            <a:ext cx="1287981" cy="3194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782677081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578297"/>
            <a:ext cx="87849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Интерактивная игр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— это интервенция (вмешательство) ведущего в групповую ситуацию «здесь и теперь», которая структурирует активность членов группы в соответствии с определенной учебной целью.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116632"/>
            <a:ext cx="31822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Интерактивная игра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76740" y="1772816"/>
            <a:ext cx="8399716" cy="3926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25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2A199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Четыре шага в работе с интерактивными играми</a:t>
            </a:r>
            <a:r>
              <a:rPr lang="ru-RU" sz="2000" dirty="0">
                <a:solidFill>
                  <a:srgbClr val="FF66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250"/>
              </a:lnSpc>
              <a:spcAft>
                <a:spcPts val="0"/>
              </a:spcAft>
            </a:pP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Шаг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Анализ групповой </a:t>
            </a:r>
            <a:r>
              <a:rPr lang="ru-RU" sz="20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ситуации.</a:t>
            </a:r>
            <a:endParaRPr lang="ru-RU" sz="2000" b="1" dirty="0" smtClean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250"/>
              </a:lnSpc>
              <a:spcAft>
                <a:spcPts val="0"/>
              </a:spcAft>
            </a:pP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Шаг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Инструктирование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участников:</a:t>
            </a:r>
          </a:p>
          <a:p>
            <a:pPr marL="342900" indent="-342900" algn="ctr">
              <a:lnSpc>
                <a:spcPts val="2250"/>
              </a:lnSpc>
              <a:spcAft>
                <a:spcPts val="0"/>
              </a:spcAft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Информацию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 целях проведения игры. </a:t>
            </a:r>
            <a:endParaRPr lang="ru-RU" sz="2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ctr">
              <a:lnSpc>
                <a:spcPts val="2250"/>
              </a:lnSpc>
              <a:spcAft>
                <a:spcPts val="0"/>
              </a:spcAft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Четкие инструкции о процессе. Чем более наглядны, лаконичны и убедительны объяснения педагога, тем скорее родители будут готовы к сотрудничеству.</a:t>
            </a:r>
          </a:p>
          <a:p>
            <a:pPr marL="342900" indent="-342900" algn="ctr">
              <a:lnSpc>
                <a:spcPts val="2250"/>
              </a:lnSpc>
              <a:spcAft>
                <a:spcPts val="0"/>
              </a:spcAft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Акцент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добровольности. Ни у кого из родителей не должно возникнуть впечатления, что он обязан принимать участие в интерактивной игре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250"/>
              </a:lnSpc>
              <a:spcAft>
                <a:spcPts val="0"/>
              </a:spcAft>
            </a:pP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игры.</a:t>
            </a:r>
          </a:p>
          <a:p>
            <a:pPr algn="ctr">
              <a:lnSpc>
                <a:spcPts val="2250"/>
              </a:lnSpc>
              <a:spcAft>
                <a:spcPts val="0"/>
              </a:spcAft>
            </a:pP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Шаг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Подведение итогов</a:t>
            </a:r>
          </a:p>
          <a:p>
            <a:pPr algn="just">
              <a:lnSpc>
                <a:spcPts val="2250"/>
              </a:lnSpc>
              <a:spcAft>
                <a:spcPts val="0"/>
              </a:spcAft>
            </a:pP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047710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20903" y="1641286"/>
            <a:ext cx="1296144" cy="707886"/>
          </a:xfrm>
          <a:prstGeom prst="rect">
            <a:avLst/>
          </a:prstGeom>
          <a:solidFill>
            <a:schemeClr val="bg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fontAlgn="t"/>
            <a:r>
              <a:rPr lang="ru-RU" sz="2000" b="1" dirty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 «</a:t>
            </a:r>
            <a:r>
              <a:rPr lang="ru-RU" sz="2000" b="1" dirty="0" err="1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Квадро</a:t>
            </a:r>
            <a:r>
              <a:rPr lang="ru-RU" sz="2000" b="1" dirty="0" smtClean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b="1" dirty="0">
              <a:solidFill>
                <a:srgbClr val="2A199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6256" y="1519454"/>
            <a:ext cx="2170364" cy="76816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417047" y="548679"/>
            <a:ext cx="5112568" cy="3477875"/>
          </a:xfrm>
          <a:prstGeom prst="rect">
            <a:avLst/>
          </a:prstGeom>
          <a:solidFill>
            <a:schemeClr val="bg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fontAlgn="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 дискуссии после лекции педагога. Ведущий игры задает проблемный вопрос, участники голосуют карточкой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шт.): 1 – согласен;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согласен, но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fontAlgn="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– не согласен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fontAlgn="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– согласен, если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Затем педагог объединяет в группу участников с одинаковыми карточками и организуется дискуссия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Выводы делаются участниками.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08186" y="4503023"/>
            <a:ext cx="1947393" cy="461665"/>
          </a:xfrm>
          <a:prstGeom prst="rect">
            <a:avLst/>
          </a:prstGeom>
          <a:solidFill>
            <a:schemeClr val="accent3">
              <a:lumMod val="90000"/>
            </a:schemeClr>
          </a:solidFill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Кейс – метод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037231" y="4149080"/>
            <a:ext cx="4392488" cy="1631216"/>
          </a:xfrm>
          <a:prstGeom prst="rect">
            <a:avLst/>
          </a:prstGeom>
          <a:solidFill>
            <a:schemeClr val="accent3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Неигровой метод анализа и решения ситуаций. Где родители участвуют в непосредственном обсуждении деловых ситуаций и задач, взятых из реальной практики.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2751" y="4173278"/>
            <a:ext cx="2456901" cy="1444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701964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6024" y="766559"/>
            <a:ext cx="2200987" cy="707886"/>
          </a:xfrm>
          <a:prstGeom prst="rect">
            <a:avLst/>
          </a:prstGeom>
          <a:solidFill>
            <a:schemeClr val="accent3"/>
          </a:solidFill>
        </p:spPr>
        <p:txBody>
          <a:bodyPr wrap="none">
            <a:spAutoFit/>
          </a:bodyPr>
          <a:lstStyle/>
          <a:p>
            <a:pPr algn="ctr"/>
            <a:r>
              <a:rPr lang="ru-RU" sz="2000" b="1" dirty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dirty="0" smtClean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</a:t>
            </a:r>
          </a:p>
          <a:p>
            <a:pPr algn="ctr"/>
            <a:r>
              <a:rPr lang="ru-RU" sz="2000" b="1" dirty="0" smtClean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салат»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251953" y="114212"/>
            <a:ext cx="4536504" cy="2554545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столе находится салатница. Родители, представляя идею по вопросам воспитания и образования детей, опускают в салатницу жетон, символизирующий идею. Затем жетоны перемешиваются, получается «салат», рецепт записывается и выбирается оптимальное решение.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653" b="89575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89136" y="620689"/>
            <a:ext cx="1850748" cy="185074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88569" y="3007137"/>
            <a:ext cx="1963384" cy="646331"/>
          </a:xfrm>
          <a:prstGeom prst="rect">
            <a:avLst/>
          </a:prstGeom>
          <a:solidFill>
            <a:schemeClr val="accent3">
              <a:lumMod val="90000"/>
            </a:schemeClr>
          </a:solidFill>
        </p:spPr>
        <p:txBody>
          <a:bodyPr wrap="square">
            <a:spAutoFit/>
          </a:bodyPr>
          <a:lstStyle/>
          <a:p>
            <a:pPr lvl="0" algn="ctr"/>
            <a:r>
              <a:rPr lang="ru-RU" altLang="ru-RU" b="1" dirty="0">
                <a:solidFill>
                  <a:srgbClr val="2A1993"/>
                </a:solidFill>
                <a:latin typeface="Times New Roman" panose="02020603050405020304" pitchFamily="18" charset="0"/>
              </a:rPr>
              <a:t>Дотошный</a:t>
            </a:r>
          </a:p>
          <a:p>
            <a:pPr lvl="0" algn="ctr"/>
            <a:r>
              <a:rPr lang="ru-RU" altLang="ru-RU" b="1" dirty="0">
                <a:solidFill>
                  <a:srgbClr val="2A1993"/>
                </a:solidFill>
                <a:latin typeface="Times New Roman" panose="02020603050405020304" pitchFamily="18" charset="0"/>
              </a:rPr>
              <a:t> родитель</a:t>
            </a:r>
            <a:endParaRPr lang="ru-RU" altLang="ru-RU" dirty="0">
              <a:solidFill>
                <a:srgbClr val="2A1993"/>
              </a:solidFill>
              <a:latin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34205" y="2769572"/>
            <a:ext cx="4572000" cy="1323439"/>
          </a:xfrm>
          <a:prstGeom prst="rect">
            <a:avLst/>
          </a:prstGeom>
          <a:solidFill>
            <a:schemeClr val="accent3">
              <a:lumMod val="90000"/>
            </a:schemeClr>
          </a:solidFill>
        </p:spPr>
        <p:txBody>
          <a:bodyPr>
            <a:spAutoFit/>
          </a:bodyPr>
          <a:lstStyle/>
          <a:p>
            <a:pPr lvl="0" algn="just"/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Каждому родителю</a:t>
            </a: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предлагается составить список вопросов по выбранной теме, побеждает тот, чей список логичнее и длиннее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6311" y="4450556"/>
            <a:ext cx="2200987" cy="800219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ru-RU" sz="2000" b="1" dirty="0">
                <a:solidFill>
                  <a:srgbClr val="2A1993"/>
                </a:solidFill>
                <a:latin typeface="Times New Roman" pitchFamily="18" charset="0"/>
                <a:cs typeface="Times New Roman" pitchFamily="18" charset="0"/>
              </a:rPr>
              <a:t>Экспресс-опрос</a:t>
            </a:r>
          </a:p>
          <a:p>
            <a:pPr lvl="0" algn="ctr">
              <a:lnSpc>
                <a:spcPct val="115000"/>
              </a:lnSpc>
            </a:pPr>
            <a:r>
              <a:rPr lang="ru-RU" sz="2000" b="1" dirty="0">
                <a:solidFill>
                  <a:srgbClr val="2A1993"/>
                </a:solidFill>
                <a:latin typeface="Times New Roman" pitchFamily="18" charset="0"/>
                <a:cs typeface="Times New Roman" pitchFamily="18" charset="0"/>
              </a:rPr>
              <a:t>Анкетирование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251953" y="4225357"/>
            <a:ext cx="4593704" cy="255454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Быстро и оперативно выявить, насколько родители понимают обсуждаемую проблему (на родительском собрании, анкетировании, опросе через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соц.сети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), чтобы потом при проверке, уточнить наиболее сложные вопросы. Задания предлагаются письменно или устно.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01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03079" y="4620443"/>
            <a:ext cx="1822862" cy="1847248"/>
          </a:xfrm>
          <a:prstGeom prst="rect">
            <a:avLst/>
          </a:prstGeom>
        </p:spPr>
      </p:pic>
      <p:pic>
        <p:nvPicPr>
          <p:cNvPr id="13" name="Picture 32" descr="1870625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651" y="2644775"/>
            <a:ext cx="1871662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0500843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720840"/>
            <a:ext cx="8712968" cy="3170099"/>
          </a:xfrm>
          <a:prstGeom prst="rect">
            <a:avLst/>
          </a:prstGeom>
          <a:solidFill>
            <a:schemeClr val="accent3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в «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Вконтакте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является одним из основных инструментов, позволяющих установить межпользовательские связи, где родители выступают не просто в роли пассивных слушателей, а в роли активных субъектов, которые делятся опытом воспитания, дают советы, принимают участие в групповых обсуждениях и голосованиях, выстраивают общение не только с педагогом, но и между собой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Общение </a:t>
            </a:r>
            <a:r>
              <a:rPr lang="ru-RU" sz="2000" b="1" dirty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режиме </a:t>
            </a:r>
            <a:r>
              <a:rPr lang="ru-RU" sz="2000" b="1" dirty="0" smtClean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онлайн -  </a:t>
            </a:r>
            <a:r>
              <a:rPr lang="ru-RU" sz="2000" b="1" dirty="0">
                <a:solidFill>
                  <a:srgbClr val="2A19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 времени, обмен документами, создание группы/сообщества для систематизации новостей и информации о жизнедеятельности детей и другое.</a:t>
            </a:r>
          </a:p>
        </p:txBody>
      </p:sp>
    </p:spTree>
    <p:extLst>
      <p:ext uri="{BB962C8B-B14F-4D97-AF65-F5344CB8AC3E}">
        <p14:creationId xmlns:p14="http://schemas.microsoft.com/office/powerpoint/2010/main" val="2426467511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4615548"/>
              </p:ext>
            </p:extLst>
          </p:nvPr>
        </p:nvGraphicFramePr>
        <p:xfrm>
          <a:off x="467544" y="548680"/>
          <a:ext cx="8219256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1815941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5656332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71194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80TGp_general_light_ani">
  <a:themeElements>
    <a:clrScheme name="580TGp_general_light_ani 1">
      <a:dk1>
        <a:srgbClr val="000000"/>
      </a:dk1>
      <a:lt1>
        <a:srgbClr val="FDF58D"/>
      </a:lt1>
      <a:dk2>
        <a:srgbClr val="CC3300"/>
      </a:dk2>
      <a:lt2>
        <a:srgbClr val="808080"/>
      </a:lt2>
      <a:accent1>
        <a:srgbClr val="FF6161"/>
      </a:accent1>
      <a:accent2>
        <a:srgbClr val="FFC319"/>
      </a:accent2>
      <a:accent3>
        <a:srgbClr val="FEF9C5"/>
      </a:accent3>
      <a:accent4>
        <a:srgbClr val="000000"/>
      </a:accent4>
      <a:accent5>
        <a:srgbClr val="FFB7B7"/>
      </a:accent5>
      <a:accent6>
        <a:srgbClr val="E7B016"/>
      </a:accent6>
      <a:hlink>
        <a:srgbClr val="A8D02A"/>
      </a:hlink>
      <a:folHlink>
        <a:srgbClr val="5CB1FE"/>
      </a:folHlink>
    </a:clrScheme>
    <a:fontScheme name="580TGp_general_light_a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580TGp_general_light_ani 1">
        <a:dk1>
          <a:srgbClr val="000000"/>
        </a:dk1>
        <a:lt1>
          <a:srgbClr val="FDF58D"/>
        </a:lt1>
        <a:dk2>
          <a:srgbClr val="CC3300"/>
        </a:dk2>
        <a:lt2>
          <a:srgbClr val="808080"/>
        </a:lt2>
        <a:accent1>
          <a:srgbClr val="FF6161"/>
        </a:accent1>
        <a:accent2>
          <a:srgbClr val="FFC319"/>
        </a:accent2>
        <a:accent3>
          <a:srgbClr val="FEF9C5"/>
        </a:accent3>
        <a:accent4>
          <a:srgbClr val="000000"/>
        </a:accent4>
        <a:accent5>
          <a:srgbClr val="FFB7B7"/>
        </a:accent5>
        <a:accent6>
          <a:srgbClr val="E7B016"/>
        </a:accent6>
        <a:hlink>
          <a:srgbClr val="A8D02A"/>
        </a:hlink>
        <a:folHlink>
          <a:srgbClr val="5CB1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80TGp_general_light_ani 2">
        <a:dk1>
          <a:srgbClr val="000000"/>
        </a:dk1>
        <a:lt1>
          <a:srgbClr val="E1F4D8"/>
        </a:lt1>
        <a:dk2>
          <a:srgbClr val="003366"/>
        </a:dk2>
        <a:lt2>
          <a:srgbClr val="808080"/>
        </a:lt2>
        <a:accent1>
          <a:srgbClr val="FFC319"/>
        </a:accent1>
        <a:accent2>
          <a:srgbClr val="A8D02A"/>
        </a:accent2>
        <a:accent3>
          <a:srgbClr val="EEF8E9"/>
        </a:accent3>
        <a:accent4>
          <a:srgbClr val="000000"/>
        </a:accent4>
        <a:accent5>
          <a:srgbClr val="FFDEAB"/>
        </a:accent5>
        <a:accent6>
          <a:srgbClr val="98BC25"/>
        </a:accent6>
        <a:hlink>
          <a:srgbClr val="5CB1FE"/>
        </a:hlink>
        <a:folHlink>
          <a:srgbClr val="FF616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80TGp_general_light_ani 3">
        <a:dk1>
          <a:srgbClr val="000000"/>
        </a:dk1>
        <a:lt1>
          <a:srgbClr val="FEE9DE"/>
        </a:lt1>
        <a:dk2>
          <a:srgbClr val="000066"/>
        </a:dk2>
        <a:lt2>
          <a:srgbClr val="808080"/>
        </a:lt2>
        <a:accent1>
          <a:srgbClr val="5CB1FE"/>
        </a:accent1>
        <a:accent2>
          <a:srgbClr val="FF7575"/>
        </a:accent2>
        <a:accent3>
          <a:srgbClr val="FEF2EC"/>
        </a:accent3>
        <a:accent4>
          <a:srgbClr val="000000"/>
        </a:accent4>
        <a:accent5>
          <a:srgbClr val="B5D5FE"/>
        </a:accent5>
        <a:accent6>
          <a:srgbClr val="E76969"/>
        </a:accent6>
        <a:hlink>
          <a:srgbClr val="FFC319"/>
        </a:hlink>
        <a:folHlink>
          <a:srgbClr val="A8D02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5295</TotalTime>
  <Words>1046</Words>
  <Application>Microsoft Office PowerPoint</Application>
  <PresentationFormat>Экран (4:3)</PresentationFormat>
  <Paragraphs>123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Microsoft JhengHei UI Light</vt:lpstr>
      <vt:lpstr>Arial</vt:lpstr>
      <vt:lpstr>Arial Black</vt:lpstr>
      <vt:lpstr>Calibri</vt:lpstr>
      <vt:lpstr>Montserrat</vt:lpstr>
      <vt:lpstr>Times New Roman</vt:lpstr>
      <vt:lpstr>580TGp_general_light_ani</vt:lpstr>
      <vt:lpstr>Презентация PowerPoint</vt:lpstr>
      <vt:lpstr>Презентация PowerPoint</vt:lpstr>
      <vt:lpstr>Презентация PowerPoint</vt:lpstr>
      <vt:lpstr>Презентация PowerPoint</vt:lpstr>
      <vt:lpstr> Задачи </vt:lpstr>
      <vt:lpstr>Варианты интерактивных форм  взаимодействия с родителями:</vt:lpstr>
      <vt:lpstr>Презентация PowerPoint</vt:lpstr>
      <vt:lpstr>Алгоритм проведения родительского клуба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Alexander Veraksa</dc:creator>
  <cp:lastModifiedBy>Пользователь</cp:lastModifiedBy>
  <cp:revision>493</cp:revision>
  <cp:lastPrinted>2013-12-20T05:49:24Z</cp:lastPrinted>
  <dcterms:created xsi:type="dcterms:W3CDTF">2010-09-14T15:57:35Z</dcterms:created>
  <dcterms:modified xsi:type="dcterms:W3CDTF">2024-04-03T16:31:46Z</dcterms:modified>
</cp:coreProperties>
</file>