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2" r:id="rId12"/>
    <p:sldId id="275" r:id="rId13"/>
    <p:sldId id="266" r:id="rId14"/>
    <p:sldId id="273" r:id="rId15"/>
    <p:sldId id="274" r:id="rId16"/>
    <p:sldId id="267" r:id="rId17"/>
    <p:sldId id="268" r:id="rId18"/>
    <p:sldId id="269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029" autoAdjust="0"/>
  </p:normalViewPr>
  <p:slideViewPr>
    <p:cSldViewPr>
      <p:cViewPr varScale="1">
        <p:scale>
          <a:sx n="65" d="100"/>
          <a:sy n="65" d="100"/>
        </p:scale>
        <p:origin x="-46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00091-EAAD-4024-95AE-C45DD43D040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D448D5A-6E86-482E-9B1A-9DB14F4391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2F00091-EAAD-4024-95AE-C45DD43D040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9D448D5A-6E86-482E-9B1A-9DB14F4391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00091-EAAD-4024-95AE-C45DD43D040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48D5A-6E86-482E-9B1A-9DB14F4391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00091-EAAD-4024-95AE-C45DD43D040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48D5A-6E86-482E-9B1A-9DB14F4391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48D5A-6E86-482E-9B1A-9DB14F4391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00091-EAAD-4024-95AE-C45DD43D040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00091-EAAD-4024-95AE-C45DD43D040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48D5A-6E86-482E-9B1A-9DB14F4391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00091-EAAD-4024-95AE-C45DD43D040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48D5A-6E86-482E-9B1A-9DB14F4391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2F00091-EAAD-4024-95AE-C45DD43D040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D448D5A-6E86-482E-9B1A-9DB14F4391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00091-EAAD-4024-95AE-C45DD43D040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D448D5A-6E86-482E-9B1A-9DB14F4391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00091-EAAD-4024-95AE-C45DD43D040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48D5A-6E86-482E-9B1A-9DB14F4391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00091-EAAD-4024-95AE-C45DD43D040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48D5A-6E86-482E-9B1A-9DB14F4391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2F00091-EAAD-4024-95AE-C45DD43D040D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9D448D5A-6E86-482E-9B1A-9DB14F4391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t-education.ru/AE-magazine/archive/nomer-2-2012/alekseeva_12_june.pdf" TargetMode="External"/><Relationship Id="rId2" Type="http://schemas.openxmlformats.org/officeDocument/2006/relationships/hyperlink" Target="http://www.art-education.ru/AE-magazine/archive/nomer-2-2010/14_06_alekseeva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tandart.edu.ru/" TargetMode="External"/><Relationship Id="rId5" Type="http://schemas.openxmlformats.org/officeDocument/2006/relationships/hyperlink" Target="http://cnho.ucoz.ru./" TargetMode="External"/><Relationship Id="rId4" Type="http://schemas.openxmlformats.org/officeDocument/2006/relationships/hyperlink" Target="http://www.art-education.ru/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Материалы подготовлены учителем ИЗО</a:t>
            </a:r>
          </a:p>
          <a:p>
            <a:r>
              <a:rPr lang="ru-RU" dirty="0" smtClean="0"/>
              <a:t>             МБОУ «Гимназии №11» г. Бийска</a:t>
            </a:r>
          </a:p>
          <a:p>
            <a:r>
              <a:rPr lang="ru-RU" dirty="0" err="1" smtClean="0"/>
              <a:t>Выборновой</a:t>
            </a:r>
            <a:r>
              <a:rPr lang="ru-RU" dirty="0" smtClean="0"/>
              <a:t> Еленой Викторовной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Критерии оценки качества по предмету изобразительное искусство. </a:t>
            </a:r>
            <a:b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Контрольно измерительные материалы</a:t>
            </a:r>
            <a:b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по изобразительному искусству для учащихся  5,6,7  классов</a:t>
            </a:r>
            <a:b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b="1" dirty="0" smtClean="0"/>
          </a:p>
          <a:p>
            <a:r>
              <a:rPr lang="ru-RU" b="1" dirty="0" smtClean="0"/>
              <a:t>В связи с введением ФГОС система оценочной деятельности внутри школьного контроля должны быть переориентированы на оценку качества образования в соответствии с требованиями стандарта. </a:t>
            </a:r>
            <a:endParaRPr lang="ru-RU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что</a:t>
            </a:r>
            <a:r>
              <a:rPr lang="ru-RU" dirty="0" smtClean="0"/>
              <a:t> оценивать (что именно подлежит оцениванию в изобразительной деятельности);</a:t>
            </a:r>
          </a:p>
          <a:p>
            <a:r>
              <a:rPr lang="ru-RU" i="1" dirty="0" smtClean="0"/>
              <a:t>‑ </a:t>
            </a:r>
            <a:r>
              <a:rPr lang="ru-RU" b="1" dirty="0" smtClean="0"/>
              <a:t>как</a:t>
            </a:r>
            <a:r>
              <a:rPr lang="ru-RU" dirty="0" smtClean="0"/>
              <a:t> оценивать (какими средствами, и по каким критериям должно фиксироваться то, что оценивается);</a:t>
            </a:r>
          </a:p>
          <a:p>
            <a:r>
              <a:rPr lang="ru-RU" i="1" dirty="0" smtClean="0"/>
              <a:t>‑ </a:t>
            </a:r>
            <a:r>
              <a:rPr lang="ru-RU" b="1" dirty="0" smtClean="0"/>
              <a:t>каким образом</a:t>
            </a:r>
            <a:r>
              <a:rPr lang="ru-RU" dirty="0" smtClean="0"/>
              <a:t> оценивать (какова сама процедура оценивания, этапы ее осуществления).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Учителю  нужно  определять  систему оценивания художественно-творческих достижений учащихся в условиях современного  обучения :</a:t>
            </a:r>
          </a:p>
        </p:txBody>
      </p:sp>
      <p:pic>
        <p:nvPicPr>
          <p:cNvPr id="6146" name="Picture 2" descr="C:\Users\учитель\Desktop\конкурсы 2-ое полугодие-17год.Выборнова, работы уч-ся\детские работы ИЗО\Изображение0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4643446"/>
            <a:ext cx="2604846" cy="1842311"/>
          </a:xfrm>
          <a:prstGeom prst="rect">
            <a:avLst/>
          </a:prstGeom>
          <a:noFill/>
        </p:spPr>
      </p:pic>
      <p:pic>
        <p:nvPicPr>
          <p:cNvPr id="6147" name="Picture 3" descr="C:\Users\учитель\Desktop\конкурсы 2-ое полугодие-17год.Выборнова, работы уч-ся\детские работы ИЗО\Изображение0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4643446"/>
            <a:ext cx="2846359" cy="20131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Суть  системы такова -  для мониторинга определяется тема работы и техника выполнения, а также формулируются определенные умения учащихся, что позволит объективно оценить работу. То есть, то, что мы хотим проверить у учащихся.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Для проверки знаний, умений и навыков, учителем используются различные варианты заданий, которые соответствуют данной образовательной программе, возрасту учеников; дают возможность творческого решения задания. Они включают базовый, и повышенный уровни. 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Выбор оценочного инструментария зависит от формы учебной деятельности, которые способствуют формированию аналитических и оценочных умений обучающихся на уроках изобразительного искусства далее будут приведены примеры заданий и оценочный инструментарий применяемый в том или ином случае. </a:t>
            </a:r>
          </a:p>
          <a:p>
            <a:r>
              <a:rPr lang="ru-RU" dirty="0" smtClean="0"/>
              <a:t>   Основная часть учебного времени  уроков изо отводится на творчество (практические работы).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Критерии оценки  композиции</a:t>
            </a:r>
            <a:endParaRPr lang="ru-RU" dirty="0" smtClean="0"/>
          </a:p>
          <a:p>
            <a:r>
              <a:rPr lang="ru-RU" b="1" dirty="0" smtClean="0"/>
              <a:t>Лист самоконтроля </a:t>
            </a:r>
          </a:p>
          <a:p>
            <a:r>
              <a:rPr lang="ru-RU" b="1" dirty="0" smtClean="0"/>
              <a:t>Лист индивидуальных достижений</a:t>
            </a:r>
            <a:endParaRPr lang="ru-RU" dirty="0" smtClean="0"/>
          </a:p>
          <a:p>
            <a:r>
              <a:rPr lang="ru-RU" b="1" dirty="0" smtClean="0"/>
              <a:t>Лист индивидуальных достижений по изобразительному искусству (дневник)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Можно использовать: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71472" y="1500174"/>
            <a:ext cx="8229600" cy="4572000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Лист самооценки предметных достижений</a:t>
            </a:r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ru-RU" dirty="0" smtClean="0"/>
              <a:t>Задание выполнено без ошибок (или есть недостатки…)</a:t>
            </a:r>
          </a:p>
          <a:p>
            <a:pPr lvl="0"/>
            <a:r>
              <a:rPr lang="ru-RU" dirty="0" smtClean="0"/>
              <a:t>Я с заданием справилась (справился)</a:t>
            </a:r>
          </a:p>
          <a:p>
            <a:pPr lvl="0"/>
            <a:r>
              <a:rPr lang="ru-RU" dirty="0" smtClean="0"/>
              <a:t>Моя задача (задания) была заключалось в том, чтобы: 1….2….3…</a:t>
            </a:r>
          </a:p>
          <a:p>
            <a:pPr lvl="0"/>
            <a:r>
              <a:rPr lang="ru-RU" dirty="0" smtClean="0"/>
              <a:t>Моя работа мною оценена на 3, 4, 5 - ? (почему я так её оценил(а))</a:t>
            </a:r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Лист самооценки творческих достижений</a:t>
            </a:r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ru-RU" dirty="0" smtClean="0"/>
              <a:t>В начале работы я поставил (а) перед собой цель…</a:t>
            </a:r>
          </a:p>
          <a:p>
            <a:pPr lvl="0"/>
            <a:r>
              <a:rPr lang="ru-RU" dirty="0" smtClean="0"/>
              <a:t>Мне удалось, не удалось (конкретизируй)…</a:t>
            </a:r>
          </a:p>
          <a:p>
            <a:pPr lvl="0"/>
            <a:r>
              <a:rPr lang="ru-RU" dirty="0" smtClean="0"/>
              <a:t>На что мне надо будет обратить внимание в следующий раз…</a:t>
            </a:r>
          </a:p>
          <a:p>
            <a:pPr lvl="0"/>
            <a:r>
              <a:rPr lang="ru-RU" dirty="0" smtClean="0"/>
              <a:t>Свой результат я оценил (а) на 3, 4, 5-? (почему обоснуй)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Примеры листов самооценки:</a:t>
            </a:r>
            <a:b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Тестовые проверочные работы для учащихся 5,6,7 классов можно использовать от 5 до 10 вопросов, в зависимости от уровня сложности и выданного или изученного материала. Практические работы предусматривают работу в цвете и более длительного  время выполнения, которые могут быть рассчитаны на весь урок,  или от 20 до 25 минут.</a:t>
            </a:r>
            <a:endParaRPr lang="ru-RU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u="sng" dirty="0" smtClean="0"/>
              <a:t>Базовый:</a:t>
            </a:r>
            <a:r>
              <a:rPr lang="ru-RU" dirty="0" smtClean="0"/>
              <a:t>  Нарисуй узор в полосе используя растительные и геометрические элементы (мотивы)</a:t>
            </a:r>
          </a:p>
          <a:p>
            <a:r>
              <a:rPr lang="ru-RU" b="1" u="sng" dirty="0" smtClean="0"/>
              <a:t>Повышенный: </a:t>
            </a:r>
            <a:r>
              <a:rPr lang="ru-RU" dirty="0" smtClean="0"/>
              <a:t> Нарисуй узор. Помни о правилах его построения</a:t>
            </a:r>
          </a:p>
          <a:p>
            <a:r>
              <a:rPr lang="ru-RU" b="1" u="sng" dirty="0" smtClean="0"/>
              <a:t>Базовый:</a:t>
            </a:r>
            <a:r>
              <a:rPr lang="ru-RU" b="1" dirty="0" smtClean="0"/>
              <a:t>  </a:t>
            </a:r>
            <a:r>
              <a:rPr lang="ru-RU" dirty="0" smtClean="0"/>
              <a:t>Используя растительные элементы нарисуй изделие Хохломы</a:t>
            </a:r>
          </a:p>
          <a:p>
            <a:r>
              <a:rPr lang="ru-RU" b="1" u="sng" dirty="0" smtClean="0"/>
              <a:t>Повышенный:</a:t>
            </a:r>
            <a:r>
              <a:rPr lang="ru-RU" dirty="0" smtClean="0"/>
              <a:t>   Нарисуй изделие Хохломы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Примеры практических заданий для учащихся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5 класс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Рисунки учащихся 5  класс по теме: «Вазы древней Греции»</a:t>
            </a:r>
            <a:endParaRPr lang="ru-RU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050" name="Picture 2" descr="C:\Users\учитель\Desktop\конкурсы 2-ое полугодие-17год.Выборнова, работы уч-ся\детские работы ИЗО\Изображение0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928802"/>
            <a:ext cx="2525894" cy="3571900"/>
          </a:xfrm>
          <a:prstGeom prst="rect">
            <a:avLst/>
          </a:prstGeom>
          <a:noFill/>
        </p:spPr>
      </p:pic>
      <p:pic>
        <p:nvPicPr>
          <p:cNvPr id="2051" name="Picture 3" descr="C:\Users\учитель\Desktop\конкурсы 2-ое полугодие-17год.Выборнова, работы уч-ся\детские работы ИЗО\Изображение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1785926"/>
            <a:ext cx="2301519" cy="3500462"/>
          </a:xfrm>
          <a:prstGeom prst="rect">
            <a:avLst/>
          </a:prstGeom>
          <a:noFill/>
        </p:spPr>
      </p:pic>
      <p:pic>
        <p:nvPicPr>
          <p:cNvPr id="2052" name="Picture 4" descr="C:\Users\учитель\Desktop\конкурсы 2-ое полугодие-17год.Выборнова, работы уч-ся\детские работы ИЗО\Изображение00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1357298"/>
            <a:ext cx="2122068" cy="3000396"/>
          </a:xfrm>
          <a:prstGeom prst="rect">
            <a:avLst/>
          </a:prstGeom>
          <a:noFill/>
        </p:spPr>
      </p:pic>
      <p:pic>
        <p:nvPicPr>
          <p:cNvPr id="2053" name="Picture 5" descr="C:\Users\учитель\Desktop\конкурсы 2-ое полугодие-17год.Выборнова, работы уч-ся\детские работы ИЗО\Изображение001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4714884"/>
            <a:ext cx="2571768" cy="18189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учитель\Desktop\конкурсы 2-ое полугодие-17год.Выборнова, работы уч-ся\детские работы ИЗО\Изображение00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214290"/>
            <a:ext cx="4271505" cy="3020625"/>
          </a:xfrm>
          <a:prstGeom prst="rect">
            <a:avLst/>
          </a:prstGeom>
          <a:noFill/>
        </p:spPr>
      </p:pic>
      <p:pic>
        <p:nvPicPr>
          <p:cNvPr id="5123" name="Picture 3" descr="C:\Users\учитель\Desktop\конкурсы 2-ое полугодие-17год.Выборнова, работы уч-ся\детские работы ИЗО\Изображение00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3500438"/>
            <a:ext cx="4444277" cy="3143272"/>
          </a:xfrm>
          <a:prstGeom prst="rect">
            <a:avLst/>
          </a:prstGeom>
          <a:noFill/>
        </p:spPr>
      </p:pic>
      <p:pic>
        <p:nvPicPr>
          <p:cNvPr id="5124" name="Picture 4" descr="C:\Users\учитель\Desktop\конкурсы 2-ое полугодие-17год.Выборнова, работы уч-ся\детские работы ИЗО\Изображение0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592647"/>
            <a:ext cx="4000528" cy="54081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u="sng" dirty="0" smtClean="0"/>
              <a:t>Базовый: </a:t>
            </a:r>
            <a:r>
              <a:rPr lang="ru-RU" dirty="0" smtClean="0"/>
              <a:t>Составьте несколько  натюрмортов из разных предметов и постарайтесь передать статику и динамику, равновесие и неуравновешенность, симметрию и асимметрию в композициях.</a:t>
            </a:r>
          </a:p>
          <a:p>
            <a:r>
              <a:rPr lang="ru-RU" b="1" u="sng" dirty="0" smtClean="0"/>
              <a:t>Повышенный: </a:t>
            </a:r>
            <a:r>
              <a:rPr lang="ru-RU" dirty="0" smtClean="0"/>
              <a:t>Выполните серию эскизов натюрмортов, как бы в определенном настроении любыми живописными или графическими средствами. Это может быть натюрморт грустный веселый торжественный задумчивый важный озорной и т. п.</a:t>
            </a:r>
          </a:p>
          <a:p>
            <a:r>
              <a:rPr lang="ru-RU" b="1" dirty="0" smtClean="0"/>
              <a:t>Мини проекты для уроков:</a:t>
            </a:r>
            <a:r>
              <a:rPr lang="ru-RU" dirty="0" smtClean="0"/>
              <a:t> </a:t>
            </a:r>
          </a:p>
          <a:p>
            <a:r>
              <a:rPr lang="ru-RU" dirty="0" smtClean="0"/>
              <a:t> 1. Расскажи о художнике, который работал в жанре натюрморт (презентацией, и с описанием, также можно выполнить свой рисунок по теме проекта)</a:t>
            </a:r>
          </a:p>
          <a:p>
            <a:r>
              <a:rPr lang="ru-RU" dirty="0" smtClean="0"/>
              <a:t>2. Расскажи о художнике, который работал в жанре пейзажа (презентацией, и с описанием, также можно выполнить свой рисунок по теме проекта)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Примеры практических заданий для учащихся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6 класс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Рисунки учащихся 6 – 7 классов</a:t>
            </a:r>
            <a:endParaRPr lang="ru-RU" dirty="0"/>
          </a:p>
        </p:txBody>
      </p:sp>
      <p:pic>
        <p:nvPicPr>
          <p:cNvPr id="3074" name="Picture 2" descr="C:\Users\учитель\Desktop\конкурсы 2-ое полугодие-17год.Выборнова, работы уч-ся\детские работы ИЗО\Изображение00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02670" y="4071942"/>
            <a:ext cx="3601483" cy="2546814"/>
          </a:xfrm>
          <a:prstGeom prst="rect">
            <a:avLst/>
          </a:prstGeom>
          <a:noFill/>
        </p:spPr>
      </p:pic>
      <p:pic>
        <p:nvPicPr>
          <p:cNvPr id="3075" name="Picture 3" descr="C:\Users\учитель\Desktop\конкурсы 2-ое полугодие-17год.Выборнова, работы уч-ся\детские работы ИЗО\Изображение00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038817"/>
            <a:ext cx="3571900" cy="2526272"/>
          </a:xfrm>
          <a:prstGeom prst="rect">
            <a:avLst/>
          </a:prstGeom>
          <a:noFill/>
        </p:spPr>
      </p:pic>
      <p:pic>
        <p:nvPicPr>
          <p:cNvPr id="3076" name="Picture 4" descr="C:\Users\учитель\Desktop\конкурсы 2-ое полугодие-17год.Выборнова, работы уч-ся\детские работы ИЗО\Изображение00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9668" y="1428736"/>
            <a:ext cx="3434214" cy="2428892"/>
          </a:xfrm>
          <a:prstGeom prst="rect">
            <a:avLst/>
          </a:prstGeom>
          <a:noFill/>
        </p:spPr>
      </p:pic>
      <p:pic>
        <p:nvPicPr>
          <p:cNvPr id="3077" name="Picture 5" descr="C:\Users\учитель\Desktop\конкурсы 2-ое полугодие-17год.Выборнова, работы уч-ся\детские работы ИЗО\Изображение00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6" y="1285860"/>
            <a:ext cx="3643338" cy="25767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Работы  учащихся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098" name="Picture 2" descr="C:\Users\учитель\Desktop\конкурсы 2-ое полугодие-17год.Выборнова, работы уч-ся\детские работы ИЗО\Изображение00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714488"/>
            <a:ext cx="3233122" cy="4572000"/>
          </a:xfrm>
          <a:prstGeom prst="rect">
            <a:avLst/>
          </a:prstGeom>
          <a:noFill/>
        </p:spPr>
      </p:pic>
      <p:pic>
        <p:nvPicPr>
          <p:cNvPr id="4099" name="Picture 3" descr="C:\Users\учитель\Desktop\конкурсы 2-ое полугодие-17год.Выборнова, работы уч-ся\детские работы ИЗО\Изображение00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1714488"/>
            <a:ext cx="3279770" cy="45720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Такое оценивание можно проводить не каждый урок, например: изучив </a:t>
            </a:r>
            <a:r>
              <a:rPr lang="ru-RU" dirty="0" smtClean="0"/>
              <a:t>блок  </a:t>
            </a:r>
            <a:r>
              <a:rPr lang="ru-RU" dirty="0" smtClean="0"/>
              <a:t>тем, или определенные </a:t>
            </a:r>
            <a:r>
              <a:rPr lang="ru-RU" dirty="0" smtClean="0"/>
              <a:t> темы </a:t>
            </a:r>
            <a:r>
              <a:rPr lang="ru-RU" dirty="0" smtClean="0"/>
              <a:t>(ДПИ – народные промыслы, натюрморт, пейзаж, портрет…), но вначале конечно же необходимо научить учеников оценивать свои работы, или свою деятельность, чтоб они грамотно и быстро непредвзято оценили себя или своих одноклассников, их и свою результативность задания. </a:t>
            </a:r>
          </a:p>
          <a:p>
            <a:r>
              <a:rPr lang="ru-RU" dirty="0" smtClean="0"/>
              <a:t>Таким образом, предложенные выше приёмы и способы деятельности позволяют целенаправленно реализовывать основные требования ФГОС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Заключение: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ru-RU" sz="1200" b="1" dirty="0" smtClean="0"/>
              <a:t>Алексеева Л. Л. Государственные образовательные стандарты общего образования и предметы искусства // Педагогика искусства: электрон. </a:t>
            </a:r>
            <a:r>
              <a:rPr lang="ru-RU" sz="1200" b="1" dirty="0" err="1" smtClean="0"/>
              <a:t>науч</a:t>
            </a:r>
            <a:r>
              <a:rPr lang="ru-RU" sz="1200" b="1" dirty="0" smtClean="0"/>
              <a:t>. журн. Учреждения Рос. академии образования «Институт художественного образования». 2010. №2. </a:t>
            </a:r>
            <a:r>
              <a:rPr lang="ru-RU" sz="1200" b="1" u="sng" dirty="0" smtClean="0">
                <a:hlinkClick r:id="rId2"/>
              </a:rPr>
              <a:t>http://www.art-education.ru</a:t>
            </a:r>
            <a:r>
              <a:rPr lang="ru-RU" sz="1200" b="1" dirty="0" smtClean="0"/>
              <a:t>.</a:t>
            </a:r>
          </a:p>
          <a:p>
            <a:pPr lvl="0"/>
            <a:r>
              <a:rPr lang="ru-RU" sz="1200" b="1" dirty="0" smtClean="0"/>
              <a:t>Алексеева Л. Л. Формирование универсальных учебных действий на уроках искусства в школе: теоретические аспекты и возможности реализации// Педагогика искусства электрон. </a:t>
            </a:r>
            <a:r>
              <a:rPr lang="ru-RU" sz="1200" b="1" dirty="0" err="1" smtClean="0"/>
              <a:t>науч</a:t>
            </a:r>
            <a:r>
              <a:rPr lang="ru-RU" sz="1200" b="1" dirty="0" smtClean="0"/>
              <a:t>. журн. Учреждения Рос. академии образования «Институт художественного образования». 2012. №2. </a:t>
            </a:r>
            <a:r>
              <a:rPr lang="ru-RU" sz="1200" b="1" u="sng" dirty="0" smtClean="0">
                <a:hlinkClick r:id="rId3"/>
              </a:rPr>
              <a:t>http://www.art-education.ru.</a:t>
            </a:r>
            <a:r>
              <a:rPr lang="ru-RU" sz="1200" b="1" dirty="0" smtClean="0"/>
              <a:t>  </a:t>
            </a:r>
          </a:p>
          <a:p>
            <a:pPr lvl="0"/>
            <a:r>
              <a:rPr lang="ru-RU" sz="1200" b="1" dirty="0" err="1" smtClean="0"/>
              <a:t>Асмолов</a:t>
            </a:r>
            <a:r>
              <a:rPr lang="ru-RU" sz="1200" b="1" dirty="0" smtClean="0"/>
              <a:t> А. Г., </a:t>
            </a:r>
            <a:r>
              <a:rPr lang="ru-RU" sz="1200" b="1" dirty="0" err="1" smtClean="0"/>
              <a:t>Бурменская</a:t>
            </a:r>
            <a:r>
              <a:rPr lang="ru-RU" sz="1200" b="1" dirty="0" smtClean="0"/>
              <a:t> Г. В., Володарская И. А. и др. Формирование универсальных учебных действий в основной школе: от действия к мысли. Система заданий: пособие для учителя // Серия стандарты второго поколения. М.: Просвещение, 2011. 159с.</a:t>
            </a:r>
          </a:p>
          <a:p>
            <a:pPr lvl="0"/>
            <a:r>
              <a:rPr lang="ru-RU" sz="1200" b="1" dirty="0" err="1" smtClean="0"/>
              <a:t>Ермолинская</a:t>
            </a:r>
            <a:r>
              <a:rPr lang="ru-RU" sz="1200" b="1" dirty="0" smtClean="0"/>
              <a:t> Е. А. Как грамотно выстроить урок изобразительного искусства в школе// Педагогика искусства электрон. </a:t>
            </a:r>
            <a:r>
              <a:rPr lang="ru-RU" sz="1200" b="1" dirty="0" err="1" smtClean="0"/>
              <a:t>науч</a:t>
            </a:r>
            <a:r>
              <a:rPr lang="ru-RU" sz="1200" b="1" dirty="0" smtClean="0"/>
              <a:t>. журн. Учреждения Рос. академии образования «Институт художественного образования». 2010. №4. </a:t>
            </a:r>
            <a:r>
              <a:rPr lang="ru-RU" sz="1200" b="1" u="sng" dirty="0" smtClean="0">
                <a:hlinkClick r:id="rId4"/>
              </a:rPr>
              <a:t>http://www.art-education.ru</a:t>
            </a:r>
            <a:endParaRPr lang="ru-RU" sz="1200" b="1" dirty="0" smtClean="0"/>
          </a:p>
          <a:p>
            <a:pPr lvl="0"/>
            <a:r>
              <a:rPr lang="ru-RU" sz="1200" b="1" dirty="0" err="1" smtClean="0"/>
              <a:t>Ермолинская</a:t>
            </a:r>
            <a:r>
              <a:rPr lang="ru-RU" sz="1200" b="1" dirty="0" smtClean="0"/>
              <a:t> Е. А. Предметы искусства в парадигме современного образования// Педагогика искусства электрон. </a:t>
            </a:r>
            <a:r>
              <a:rPr lang="ru-RU" sz="1200" b="1" dirty="0" err="1" smtClean="0"/>
              <a:t>науч</a:t>
            </a:r>
            <a:r>
              <a:rPr lang="ru-RU" sz="1200" b="1" dirty="0" smtClean="0"/>
              <a:t>. журн. Учреждения Рос. академии образования «Институт художественного образования». 2012. №2. </a:t>
            </a:r>
            <a:r>
              <a:rPr lang="ru-RU" sz="1200" b="1" u="sng" dirty="0" smtClean="0">
                <a:hlinkClick r:id="rId4"/>
              </a:rPr>
              <a:t>http://www.art-education.ru</a:t>
            </a:r>
            <a:r>
              <a:rPr lang="ru-RU" sz="1200" b="1" dirty="0" smtClean="0"/>
              <a:t>  </a:t>
            </a:r>
          </a:p>
          <a:p>
            <a:pPr lvl="0"/>
            <a:r>
              <a:rPr lang="ru-RU" sz="1200" b="1" dirty="0" err="1" smtClean="0"/>
              <a:t>Неменская</a:t>
            </a:r>
            <a:r>
              <a:rPr lang="ru-RU" sz="1200" b="1" dirty="0" smtClean="0"/>
              <a:t> Л.А. </a:t>
            </a:r>
            <a:r>
              <a:rPr lang="ru-RU" sz="1200" b="1" dirty="0" err="1" smtClean="0"/>
              <a:t>Метапредметный</a:t>
            </a:r>
            <a:r>
              <a:rPr lang="ru-RU" sz="1200" b="1" dirty="0" smtClean="0"/>
              <a:t>  подход на уроках изобразительного искусства в общей школе / Центр непрерывного художественного образования [Москва, 24.02.2012]. </a:t>
            </a:r>
            <a:r>
              <a:rPr lang="ru-RU" sz="1200" b="1" u="sng" dirty="0" smtClean="0">
                <a:hlinkClick r:id="rId5"/>
              </a:rPr>
              <a:t>http://cnho.ucoz.ru.</a:t>
            </a:r>
            <a:r>
              <a:rPr lang="ru-RU" sz="1200" b="1" dirty="0" smtClean="0"/>
              <a:t>  </a:t>
            </a:r>
          </a:p>
          <a:p>
            <a:pPr lvl="0"/>
            <a:r>
              <a:rPr lang="ru-RU" sz="1200" b="1" dirty="0" smtClean="0"/>
              <a:t> </a:t>
            </a:r>
            <a:r>
              <a:rPr lang="ru-RU" sz="1200" b="1" dirty="0" err="1" smtClean="0"/>
              <a:t>Неменский</a:t>
            </a:r>
            <a:r>
              <a:rPr lang="ru-RU" sz="1200" b="1" dirty="0" smtClean="0"/>
              <a:t> Б.М. Педагогика искусства / Б. М. </a:t>
            </a:r>
            <a:r>
              <a:rPr lang="ru-RU" sz="1200" b="1" dirty="0" err="1" smtClean="0"/>
              <a:t>Неменский</a:t>
            </a:r>
            <a:r>
              <a:rPr lang="ru-RU" sz="1200" b="1" dirty="0" smtClean="0"/>
              <a:t>. – М.: Просвещение, 2007. – 255 с. – (Библиотека учителя).</a:t>
            </a:r>
          </a:p>
          <a:p>
            <a:pPr lvl="0"/>
            <a:r>
              <a:rPr lang="ru-RU" sz="1200" b="1" dirty="0" smtClean="0"/>
              <a:t>Примерная основная образовательная программа образовательного учреждения. Основная школа / [сост. Е. С. Савинов]. М.: Просвещение, 2011. 342 с. (Стандарты второго поколения). </a:t>
            </a:r>
            <a:r>
              <a:rPr lang="ru-RU" sz="1200" b="1" u="sng" dirty="0" smtClean="0">
                <a:hlinkClick r:id="rId6"/>
              </a:rPr>
              <a:t>http://standart.edu.ru</a:t>
            </a:r>
            <a:r>
              <a:rPr lang="ru-RU" sz="1200" b="1" dirty="0" smtClean="0"/>
              <a:t>.  </a:t>
            </a:r>
            <a:endParaRPr lang="ru-RU" sz="12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Источники: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СПАСИБО ЗА   ВНИМАНИЕ!</a:t>
            </a:r>
            <a:endParaRPr lang="ru-RU" sz="4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68</TotalTime>
  <Words>657</Words>
  <Application>Microsoft Office PowerPoint</Application>
  <PresentationFormat>Экран (4:3)</PresentationFormat>
  <Paragraphs>60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Бумажная</vt:lpstr>
      <vt:lpstr>Критерии оценки качества по предмету изобразительное искусство.  Контрольно измерительные материалы по изобразительному искусству для учащихся  5,6,7  классов </vt:lpstr>
      <vt:lpstr>Слайд 2</vt:lpstr>
      <vt:lpstr>Учителю  нужно  определять  систему оценивания художественно-творческих достижений учащихся в условиях современного  обучения :</vt:lpstr>
      <vt:lpstr>Слайд 4</vt:lpstr>
      <vt:lpstr>Слайд 5</vt:lpstr>
      <vt:lpstr>Слайд 6</vt:lpstr>
      <vt:lpstr>Можно использовать:</vt:lpstr>
      <vt:lpstr> Примеры листов самооценки: </vt:lpstr>
      <vt:lpstr>Слайд 9</vt:lpstr>
      <vt:lpstr>Примеры практических заданий для учащихся 5 класс</vt:lpstr>
      <vt:lpstr>Рисунки учащихся 5  класс по теме: «Вазы древней Греции»</vt:lpstr>
      <vt:lpstr>Слайд 12</vt:lpstr>
      <vt:lpstr>Примеры практических заданий для учащихся 6 класс</vt:lpstr>
      <vt:lpstr>Рисунки учащихся 6 – 7 классов</vt:lpstr>
      <vt:lpstr>Работы  учащихся</vt:lpstr>
      <vt:lpstr>Заключение:</vt:lpstr>
      <vt:lpstr>Источники: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Критерии оценки качества по предмету изобразительное искусство.  Контрольно измерительные материалы по изобразительному искусству для учащихся  5,6,7  классов</dc:title>
  <dc:creator>учитель</dc:creator>
  <cp:lastModifiedBy>Учитель</cp:lastModifiedBy>
  <cp:revision>8</cp:revision>
  <dcterms:created xsi:type="dcterms:W3CDTF">2017-02-04T03:12:05Z</dcterms:created>
  <dcterms:modified xsi:type="dcterms:W3CDTF">2021-04-02T11:48:44Z</dcterms:modified>
</cp:coreProperties>
</file>