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737" r:id="rId1"/>
  </p:sldMasterIdLst>
  <p:notesMasterIdLst>
    <p:notesMasterId r:id="rId2"/>
  </p:notesMasterIdLst>
  <p:sldIdLst>
    <p:sldId id="256" r:id="rId3"/>
    <p:sldId id="278" r:id="rId4"/>
    <p:sldId id="332" r:id="rId5"/>
    <p:sldId id="334" r:id="rId6"/>
    <p:sldId id="293" r:id="rId7"/>
    <p:sldId id="281" r:id="rId8"/>
    <p:sldId id="288" r:id="rId9"/>
    <p:sldId id="289" r:id="rId10"/>
    <p:sldId id="290" r:id="rId11"/>
    <p:sldId id="291" r:id="rId12"/>
    <p:sldId id="294" r:id="rId13"/>
    <p:sldId id="296" r:id="rId14"/>
    <p:sldId id="295" r:id="rId15"/>
    <p:sldId id="297" r:id="rId16"/>
    <p:sldId id="298" r:id="rId17"/>
    <p:sldId id="303" r:id="rId18"/>
    <p:sldId id="299" r:id="rId19"/>
    <p:sldId id="301" r:id="rId20"/>
    <p:sldId id="300" r:id="rId21"/>
    <p:sldId id="302" r:id="rId22"/>
    <p:sldId id="327" r:id="rId23"/>
    <p:sldId id="304" r:id="rId24"/>
    <p:sldId id="305" r:id="rId25"/>
    <p:sldId id="306" r:id="rId26"/>
    <p:sldId id="307" r:id="rId27"/>
    <p:sldId id="308" r:id="rId28"/>
    <p:sldId id="314" r:id="rId29"/>
    <p:sldId id="311" r:id="rId30"/>
    <p:sldId id="313" r:id="rId31"/>
    <p:sldId id="315" r:id="rId32"/>
    <p:sldId id="312" r:id="rId33"/>
    <p:sldId id="317" r:id="rId34"/>
    <p:sldId id="320" r:id="rId35"/>
    <p:sldId id="316" r:id="rId36"/>
    <p:sldId id="318" r:id="rId37"/>
    <p:sldId id="319" r:id="rId38"/>
    <p:sldId id="331" r:id="rId39"/>
    <p:sldId id="322" r:id="rId40"/>
    <p:sldId id="321" r:id="rId41"/>
    <p:sldId id="323" r:id="rId42"/>
    <p:sldId id="324" r:id="rId43"/>
    <p:sldId id="325" r:id="rId44"/>
    <p:sldId id="345" r:id="rId45"/>
    <p:sldId id="335" r:id="rId46"/>
    <p:sldId id="338" r:id="rId47"/>
    <p:sldId id="336" r:id="rId48"/>
    <p:sldId id="337" r:id="rId49"/>
    <p:sldId id="340" r:id="rId50"/>
    <p:sldId id="341" r:id="rId51"/>
    <p:sldId id="342" r:id="rId52"/>
    <p:sldId id="344" r:id="rId53"/>
    <p:sldId id="343" r:id="rId54"/>
    <p:sldId id="360" r:id="rId55"/>
    <p:sldId id="361" r:id="rId56"/>
    <p:sldId id="366" r:id="rId57"/>
    <p:sldId id="379" r:id="rId58"/>
    <p:sldId id="380" r:id="rId59"/>
    <p:sldId id="381" r:id="rId60"/>
    <p:sldId id="382" r:id="rId61"/>
    <p:sldId id="367" r:id="rId62"/>
    <p:sldId id="362" r:id="rId63"/>
    <p:sldId id="369" r:id="rId64"/>
    <p:sldId id="383" r:id="rId65"/>
    <p:sldId id="370" r:id="rId66"/>
    <p:sldId id="363" r:id="rId67"/>
    <p:sldId id="364" r:id="rId68"/>
    <p:sldId id="371" r:id="rId69"/>
    <p:sldId id="388" r:id="rId70"/>
    <p:sldId id="389" r:id="rId71"/>
    <p:sldId id="387" r:id="rId72"/>
    <p:sldId id="391" r:id="rId73"/>
    <p:sldId id="392" r:id="rId74"/>
    <p:sldId id="393" r:id="rId75"/>
    <p:sldId id="394" r:id="rId76"/>
    <p:sldId id="395" r:id="rId77"/>
    <p:sldId id="384" r:id="rId78"/>
  </p:sldIdLst>
  <p:sldSz cx="12192000" cy="6858000"/>
  <p:notesSz cx="6858000" cy="9144000"/>
  <p:custDataLst>
    <p:tags r:id="rId7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343" autoAdjust="0"/>
  </p:normalViewPr>
  <p:slideViewPr>
    <p:cSldViewPr snapToGrid="0">
      <p:cViewPr varScale="1">
        <p:scale>
          <a:sx n="78" d="100"/>
          <a:sy n="78" d="100"/>
        </p:scale>
        <p:origin x="845" y="5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tags" Target="tags/tag1.xml" /><Relationship Id="rId8" Type="http://schemas.openxmlformats.org/officeDocument/2006/relationships/slide" Target="slides/slide6.xml" /><Relationship Id="rId80" Type="http://schemas.openxmlformats.org/officeDocument/2006/relationships/presProps" Target="presProps.xml" /><Relationship Id="rId81" Type="http://schemas.openxmlformats.org/officeDocument/2006/relationships/viewProps" Target="viewProps.xml" /><Relationship Id="rId82" Type="http://schemas.openxmlformats.org/officeDocument/2006/relationships/theme" Target="theme/theme1.xml" /><Relationship Id="rId83" Type="http://schemas.openxmlformats.org/officeDocument/2006/relationships/tableStyles" Target="tableStyles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F6B099-2AF4-4DCA-B5D1-58C4318C376D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A5BD8-D9E0-4C5D-BB1F-A6ECF8354F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813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3A5BD8-D9E0-4C5D-BB1F-A6ECF8354FC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719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3A5BD8-D9E0-4C5D-BB1F-A6ECF8354FC8}" type="slidenum">
              <a:rPr lang="ru-RU" smtClean="0"/>
              <a:t>51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8994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732C4F3-17FA-411C-9482-66C0E104BAE7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AC33C05-96D9-4539-BF3E-16EDD92A63FD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5269368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2C4F3-17FA-411C-9482-66C0E104BAE7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33C05-96D9-4539-BF3E-16EDD92A6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003269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732C4F3-17FA-411C-9482-66C0E104BAE7}" type="datetimeFigureOut">
              <a:rPr lang="ru-RU" smtClean="0"/>
              <a:t>23.01.2026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AC33C05-96D9-4539-BF3E-16EDD92A63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34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Relationship Id="rId3" Type="http://schemas.openxmlformats.org/officeDocument/2006/relationships/image" Target="../media/image5.jpeg" /><Relationship Id="rId4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slide" Target="slide9.xml" TargetMode="Internal" /><Relationship Id="rId11" Type="http://schemas.openxmlformats.org/officeDocument/2006/relationships/slide" Target="slide15.xml" TargetMode="Internal" /><Relationship Id="rId12" Type="http://schemas.openxmlformats.org/officeDocument/2006/relationships/slide" Target="slide10.xml" TargetMode="Internal" /><Relationship Id="rId13" Type="http://schemas.openxmlformats.org/officeDocument/2006/relationships/slide" Target="slide16.xml" TargetMode="Internal" /><Relationship Id="rId14" Type="http://schemas.openxmlformats.org/officeDocument/2006/relationships/slide" Target="slide17.xml" TargetMode="Internal" /><Relationship Id="rId15" Type="http://schemas.openxmlformats.org/officeDocument/2006/relationships/slide" Target="slide18.xml" TargetMode="Internal" /><Relationship Id="rId16" Type="http://schemas.openxmlformats.org/officeDocument/2006/relationships/slide" Target="slide19.xml" TargetMode="Internal" /><Relationship Id="rId17" Type="http://schemas.openxmlformats.org/officeDocument/2006/relationships/slide" Target="slide20.xml" TargetMode="Internal" /><Relationship Id="rId18" Type="http://schemas.openxmlformats.org/officeDocument/2006/relationships/image" Target="../media/image9.png" /><Relationship Id="rId19" Type="http://schemas.openxmlformats.org/officeDocument/2006/relationships/slide" Target="slide21.xml" TargetMode="Internal" /><Relationship Id="rId2" Type="http://schemas.openxmlformats.org/officeDocument/2006/relationships/image" Target="../media/image8.png" /><Relationship Id="rId3" Type="http://schemas.openxmlformats.org/officeDocument/2006/relationships/slide" Target="slide11.xml" TargetMode="Internal" /><Relationship Id="rId4" Type="http://schemas.openxmlformats.org/officeDocument/2006/relationships/slide" Target="slide6.xml" TargetMode="Internal" /><Relationship Id="rId5" Type="http://schemas.openxmlformats.org/officeDocument/2006/relationships/slide" Target="slide12.xml" TargetMode="Internal" /><Relationship Id="rId6" Type="http://schemas.openxmlformats.org/officeDocument/2006/relationships/slide" Target="slide7.xml" TargetMode="Internal" /><Relationship Id="rId7" Type="http://schemas.openxmlformats.org/officeDocument/2006/relationships/slide" Target="slide13.xml" TargetMode="Internal" /><Relationship Id="rId8" Type="http://schemas.openxmlformats.org/officeDocument/2006/relationships/slide" Target="slide8.xml" TargetMode="Internal" /><Relationship Id="rId9" Type="http://schemas.openxmlformats.org/officeDocument/2006/relationships/slide" Target="slide14.xml" TargetMode="In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10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6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1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12.jpeg" /><Relationship Id="rId5" Type="http://schemas.openxmlformats.org/officeDocument/2006/relationships/image" Target="../media/image1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1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1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Relationship Id="rId4" Type="http://schemas.openxmlformats.org/officeDocument/2006/relationships/image" Target="../media/image11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5.xml" TargetMode="In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slide" Target="slide34.xml" TargetMode="Internal" /><Relationship Id="rId11" Type="http://schemas.openxmlformats.org/officeDocument/2006/relationships/slide" Target="slide35.xml" TargetMode="Internal" /><Relationship Id="rId12" Type="http://schemas.openxmlformats.org/officeDocument/2006/relationships/slide" Target="slide36.xml" TargetMode="Internal" /><Relationship Id="rId13" Type="http://schemas.openxmlformats.org/officeDocument/2006/relationships/slide" Target="slide22.xml" TargetMode="Internal" /><Relationship Id="rId14" Type="http://schemas.openxmlformats.org/officeDocument/2006/relationships/slide" Target="slide23.xml" TargetMode="Internal" /><Relationship Id="rId15" Type="http://schemas.openxmlformats.org/officeDocument/2006/relationships/slide" Target="slide24.xml" TargetMode="Internal" /><Relationship Id="rId16" Type="http://schemas.openxmlformats.org/officeDocument/2006/relationships/slide" Target="slide25.xml" TargetMode="Internal" /><Relationship Id="rId17" Type="http://schemas.openxmlformats.org/officeDocument/2006/relationships/slide" Target="slide26.xml" TargetMode="Internal" /><Relationship Id="rId18" Type="http://schemas.openxmlformats.org/officeDocument/2006/relationships/image" Target="../media/image9.png" /><Relationship Id="rId19" Type="http://schemas.openxmlformats.org/officeDocument/2006/relationships/slide" Target="slide37.xml" TargetMode="Internal" /><Relationship Id="rId2" Type="http://schemas.openxmlformats.org/officeDocument/2006/relationships/image" Target="../media/image8.png" /><Relationship Id="rId3" Type="http://schemas.openxmlformats.org/officeDocument/2006/relationships/slide" Target="slide27.xml" TargetMode="Internal" /><Relationship Id="rId4" Type="http://schemas.openxmlformats.org/officeDocument/2006/relationships/slide" Target="slide28.xml" TargetMode="Internal" /><Relationship Id="rId5" Type="http://schemas.openxmlformats.org/officeDocument/2006/relationships/slide" Target="slide29.xml" TargetMode="Internal" /><Relationship Id="rId6" Type="http://schemas.openxmlformats.org/officeDocument/2006/relationships/slide" Target="slide30.xml" TargetMode="Internal" /><Relationship Id="rId7" Type="http://schemas.openxmlformats.org/officeDocument/2006/relationships/slide" Target="slide31.xml" TargetMode="Internal" /><Relationship Id="rId8" Type="http://schemas.openxmlformats.org/officeDocument/2006/relationships/slide" Target="slide32.xml" TargetMode="Internal" /><Relationship Id="rId9" Type="http://schemas.openxmlformats.org/officeDocument/2006/relationships/slide" Target="slide33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Relationship Id="rId4" Type="http://schemas.openxmlformats.org/officeDocument/2006/relationships/image" Target="../media/image15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Relationship Id="rId4" Type="http://schemas.openxmlformats.org/officeDocument/2006/relationships/image" Target="../media/image16.jpeg" /><Relationship Id="rId5" Type="http://schemas.openxmlformats.org/officeDocument/2006/relationships/image" Target="../media/image11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Relationship Id="rId4" Type="http://schemas.openxmlformats.org/officeDocument/2006/relationships/image" Target="../media/image10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Relationship Id="rId4" Type="http://schemas.openxmlformats.org/officeDocument/2006/relationships/image" Target="../media/image6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image" Target="../media/image17.jpeg" /><Relationship Id="rId4" Type="http://schemas.openxmlformats.org/officeDocument/2006/relationships/slide" Target="slide21.xml" TargetMode="Interna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image" Target="../media/image18.jpeg" /><Relationship Id="rId4" Type="http://schemas.openxmlformats.org/officeDocument/2006/relationships/slide" Target="slide21.xml" TargetMode="Interna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Relationship Id="rId4" Type="http://schemas.openxmlformats.org/officeDocument/2006/relationships/image" Target="../media/image11.jpe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image" Target="../media/image19.jpeg" /><Relationship Id="rId4" Type="http://schemas.openxmlformats.org/officeDocument/2006/relationships/slide" Target="slide21.xml" TargetMode="Interna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image" Target="../media/image20.jpeg" /><Relationship Id="rId4" Type="http://schemas.openxmlformats.org/officeDocument/2006/relationships/slide" Target="slide21.xml" TargetMode="Interna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21.xml" TargetMode="Internal" /><Relationship Id="rId4" Type="http://schemas.openxmlformats.org/officeDocument/2006/relationships/image" Target="../media/image10.jpe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slide" Target="slide50.xml" TargetMode="Internal" /><Relationship Id="rId11" Type="http://schemas.openxmlformats.org/officeDocument/2006/relationships/slide" Target="slide51.xml" TargetMode="Internal" /><Relationship Id="rId12" Type="http://schemas.openxmlformats.org/officeDocument/2006/relationships/slide" Target="slide52.xml" TargetMode="Internal" /><Relationship Id="rId13" Type="http://schemas.openxmlformats.org/officeDocument/2006/relationships/slide" Target="slide38.xml" TargetMode="Internal" /><Relationship Id="rId14" Type="http://schemas.openxmlformats.org/officeDocument/2006/relationships/slide" Target="slide39.xml" TargetMode="Internal" /><Relationship Id="rId15" Type="http://schemas.openxmlformats.org/officeDocument/2006/relationships/slide" Target="slide40.xml" TargetMode="Internal" /><Relationship Id="rId16" Type="http://schemas.openxmlformats.org/officeDocument/2006/relationships/slide" Target="slide41.xml" TargetMode="Internal" /><Relationship Id="rId17" Type="http://schemas.openxmlformats.org/officeDocument/2006/relationships/slide" Target="slide42.xml" TargetMode="Internal" /><Relationship Id="rId18" Type="http://schemas.openxmlformats.org/officeDocument/2006/relationships/image" Target="../media/image9.png" /><Relationship Id="rId19" Type="http://schemas.openxmlformats.org/officeDocument/2006/relationships/slide" Target="slide53.xml" TargetMode="Internal" /><Relationship Id="rId2" Type="http://schemas.openxmlformats.org/officeDocument/2006/relationships/image" Target="../media/image8.png" /><Relationship Id="rId3" Type="http://schemas.openxmlformats.org/officeDocument/2006/relationships/slide" Target="slide43.xml" TargetMode="Internal" /><Relationship Id="rId4" Type="http://schemas.openxmlformats.org/officeDocument/2006/relationships/slide" Target="slide44.xml" TargetMode="Internal" /><Relationship Id="rId5" Type="http://schemas.openxmlformats.org/officeDocument/2006/relationships/slide" Target="slide45.xml" TargetMode="Internal" /><Relationship Id="rId6" Type="http://schemas.openxmlformats.org/officeDocument/2006/relationships/slide" Target="slide46.xml" TargetMode="Internal" /><Relationship Id="rId7" Type="http://schemas.openxmlformats.org/officeDocument/2006/relationships/slide" Target="slide47.xml" TargetMode="Internal" /><Relationship Id="rId8" Type="http://schemas.openxmlformats.org/officeDocument/2006/relationships/slide" Target="slide48.xml" TargetMode="Internal" /><Relationship Id="rId9" Type="http://schemas.openxmlformats.org/officeDocument/2006/relationships/slide" Target="slide49.xml" TargetMode="Interna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1.jpeg" /><Relationship Id="rId5" Type="http://schemas.openxmlformats.org/officeDocument/2006/relationships/image" Target="../media/image22.jpe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3.jpeg" /><Relationship Id="rId5" Type="http://schemas.openxmlformats.org/officeDocument/2006/relationships/image" Target="../media/image6.jpe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4.jpe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5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6.jpe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7.jpeg" /><Relationship Id="rId5" Type="http://schemas.openxmlformats.org/officeDocument/2006/relationships/image" Target="../media/image11.jpe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8.jpeg" /><Relationship Id="rId5" Type="http://schemas.openxmlformats.org/officeDocument/2006/relationships/image" Target="../media/image6.jpe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29.jpe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10.jpe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30.jpe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slide" Target="slide3.xml" TargetMode="Internal" /><Relationship Id="rId4" Type="http://schemas.openxmlformats.org/officeDocument/2006/relationships/slide" Target="slide37.xml" TargetMode="Internal" /><Relationship Id="rId5" Type="http://schemas.openxmlformats.org/officeDocument/2006/relationships/image" Target="../media/image31.jpeg" /><Relationship Id="rId6" Type="http://schemas.openxmlformats.org/officeDocument/2006/relationships/image" Target="../media/image11.jpeg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3.xml" TargetMode="Internal" /><Relationship Id="rId3" Type="http://schemas.openxmlformats.org/officeDocument/2006/relationships/slide" Target="slide37.xml" TargetMode="Internal" /><Relationship Id="rId4" Type="http://schemas.openxmlformats.org/officeDocument/2006/relationships/image" Target="../media/image32.jpe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4.xml" TargetMode="Internal" /><Relationship Id="rId6" Type="http://schemas.openxmlformats.org/officeDocument/2006/relationships/slide" Target="slide61.xml" TargetMode="Internal" /><Relationship Id="rId7" Type="http://schemas.openxmlformats.org/officeDocument/2006/relationships/slide" Target="slide65.xml" TargetMode="Internal" /><Relationship Id="rId8" Type="http://schemas.openxmlformats.org/officeDocument/2006/relationships/slide" Target="slide67.xml" TargetMode="Internal" /><Relationship Id="rId9" Type="http://schemas.openxmlformats.org/officeDocument/2006/relationships/image" Target="../media/image34.pn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5.xml" TargetMode="Internal" /><Relationship Id="rId6" Type="http://schemas.openxmlformats.org/officeDocument/2006/relationships/slide" Target="slide58.xml" TargetMode="Internal" /><Relationship Id="rId7" Type="http://schemas.openxmlformats.org/officeDocument/2006/relationships/slide" Target="slide60.xml" TargetMode="Internal" /><Relationship Id="rId8" Type="http://schemas.openxmlformats.org/officeDocument/2006/relationships/image" Target="../media/image34.pn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6.xml" TargetMode="Internal" /><Relationship Id="rId6" Type="http://schemas.openxmlformats.org/officeDocument/2006/relationships/slide" Target="slide57.xml" TargetMode="Internal" /><Relationship Id="rId7" Type="http://schemas.openxmlformats.org/officeDocument/2006/relationships/image" Target="../media/image34.pn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4.xml" TargetMode="Internal" /><Relationship Id="rId6" Type="http://schemas.openxmlformats.org/officeDocument/2006/relationships/image" Target="../media/image34.png" /><Relationship Id="rId7" Type="http://schemas.openxmlformats.org/officeDocument/2006/relationships/slide" Target="slide68.xml" TargetMode="Interna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6.xml" TargetMode="Internal" /><Relationship Id="rId6" Type="http://schemas.openxmlformats.org/officeDocument/2006/relationships/image" Target="../media/image34.png" /><Relationship Id="rId7" Type="http://schemas.openxmlformats.org/officeDocument/2006/relationships/slide" Target="slide72.xml" TargetMode="Interna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6.xml" TargetMode="Internal" /><Relationship Id="rId6" Type="http://schemas.openxmlformats.org/officeDocument/2006/relationships/slide" Target="slide59.xml" TargetMode="Internal" /><Relationship Id="rId7" Type="http://schemas.openxmlformats.org/officeDocument/2006/relationships/image" Target="../media/image34.png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6.xml" TargetMode="Internal" /><Relationship Id="rId6" Type="http://schemas.openxmlformats.org/officeDocument/2006/relationships/image" Target="../media/image34.png" /><Relationship Id="rId7" Type="http://schemas.openxmlformats.org/officeDocument/2006/relationships/slide" Target="slide70.xml" TargetMode="Interna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7.xml" TargetMode="Internal" /><Relationship Id="rId6" Type="http://schemas.openxmlformats.org/officeDocument/2006/relationships/slide" Target="slide59.xml" TargetMode="Internal" /><Relationship Id="rId7" Type="http://schemas.openxmlformats.org/officeDocument/2006/relationships/image" Target="../media/image34.png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5.xml" TargetMode="Internal" /><Relationship Id="rId6" Type="http://schemas.openxmlformats.org/officeDocument/2006/relationships/slide" Target="slide62.xml" TargetMode="Internal" /><Relationship Id="rId7" Type="http://schemas.openxmlformats.org/officeDocument/2006/relationships/slide" Target="slide64.xml" TargetMode="Internal" /><Relationship Id="rId8" Type="http://schemas.openxmlformats.org/officeDocument/2006/relationships/image" Target="../media/image34.png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6.xml" TargetMode="Internal" /><Relationship Id="rId6" Type="http://schemas.openxmlformats.org/officeDocument/2006/relationships/slide" Target="slide63.xml" TargetMode="Internal" /><Relationship Id="rId7" Type="http://schemas.openxmlformats.org/officeDocument/2006/relationships/image" Target="../media/image34.png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6.xml" TargetMode="Internal" /><Relationship Id="rId6" Type="http://schemas.openxmlformats.org/officeDocument/2006/relationships/image" Target="../media/image34.png" /><Relationship Id="rId7" Type="http://schemas.openxmlformats.org/officeDocument/2006/relationships/slide" Target="slide68.xml" TargetMode="Interna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7.xml" TargetMode="Internal" /><Relationship Id="rId6" Type="http://schemas.openxmlformats.org/officeDocument/2006/relationships/slide" Target="slide63.xml" TargetMode="Internal" /><Relationship Id="rId7" Type="http://schemas.openxmlformats.org/officeDocument/2006/relationships/image" Target="../media/image34.png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8.xml" TargetMode="Internal" /><Relationship Id="rId6" Type="http://schemas.openxmlformats.org/officeDocument/2006/relationships/slide" Target="slide62.xml" TargetMode="Internal" /><Relationship Id="rId7" Type="http://schemas.openxmlformats.org/officeDocument/2006/relationships/slide" Target="slide66.xml" TargetMode="Internal" /><Relationship Id="rId8" Type="http://schemas.openxmlformats.org/officeDocument/2006/relationships/image" Target="../media/image34.png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59.xml" TargetMode="Internal" /><Relationship Id="rId6" Type="http://schemas.openxmlformats.org/officeDocument/2006/relationships/slide" Target="slide63.xml" TargetMode="Internal" /><Relationship Id="rId7" Type="http://schemas.openxmlformats.org/officeDocument/2006/relationships/image" Target="../media/image34.png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slide" Target="slide38.xml" TargetMode="Internal" /><Relationship Id="rId4" Type="http://schemas.openxmlformats.org/officeDocument/2006/relationships/image" Target="../media/image33.png" /><Relationship Id="rId5" Type="http://schemas.openxmlformats.org/officeDocument/2006/relationships/slide" Target="slide60.xml" TargetMode="Internal" /><Relationship Id="rId6" Type="http://schemas.openxmlformats.org/officeDocument/2006/relationships/slide" Target="slide64.xml" TargetMode="Internal" /><Relationship Id="rId7" Type="http://schemas.openxmlformats.org/officeDocument/2006/relationships/slide" Target="slide66.xml" TargetMode="Internal" /><Relationship Id="rId8" Type="http://schemas.openxmlformats.org/officeDocument/2006/relationships/image" Target="../media/image34.png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69.xml" TargetMode="Interna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jpeg" /><Relationship Id="rId3" Type="http://schemas.openxmlformats.org/officeDocument/2006/relationships/slide" Target="slide76.xml" TargetMode="Interna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71.xml" TargetMode="Interna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jpeg" /><Relationship Id="rId3" Type="http://schemas.openxmlformats.org/officeDocument/2006/relationships/slide" Target="slide76.xml" TargetMode="Interna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73.xml" TargetMode="Interna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jpeg" /><Relationship Id="rId3" Type="http://schemas.openxmlformats.org/officeDocument/2006/relationships/slide" Target="slide76.xml" TargetMode="Interna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75.xml" TargetMode="Interna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jpeg" /><Relationship Id="rId3" Type="http://schemas.openxmlformats.org/officeDocument/2006/relationships/slide" Target="slide76.xml" TargetMode="Interna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6" descr="https://kasyanovani.ucoz.ru/graffiti/svoja_igr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5" t="6728" r="9659" b="43095"/>
          <a:stretch>
            <a:fillRect/>
          </a:stretch>
        </p:blipFill>
        <p:spPr bwMode="auto">
          <a:xfrm>
            <a:off x="3827179" y="425578"/>
            <a:ext cx="4665505" cy="203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90076" y="2885193"/>
            <a:ext cx="9310432" cy="3072262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7900" b="1" i="1">
                <a:solidFill>
                  <a:srgbClr val="FFFF00"/>
                </a:solidFill>
                <a:latin typeface="Helvetica Neue"/>
              </a:rPr>
              <a:t>ЗНАТОКИ ЧЕЛОВЕКА</a:t>
            </a:r>
            <a:endParaRPr lang="ru-RU" sz="7900" i="1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3076" name="Picture 4" descr="http://do.ssau.ru/course/pluginfile.php/6717/course/overviewfiles/imgbcnj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1309" y="0"/>
            <a:ext cx="2355272" cy="25394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611277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513" y="193546"/>
            <a:ext cx="6712527" cy="1356360"/>
          </a:xfrm>
        </p:spPr>
        <p:txBody>
          <a:bodyPr>
            <a:normAutofit/>
          </a:bodyPr>
          <a:lstStyle/>
          <a:p>
            <a:pPr algn="ctr"/>
            <a:r>
              <a:rPr lang="ru-RU" sz="6600" b="1" u="sng">
                <a:solidFill>
                  <a:schemeClr val="tx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Правила игры: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12084" y="193546"/>
            <a:ext cx="40870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>
                <a:solidFill>
                  <a:schemeClr val="bg1"/>
                </a:solidFill>
              </a:rPr>
            </a:br>
            <a:endParaRPr lang="ru-RU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6826" y="1561957"/>
            <a:ext cx="6181899" cy="4975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ru-RU" sz="2400" b="1">
                <a:solidFill>
                  <a:schemeClr val="bg1"/>
                </a:solidFill>
                <a:latin typeface="Helvetica Neue"/>
              </a:rPr>
              <a:t> Игра состоит из нескольких раундов;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400" b="1">
                <a:solidFill>
                  <a:schemeClr val="bg1"/>
                </a:solidFill>
                <a:latin typeface="Helvetica Neue"/>
              </a:rPr>
              <a:t> В одном раунде 3 темы и 5 различных стоимостей вопросов;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400" b="1">
                <a:solidFill>
                  <a:schemeClr val="bg1"/>
                </a:solidFill>
                <a:latin typeface="Helvetica Neue"/>
              </a:rPr>
              <a:t> Право первого хода разыгрывается жребием;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400" b="1">
                <a:solidFill>
                  <a:schemeClr val="bg1"/>
                </a:solidFill>
                <a:latin typeface="Helvetica Neue"/>
              </a:rPr>
              <a:t> Правильный ответ оценивается суммой баллов, назначенной за вопрос;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400" b="1">
                <a:solidFill>
                  <a:schemeClr val="bg1"/>
                </a:solidFill>
                <a:latin typeface="Helvetica Neue"/>
              </a:rPr>
              <a:t> При неправильном ответе – отнимается столько баллов, сколько стоил вопрос;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400" b="1">
                <a:solidFill>
                  <a:schemeClr val="bg1"/>
                </a:solidFill>
                <a:latin typeface="Helvetica Neue"/>
              </a:rPr>
              <a:t> Время отведенное на обсуждение составляет 30 секунд.</a:t>
            </a:r>
          </a:p>
        </p:txBody>
      </p:sp>
      <p:pic>
        <p:nvPicPr>
          <p:cNvPr id="2050" name="Picture 2" descr="https://avatars.mds.yandex.net/get-pdb/1705881/24ceae3c-7c4c-4943-9239-869b49cda563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7615" y="655257"/>
            <a:ext cx="4516976" cy="60226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574810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513" y="193545"/>
            <a:ext cx="7375469" cy="136841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u="sng">
                <a:solidFill>
                  <a:schemeClr val="tx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Значение символов: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12084" y="193546"/>
            <a:ext cx="40870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>
                <a:solidFill>
                  <a:schemeClr val="bg1"/>
                </a:solidFill>
              </a:rPr>
            </a:br>
            <a:endParaRPr lang="ru-RU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19360" y="1406551"/>
            <a:ext cx="514599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>
                <a:solidFill>
                  <a:srgbClr val="FFFF00"/>
                </a:solidFill>
                <a:latin typeface="Helvetica Neue"/>
              </a:rPr>
              <a:t>«</a:t>
            </a:r>
            <a:r>
              <a:rPr lang="ru-RU" sz="2200" b="1" i="1">
                <a:solidFill>
                  <a:srgbClr val="FFFF00"/>
                </a:solidFill>
                <a:latin typeface="Helvetica Neue"/>
              </a:rPr>
              <a:t>Счастливый случай</a:t>
            </a:r>
            <a:r>
              <a:rPr lang="ru-RU" sz="2200" b="1">
                <a:solidFill>
                  <a:srgbClr val="FFFF00"/>
                </a:solidFill>
                <a:latin typeface="Helvetica Neue"/>
              </a:rPr>
              <a:t>» </a:t>
            </a:r>
            <a:r>
              <a:rPr lang="ru-RU" sz="2200" b="1">
                <a:solidFill>
                  <a:schemeClr val="bg1"/>
                </a:solidFill>
                <a:latin typeface="Helvetica Neue"/>
              </a:rPr>
              <a:t>- команда получает удвоенное число баллов за данный вопрос; если ответ неверный - баллы не снимаются.</a:t>
            </a:r>
            <a:r>
              <a:rPr lang="ru-RU" sz="2200">
                <a:solidFill>
                  <a:schemeClr val="bg1"/>
                </a:solidFill>
                <a:latin typeface="Helvetica Neue"/>
              </a:rPr>
              <a:t> 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83" y="1406552"/>
            <a:ext cx="3848413" cy="1993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274" name="Picture 2" descr="https://avatars.mds.yandex.net/get-pdb/2395147/07b9a1f0-341a-4ad4-b8bb-9ab87a60c8c7/s1200?webp=fal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15396" y="2632118"/>
            <a:ext cx="2603964" cy="2867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6" name="Picture 4" descr="https://ds04.infourok.ru/uploads/ex/0131/0004bc20-31d6ca15/640/img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t="11319" r="3007" b="7468"/>
          <a:stretch>
            <a:fillRect/>
          </a:stretch>
        </p:blipFill>
        <p:spPr bwMode="auto">
          <a:xfrm>
            <a:off x="223330" y="4141856"/>
            <a:ext cx="3735720" cy="24659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6872778" y="5374828"/>
            <a:ext cx="489257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i="1">
                <a:solidFill>
                  <a:srgbClr val="FFFF00"/>
                </a:solidFill>
                <a:latin typeface="Helvetica Neue"/>
              </a:rPr>
              <a:t>Вопрос-аукцион</a:t>
            </a:r>
            <a:r>
              <a:rPr lang="ru-RU" sz="2200">
                <a:solidFill>
                  <a:schemeClr val="bg1"/>
                </a:solidFill>
                <a:latin typeface="Helvetica Neue"/>
              </a:rPr>
              <a:t> </a:t>
            </a:r>
            <a:r>
              <a:rPr lang="ru-RU" sz="2200" b="1">
                <a:solidFill>
                  <a:schemeClr val="bg1"/>
                </a:solidFill>
                <a:latin typeface="Helvetica Neue"/>
              </a:rPr>
              <a:t>- одна команда может перекупить вопрос у другой.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998642" y="3435590"/>
            <a:ext cx="40988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>
                <a:solidFill>
                  <a:srgbClr val="FFFF00"/>
                </a:solidFill>
                <a:latin typeface="Helvetica Neue"/>
              </a:rPr>
              <a:t>«</a:t>
            </a:r>
            <a:r>
              <a:rPr lang="ru-RU" sz="2400" b="1" i="1">
                <a:solidFill>
                  <a:srgbClr val="FFFF00"/>
                </a:solidFill>
                <a:latin typeface="Helvetica Neue"/>
              </a:rPr>
              <a:t>Кот в мешке»</a:t>
            </a:r>
            <a:r>
              <a:rPr lang="ru-RU" sz="2400" b="1">
                <a:solidFill>
                  <a:schemeClr val="bg1"/>
                </a:solidFill>
                <a:latin typeface="Helvetica Neue"/>
              </a:rPr>
              <a:t> - вопрос надо отдать другой команде.</a:t>
            </a:r>
          </a:p>
        </p:txBody>
      </p:sp>
    </p:spTree>
    <p:extLst>
      <p:ext uri="{BB962C8B-B14F-4D97-AF65-F5344CB8AC3E}">
        <p14:creationId xmlns:p14="http://schemas.microsoft.com/office/powerpoint/2010/main" val="625485116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513" y="193545"/>
            <a:ext cx="7375469" cy="1368411"/>
          </a:xfrm>
        </p:spPr>
        <p:txBody>
          <a:bodyPr>
            <a:normAutofit/>
          </a:bodyPr>
          <a:lstStyle/>
          <a:p>
            <a:pPr algn="ctr"/>
            <a:r>
              <a:rPr lang="ru-RU" sz="6600" b="1" u="sng">
                <a:solidFill>
                  <a:schemeClr val="tx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Финальный раунд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012084" y="193546"/>
            <a:ext cx="40870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>
                <a:solidFill>
                  <a:schemeClr val="bg1"/>
                </a:solidFill>
              </a:rPr>
            </a:br>
            <a:endParaRPr lang="ru-RU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540803"/>
            <a:ext cx="8415254" cy="505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lvl="2" indent="-457200">
              <a:spcBef>
                <a:spcPts val="14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200" b="1">
                <a:solidFill>
                  <a:schemeClr val="bg1"/>
                </a:solidFill>
                <a:latin typeface="Helvetica Neue"/>
              </a:rPr>
              <a:t> Предлагается четыре возможных темы раунда;</a:t>
            </a:r>
          </a:p>
          <a:p>
            <a:pPr marL="685800" lvl="2" indent="-457200">
              <a:spcBef>
                <a:spcPts val="14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200" b="1">
                <a:solidFill>
                  <a:schemeClr val="bg1"/>
                </a:solidFill>
                <a:latin typeface="Helvetica Neue"/>
              </a:rPr>
              <a:t>Команды одна за другой убирают темы, которые им не нравятся (начинает убирать команда, набравшая меньшее количество очков), до тех пор, пока не останется одна тема;</a:t>
            </a:r>
          </a:p>
          <a:p>
            <a:pPr marL="685800" lvl="2" indent="-457200">
              <a:spcBef>
                <a:spcPts val="14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200" b="1">
                <a:solidFill>
                  <a:schemeClr val="bg1"/>
                </a:solidFill>
                <a:latin typeface="Helvetica Neue"/>
              </a:rPr>
              <a:t>Затем команды делают ставки в пределах своей накопленной суммы;</a:t>
            </a:r>
          </a:p>
          <a:p>
            <a:pPr marL="685800" lvl="2" indent="-457200">
              <a:spcBef>
                <a:spcPts val="14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200" b="1">
                <a:solidFill>
                  <a:schemeClr val="bg1"/>
                </a:solidFill>
                <a:latin typeface="Helvetica Neue"/>
              </a:rPr>
              <a:t>Ведущий задает вопрос, участники записывают свои ответы на листочках (время обдумывания ответа 1 минута);</a:t>
            </a:r>
          </a:p>
          <a:p>
            <a:pPr marL="685800" lvl="2" indent="-457200">
              <a:spcBef>
                <a:spcPts val="14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200" b="1">
                <a:solidFill>
                  <a:schemeClr val="bg1"/>
                </a:solidFill>
                <a:latin typeface="Helvetica Neue"/>
              </a:rPr>
              <a:t>Капитаны зачитывают ответы своих команд;</a:t>
            </a:r>
          </a:p>
          <a:p>
            <a:pPr marL="685800" lvl="2" indent="-457200">
              <a:spcBef>
                <a:spcPts val="14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200" b="1">
                <a:solidFill>
                  <a:schemeClr val="bg1"/>
                </a:solidFill>
                <a:latin typeface="Helvetica Neue"/>
              </a:rPr>
              <a:t>Подсчет баллов и объявление победителей игры.</a:t>
            </a:r>
          </a:p>
        </p:txBody>
      </p:sp>
      <p:pic>
        <p:nvPicPr>
          <p:cNvPr id="53250" name="Picture 2" descr="https://www.norma.uz/img/a1/64/491d9a961d3cf86b8f9e95e111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1" r="18355"/>
          <a:stretch>
            <a:fillRect/>
          </a:stretch>
        </p:blipFill>
        <p:spPr bwMode="auto">
          <a:xfrm>
            <a:off x="8415254" y="877750"/>
            <a:ext cx="3551052" cy="5559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4428001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47593" y="308213"/>
            <a:ext cx="313848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Раунд 1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84040" y="2186668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Термины</a:t>
            </a:r>
            <a:endParaRPr lang="ru-RU" sz="2800"/>
          </a:p>
        </p:txBody>
      </p:sp>
      <p:sp>
        <p:nvSpPr>
          <p:cNvPr id="7" name="Прямоугольник 6"/>
          <p:cNvSpPr/>
          <p:nvPr/>
        </p:nvSpPr>
        <p:spPr>
          <a:xfrm>
            <a:off x="1884040" y="3554314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Ученые</a:t>
            </a:r>
            <a:endParaRPr lang="ru-RU" sz="2800"/>
          </a:p>
        </p:txBody>
      </p:sp>
      <p:sp>
        <p:nvSpPr>
          <p:cNvPr id="8" name="Прямоугольник 7"/>
          <p:cNvSpPr/>
          <p:nvPr/>
        </p:nvSpPr>
        <p:spPr>
          <a:xfrm>
            <a:off x="1884040" y="4977472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/>
              <a:t>Клетка</a:t>
            </a:r>
            <a:endParaRPr lang="ru-RU" sz="3200"/>
          </a:p>
        </p:txBody>
      </p:sp>
      <p:sp>
        <p:nvSpPr>
          <p:cNvPr id="12" name="Прямоугольник 11">
            <a:hlinkClick r:id="rId3" action="ppaction://hlinksldjump"/>
          </p:cNvPr>
          <p:cNvSpPr/>
          <p:nvPr/>
        </p:nvSpPr>
        <p:spPr>
          <a:xfrm>
            <a:off x="5351249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13" name="Прямоугольник 12">
            <a:hlinkClick r:id="rId4" action="ppaction://hlinksldjump"/>
          </p:cNvPr>
          <p:cNvSpPr/>
          <p:nvPr/>
        </p:nvSpPr>
        <p:spPr>
          <a:xfrm>
            <a:off x="5351249" y="217284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14" name="Прямоугольник 13">
            <a:hlinkClick r:id="rId5" action="ppaction://hlinksldjump"/>
          </p:cNvPr>
          <p:cNvSpPr/>
          <p:nvPr/>
        </p:nvSpPr>
        <p:spPr>
          <a:xfrm>
            <a:off x="6420544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15" name="Прямоугольник 14">
            <a:hlinkClick r:id="rId6" action="ppaction://hlinksldjump"/>
          </p:cNvPr>
          <p:cNvSpPr/>
          <p:nvPr/>
        </p:nvSpPr>
        <p:spPr>
          <a:xfrm>
            <a:off x="6420544" y="218882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16" name="Прямоугольник 15">
            <a:hlinkClick r:id="rId7" action="ppaction://hlinksldjump"/>
          </p:cNvPr>
          <p:cNvSpPr/>
          <p:nvPr/>
        </p:nvSpPr>
        <p:spPr>
          <a:xfrm>
            <a:off x="7491808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17" name="Прямоугольник 16">
            <a:hlinkClick r:id="rId8" action="ppaction://hlinksldjump"/>
          </p:cNvPr>
          <p:cNvSpPr/>
          <p:nvPr/>
        </p:nvSpPr>
        <p:spPr>
          <a:xfrm>
            <a:off x="7489839" y="2187906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18" name="Прямоугольник 17">
            <a:hlinkClick r:id="rId9" action="ppaction://hlinksldjump"/>
          </p:cNvPr>
          <p:cNvSpPr/>
          <p:nvPr/>
        </p:nvSpPr>
        <p:spPr>
          <a:xfrm>
            <a:off x="8588982" y="359195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19" name="Прямоугольник 18">
            <a:hlinkClick r:id="rId10" action="ppaction://hlinksldjump"/>
          </p:cNvPr>
          <p:cNvSpPr/>
          <p:nvPr/>
        </p:nvSpPr>
        <p:spPr>
          <a:xfrm>
            <a:off x="8559134" y="2186668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20" name="Прямоугольник 19">
            <a:hlinkClick r:id="rId11" action="ppaction://hlinksldjump"/>
          </p:cNvPr>
          <p:cNvSpPr/>
          <p:nvPr/>
        </p:nvSpPr>
        <p:spPr>
          <a:xfrm>
            <a:off x="9704983" y="360144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21" name="Прямоугольник 20">
            <a:hlinkClick r:id="rId12" action="ppaction://hlinksldjump"/>
          </p:cNvPr>
          <p:cNvSpPr/>
          <p:nvPr/>
        </p:nvSpPr>
        <p:spPr>
          <a:xfrm>
            <a:off x="9708903" y="219304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22" name="Прямоугольник 21">
            <a:hlinkClick r:id="rId13" action="ppaction://hlinksldjump"/>
          </p:cNvPr>
          <p:cNvSpPr/>
          <p:nvPr/>
        </p:nvSpPr>
        <p:spPr>
          <a:xfrm>
            <a:off x="5401607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23" name="Прямоугольник 22">
            <a:hlinkClick r:id="rId14" action="ppaction://hlinksldjump"/>
          </p:cNvPr>
          <p:cNvSpPr/>
          <p:nvPr/>
        </p:nvSpPr>
        <p:spPr>
          <a:xfrm>
            <a:off x="6500820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24" name="Прямоугольник 23">
            <a:hlinkClick r:id="rId15" action="ppaction://hlinksldjump"/>
          </p:cNvPr>
          <p:cNvSpPr/>
          <p:nvPr/>
        </p:nvSpPr>
        <p:spPr>
          <a:xfrm>
            <a:off x="7583497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25" name="Прямоугольник 24">
            <a:hlinkClick r:id="rId16" action="ppaction://hlinksldjump"/>
          </p:cNvPr>
          <p:cNvSpPr/>
          <p:nvPr/>
        </p:nvSpPr>
        <p:spPr>
          <a:xfrm>
            <a:off x="8665346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26" name="Прямоугольник 25">
            <a:hlinkClick r:id="rId17" action="ppaction://hlinksldjump"/>
          </p:cNvPr>
          <p:cNvSpPr/>
          <p:nvPr/>
        </p:nvSpPr>
        <p:spPr>
          <a:xfrm>
            <a:off x="9762244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pic>
        <p:nvPicPr>
          <p:cNvPr id="40966" name="Picture 6" descr="https://thypix.com/wp-content/uploads/blue-arrow-36.png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13584" y="6215063"/>
            <a:ext cx="1278416" cy="64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18842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2"/>
      <p:bldP spid="13" grpId="3"/>
      <p:bldP spid="14" grpId="4"/>
      <p:bldP spid="14" grpId="5"/>
      <p:bldP spid="15" grpId="6"/>
      <p:bldP spid="15" grpId="7"/>
      <p:bldP spid="16" grpId="8"/>
      <p:bldP spid="16" grpId="9"/>
      <p:bldP spid="17" grpId="10"/>
      <p:bldP spid="17" grpId="11"/>
      <p:bldP spid="18" grpId="12"/>
      <p:bldP spid="18" grpId="13"/>
      <p:bldP spid="19" grpId="14"/>
      <p:bldP spid="19" grpId="15"/>
      <p:bldP spid="20" grpId="16"/>
      <p:bldP spid="20" grpId="17"/>
      <p:bldP spid="21" grpId="18"/>
      <p:bldP spid="21" grpId="19"/>
      <p:bldP spid="22" grpId="20"/>
      <p:bldP spid="22" grpId="21"/>
      <p:bldP spid="23" grpId="22"/>
      <p:bldP spid="23" grpId="23"/>
      <p:bldP spid="24" grpId="24"/>
      <p:bldP spid="24" grpId="25"/>
      <p:bldP spid="25" grpId="26"/>
      <p:bldP spid="25" grpId="27"/>
      <p:bldP spid="26" grpId="28"/>
      <p:bldP spid="26" grpId="29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0583" y="4448005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ВЕНЫ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3727" y="2195945"/>
            <a:ext cx="10245436" cy="28890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 называются кровеносные сосуды, по которым кровь движется от органов и тканей к сердцу?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Термины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270574" y="5028716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372135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1715" y="4612660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ДЕНДРИТ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3727" y="2195945"/>
            <a:ext cx="10453256" cy="2699727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  <a:ea typeface="Times New Roman" panose="02020603050405020304" pitchFamily="18" charset="0"/>
              </a:rPr>
              <a:t>Дайте название короткому, ветвящемуся отростку нейрона, проводящего нервные импульсы к телу нейрона.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Термины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015952" y="4987151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5622236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6336" y="4613564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ГОМЕОСТАЗ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7849" y="1894609"/>
            <a:ext cx="9378021" cy="2718955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sz="4400" b="1">
              <a:solidFill>
                <a:schemeClr val="bg1"/>
              </a:solidFill>
              <a:latin typeface="Helvetica Neue"/>
              <a:ea typeface="Times New Roman" pitchFamily="18" charset="0"/>
            </a:endParaRPr>
          </a:p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  <a:ea typeface="Times New Roman" panose="02020603050405020304" pitchFamily="18" charset="0"/>
              </a:rPr>
              <a:t>Постоянство внутренней среды организма это - 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Термины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70574" y="4987151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17" y="328751"/>
            <a:ext cx="12022283" cy="6228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09089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8295" y="5016647"/>
            <a:ext cx="8806070" cy="1717010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ЖЕЛЕЗЫ ВНУТРЕННЕЙ СЕКРЕЦИИ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950" y="1751954"/>
            <a:ext cx="10612760" cy="2741595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4000" b="1">
              <a:solidFill>
                <a:schemeClr val="bg1"/>
              </a:solidFill>
              <a:latin typeface="Helvetica Neue"/>
              <a:ea typeface="Times New Roman" pitchFamily="18" charset="0"/>
            </a:endParaRPr>
          </a:p>
          <a:p>
            <a:pPr marL="45720" indent="0" algn="ctr">
              <a:buNone/>
            </a:pPr>
            <a:r>
              <a:rPr lang="ru-RU" sz="4000" b="1">
                <a:solidFill>
                  <a:schemeClr val="bg1"/>
                </a:solidFill>
                <a:latin typeface="Helvetica Neue"/>
                <a:ea typeface="Times New Roman" panose="02020603050405020304" pitchFamily="18" charset="0"/>
              </a:rPr>
              <a:t>Органы вырабатывающие и выделяющие гормоны непосредственно в кровь и лимфу это - 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Термины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410602" y="4763067"/>
            <a:ext cx="7173281" cy="1663690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6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0096918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0583" y="4448005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СУХОЖИЛИЯ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2996" y="1932708"/>
            <a:ext cx="10453256" cy="2699727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sz="4400" b="1">
              <a:solidFill>
                <a:schemeClr val="bg1"/>
              </a:solidFill>
              <a:latin typeface="Helvetica Neue"/>
              <a:ea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  <a:ea typeface="Times New Roman" panose="02020603050405020304" pitchFamily="18" charset="0"/>
              </a:rPr>
              <a:t>Как называются беловатые тяжи соединительной ткани, сросшиеся с костью?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Термины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159737" y="4987151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9" name="Picture 4" descr="https://ds04.infourok.ru/uploads/ex/0131/0004bc20-31d6ca15/640/img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t="11319" r="3007" b="7468"/>
          <a:stretch>
            <a:fillRect/>
          </a:stretch>
        </p:blipFill>
        <p:spPr bwMode="auto">
          <a:xfrm>
            <a:off x="1330865" y="166119"/>
            <a:ext cx="9779652" cy="6455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5959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0582" y="4690111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ГИППОКРАТ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2996" y="2148409"/>
            <a:ext cx="10453256" cy="2699727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Чье имя стало символом врачебного искусства в древней Греции?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Ученые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294819" y="4860064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658506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0607" y="4960623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ЧАРЛЬЗ ДАРВИН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2996" y="1932708"/>
            <a:ext cx="10195440" cy="2833256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Величайший естествоиспытатель XIX в., английский ученый – основоположник эволюционного учения.</a:t>
            </a:r>
            <a:endParaRPr lang="ru-RU" sz="4400" b="1">
              <a:solidFill>
                <a:schemeClr val="bg1"/>
              </a:solidFill>
              <a:latin typeface="Helvetica Neue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Ученые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522428" y="5069967"/>
            <a:ext cx="5580007" cy="1206142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4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47" y="172382"/>
            <a:ext cx="10555989" cy="64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62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9019" y="5082707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ИЛЬЯ МЕЧНИКОВ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2996" y="1932708"/>
            <a:ext cx="10453256" cy="269972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Явление фагоцитоза было открыто канадским врачом Уильямом Ослером. Дальнейшее его изучение принадлежит другому биологу. Кто это?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Ученые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0447" y="532944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73046" y="5329443"/>
            <a:ext cx="5926372" cy="1159710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4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94345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331" y="5120295"/>
            <a:ext cx="7980217" cy="164799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ЛУИ ПАСТЕР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47343" y="1628603"/>
            <a:ext cx="5430152" cy="388550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600" b="1">
                <a:solidFill>
                  <a:schemeClr val="bg1"/>
                </a:solidFill>
                <a:latin typeface="Helvetica Neue"/>
              </a:rPr>
              <a:t>В  ребусе зашифрована фамилия великого французского ученого создавшего вакцину против  бешенства. Кто этот ученый?</a:t>
            </a:r>
          </a:p>
          <a:p>
            <a:pPr marL="45720" indent="0" algn="ctr">
              <a:buNone/>
            </a:pPr>
            <a:endParaRPr lang="ru-RU" sz="3600" b="1">
              <a:solidFill>
                <a:schemeClr val="bg1"/>
              </a:solidFill>
              <a:latin typeface="Helvetica Neue"/>
              <a:ea typeface="Times New Roman" pitchFamily="18" charset="0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Ученые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4" y="2369992"/>
            <a:ext cx="6477739" cy="2065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582603" y="5322573"/>
            <a:ext cx="4832052" cy="1133645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17" y="328751"/>
            <a:ext cx="12022283" cy="6228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0359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31" y="5595971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НИКОЛАЙ ИВАНОВИЧ ПИРОГОВ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731" y="2235258"/>
            <a:ext cx="5543328" cy="235059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Назовите фамилию ученого, изображенного на фотографии.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Ученые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http://breman.ru/uploads/catalog/picture/img_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91433" y="428520"/>
            <a:ext cx="3853113" cy="4978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90500" y="5596925"/>
            <a:ext cx="9910972" cy="1136732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421781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501" y="5634823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РОБЕРТ ГУК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91061" y="2061161"/>
            <a:ext cx="6262255" cy="319698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Этот ученый впервые в научной литературе употребил термин «клетка».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Клетка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44169" y="463669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4338" name="Picture 2" descr="https://pbs.twimg.com/media/DngBhH-VsAAdef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467" y="1656746"/>
            <a:ext cx="3810406" cy="4531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4682837" y="5567594"/>
            <a:ext cx="4128654" cy="96819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3126753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1057" y="5180335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КЛЕТОЧНАЯ МЕМБРАНА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0036" y="2123157"/>
            <a:ext cx="9822874" cy="305717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Эта клеточная структура выполняет роль таможни и благодаря ей не все проникает в организм.</a:t>
            </a:r>
          </a:p>
          <a:p>
            <a:pPr algn="ctr"/>
            <a:endParaRPr lang="ru-RU" sz="4400" b="1">
              <a:solidFill>
                <a:schemeClr val="bg1"/>
              </a:solidFill>
              <a:latin typeface="Helvetica Neue"/>
            </a:endParaRPr>
          </a:p>
          <a:p>
            <a:pPr algn="ctr"/>
            <a:endParaRPr 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Клетка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359222" y="5180334"/>
            <a:ext cx="7699178" cy="1194345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2" name="Picture 4" descr="https://ds04.infourok.ru/uploads/ex/0131/0004bc20-31d6ca15/640/img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t="11319" r="3007" b="7468"/>
          <a:stretch>
            <a:fillRect/>
          </a:stretch>
        </p:blipFill>
        <p:spPr bwMode="auto">
          <a:xfrm>
            <a:off x="1330865" y="166119"/>
            <a:ext cx="9779652" cy="6455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36103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9797" y="4461164"/>
            <a:ext cx="11303351" cy="2272493"/>
          </a:xfrm>
        </p:spPr>
        <p:txBody>
          <a:bodyPr>
            <a:normAutofit/>
          </a:bodyPr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ЯДРО</a:t>
            </a:r>
            <a:br>
              <a:rPr lang="ru-RU" b="1">
                <a:solidFill>
                  <a:srgbClr val="FFFF00"/>
                </a:solidFill>
                <a:latin typeface="Helvetica Neue"/>
              </a:rPr>
            </a:br>
            <a:r>
              <a:rPr lang="ru-RU" b="1">
                <a:solidFill>
                  <a:srgbClr val="FFFF00"/>
                </a:solidFill>
                <a:latin typeface="Helvetica Neue"/>
              </a:rPr>
              <a:t>РИБОСОМЫ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0035" y="2289412"/>
            <a:ext cx="9822874" cy="305717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Что можно назвать «библиотекой» клетки, а что «сборочным цехом»?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Клетка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813863" y="4944955"/>
            <a:ext cx="4595845" cy="137271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996521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1057" y="5180335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ЛИЗОСОМЫ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0036" y="2123157"/>
            <a:ext cx="9822874" cy="305717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4400" b="1">
                <a:solidFill>
                  <a:schemeClr val="bg1"/>
                </a:solidFill>
                <a:latin typeface="Helvetica Neue"/>
              </a:rPr>
              <a:t>Небольшие шарообразные структуры, содержащие вещества, которые уничтожают старые структуры клетки это - 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Клетка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123658" y="5069967"/>
            <a:ext cx="4050524" cy="109530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47" y="172382"/>
            <a:ext cx="10555989" cy="64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3880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0948" y="5514109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МИТОХОНДРИИ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5595" y="1985853"/>
            <a:ext cx="10580657" cy="305717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Наличие в этих органоидах ДНК позволило ученым , выдвинуть гипотезу о том, что их предки были свободно движущими существами, напоминающими бактерии.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Клетка</a:t>
            </a:r>
            <a:endParaRPr lang="ru-RU" sz="2800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162209" y="5447341"/>
            <a:ext cx="5760117" cy="11335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9083167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47593" y="308213"/>
            <a:ext cx="313848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Раунд 2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84040" y="2186668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Ткани и органы</a:t>
            </a:r>
            <a:endParaRPr lang="ru-RU" sz="2800"/>
          </a:p>
        </p:txBody>
      </p:sp>
      <p:sp>
        <p:nvSpPr>
          <p:cNvPr id="7" name="Прямоугольник 6"/>
          <p:cNvSpPr/>
          <p:nvPr/>
        </p:nvSpPr>
        <p:spPr>
          <a:xfrm>
            <a:off x="1884040" y="3554314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Анализаторы</a:t>
            </a:r>
            <a:endParaRPr lang="ru-RU" sz="2800"/>
          </a:p>
        </p:txBody>
      </p:sp>
      <p:sp>
        <p:nvSpPr>
          <p:cNvPr id="8" name="Прямоугольник 7"/>
          <p:cNvSpPr/>
          <p:nvPr/>
        </p:nvSpPr>
        <p:spPr>
          <a:xfrm>
            <a:off x="1884040" y="4977472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/>
              <a:t>Мозг</a:t>
            </a:r>
            <a:endParaRPr lang="ru-RU" sz="3200"/>
          </a:p>
        </p:txBody>
      </p:sp>
      <p:sp>
        <p:nvSpPr>
          <p:cNvPr id="12" name="Прямоугольник 11">
            <a:hlinkClick r:id="rId3" action="ppaction://hlinksldjump"/>
          </p:cNvPr>
          <p:cNvSpPr/>
          <p:nvPr/>
        </p:nvSpPr>
        <p:spPr>
          <a:xfrm>
            <a:off x="5351249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14" name="Прямоугольник 13">
            <a:hlinkClick r:id="rId4" action="ppaction://hlinksldjump"/>
          </p:cNvPr>
          <p:cNvSpPr/>
          <p:nvPr/>
        </p:nvSpPr>
        <p:spPr>
          <a:xfrm>
            <a:off x="6420544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16" name="Прямоугольник 15">
            <a:hlinkClick r:id="rId5" action="ppaction://hlinksldjump"/>
          </p:cNvPr>
          <p:cNvSpPr/>
          <p:nvPr/>
        </p:nvSpPr>
        <p:spPr>
          <a:xfrm>
            <a:off x="7491808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18" name="Прямоугольник 17">
            <a:hlinkClick r:id="rId6" action="ppaction://hlinksldjump"/>
          </p:cNvPr>
          <p:cNvSpPr/>
          <p:nvPr/>
        </p:nvSpPr>
        <p:spPr>
          <a:xfrm>
            <a:off x="8588982" y="359195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20" name="Прямоугольник 19">
            <a:hlinkClick r:id="rId7" action="ppaction://hlinksldjump"/>
          </p:cNvPr>
          <p:cNvSpPr/>
          <p:nvPr/>
        </p:nvSpPr>
        <p:spPr>
          <a:xfrm>
            <a:off x="9704983" y="360144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22" name="Прямоугольник 21">
            <a:hlinkClick r:id="rId8" action="ppaction://hlinksldjump"/>
          </p:cNvPr>
          <p:cNvSpPr/>
          <p:nvPr/>
        </p:nvSpPr>
        <p:spPr>
          <a:xfrm>
            <a:off x="5401607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23" name="Прямоугольник 22">
            <a:hlinkClick r:id="rId9" action="ppaction://hlinksldjump"/>
          </p:cNvPr>
          <p:cNvSpPr/>
          <p:nvPr/>
        </p:nvSpPr>
        <p:spPr>
          <a:xfrm>
            <a:off x="6500820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24" name="Прямоугольник 23">
            <a:hlinkClick r:id="rId10" action="ppaction://hlinksldjump"/>
          </p:cNvPr>
          <p:cNvSpPr/>
          <p:nvPr/>
        </p:nvSpPr>
        <p:spPr>
          <a:xfrm>
            <a:off x="7583497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25" name="Прямоугольник 24">
            <a:hlinkClick r:id="rId11" action="ppaction://hlinksldjump"/>
          </p:cNvPr>
          <p:cNvSpPr/>
          <p:nvPr/>
        </p:nvSpPr>
        <p:spPr>
          <a:xfrm>
            <a:off x="8665346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26" name="Прямоугольник 25">
            <a:hlinkClick r:id="rId12" action="ppaction://hlinksldjump"/>
          </p:cNvPr>
          <p:cNvSpPr/>
          <p:nvPr/>
        </p:nvSpPr>
        <p:spPr>
          <a:xfrm>
            <a:off x="9762244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27" name="Прямоугольник 26">
            <a:hlinkClick r:id="rId13" action="ppaction://hlinksldjump"/>
          </p:cNvPr>
          <p:cNvSpPr/>
          <p:nvPr/>
        </p:nvSpPr>
        <p:spPr>
          <a:xfrm>
            <a:off x="5351249" y="2186668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28" name="Прямоугольник 27">
            <a:hlinkClick r:id="rId14" action="ppaction://hlinksldjump"/>
          </p:cNvPr>
          <p:cNvSpPr/>
          <p:nvPr/>
        </p:nvSpPr>
        <p:spPr>
          <a:xfrm>
            <a:off x="6420544" y="219304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29" name="Прямоугольник 28">
            <a:hlinkClick r:id="rId15" action="ppaction://hlinksldjump"/>
          </p:cNvPr>
          <p:cNvSpPr/>
          <p:nvPr/>
        </p:nvSpPr>
        <p:spPr>
          <a:xfrm>
            <a:off x="7530076" y="2185746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30" name="Прямоугольник 29">
            <a:hlinkClick r:id="rId16" action="ppaction://hlinksldjump"/>
          </p:cNvPr>
          <p:cNvSpPr/>
          <p:nvPr/>
        </p:nvSpPr>
        <p:spPr>
          <a:xfrm>
            <a:off x="8588982" y="218392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31" name="Прямоугольник 30">
            <a:hlinkClick r:id="rId17" action="ppaction://hlinksldjump"/>
          </p:cNvPr>
          <p:cNvSpPr/>
          <p:nvPr/>
        </p:nvSpPr>
        <p:spPr>
          <a:xfrm>
            <a:off x="9704983" y="218392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pic>
        <p:nvPicPr>
          <p:cNvPr id="32" name="Picture 6" descr="https://thypix.com/wp-content/uploads/blue-arrow-36.png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13584" y="6215063"/>
            <a:ext cx="1278416" cy="64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7961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4" grpId="2"/>
      <p:bldP spid="14" grpId="3"/>
      <p:bldP spid="16" grpId="4"/>
      <p:bldP spid="16" grpId="5"/>
      <p:bldP spid="18" grpId="6"/>
      <p:bldP spid="18" grpId="7"/>
      <p:bldP spid="20" grpId="8"/>
      <p:bldP spid="20" grpId="9"/>
      <p:bldP spid="22" grpId="10"/>
      <p:bldP spid="22" grpId="11"/>
      <p:bldP spid="23" grpId="12"/>
      <p:bldP spid="23" grpId="13"/>
      <p:bldP spid="24" grpId="14"/>
      <p:bldP spid="24" grpId="15"/>
      <p:bldP spid="25" grpId="16"/>
      <p:bldP spid="25" grpId="17"/>
      <p:bldP spid="26" grpId="18"/>
      <p:bldP spid="26" grpId="19"/>
      <p:bldP spid="27" grpId="20"/>
      <p:bldP spid="27" grpId="21"/>
      <p:bldP spid="28" grpId="22"/>
      <p:bldP spid="28" grpId="23"/>
      <p:bldP spid="29" grpId="24"/>
      <p:bldP spid="29" grpId="25"/>
      <p:bldP spid="30" grpId="26"/>
      <p:bldP spid="30" grpId="27"/>
      <p:bldP spid="31" grpId="28"/>
      <p:bldP spid="31" grpId="29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298" y="5556472"/>
            <a:ext cx="8546191" cy="1219548"/>
          </a:xfrm>
        </p:spPr>
        <p:txBody>
          <a:bodyPr>
            <a:normAutofit/>
          </a:bodyPr>
          <a:lstStyle/>
          <a:p>
            <a:pPr algn="ctr"/>
            <a:r>
              <a:rPr lang="ru-RU" sz="3500" b="1">
                <a:solidFill>
                  <a:srgbClr val="FFFF00"/>
                </a:solidFill>
                <a:latin typeface="Helvetica Neue"/>
              </a:rPr>
              <a:t>ПОПЕРЕЧНО-ПОЛОСАТАЯ МЫШЕЧНАЯ ТКАНЬ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5595" y="1847307"/>
            <a:ext cx="10580657" cy="305717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 какому типу ткани относится изображённый на рисунке объект? 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Ткани и органы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4" name="Picture 2" descr="https://bio-ege.sdamgia.ru/get_file?id=2125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9394" y="3163465"/>
            <a:ext cx="5093058" cy="23506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146197" y="5535604"/>
            <a:ext cx="5932392" cy="117655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3182430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4172" y="1783115"/>
            <a:ext cx="6269060" cy="267483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Какой орган человека</a:t>
            </a:r>
            <a:br>
              <a:rPr lang="ru-RU" sz="4400" b="1">
                <a:solidFill>
                  <a:schemeClr val="bg1"/>
                </a:solidFill>
                <a:latin typeface="Helvetica Neue"/>
              </a:rPr>
            </a:br>
            <a:r>
              <a:rPr lang="ru-RU" sz="4400" b="1">
                <a:solidFill>
                  <a:schemeClr val="bg1"/>
                </a:solidFill>
                <a:latin typeface="Helvetica Neue"/>
              </a:rPr>
              <a:t>называют «химической</a:t>
            </a:r>
            <a:br>
              <a:rPr lang="ru-RU" sz="4400" b="1">
                <a:solidFill>
                  <a:schemeClr val="bg1"/>
                </a:solidFill>
                <a:latin typeface="Helvetica Neue"/>
              </a:rPr>
            </a:br>
            <a:r>
              <a:rPr lang="ru-RU" sz="4400" b="1">
                <a:solidFill>
                  <a:schemeClr val="bg1"/>
                </a:solidFill>
                <a:latin typeface="Helvetica Neue"/>
              </a:rPr>
              <a:t>лабораторией»?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Ткани и органы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2" name="Picture 4" descr="https://ludirosta.ru/storage/post_img/2124/2019/11/05/lg_124fca061a5f7c5a36694717281884af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328" y="1783115"/>
            <a:ext cx="4662170" cy="44473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451146" y="5728461"/>
            <a:ext cx="35656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>
                <a:solidFill>
                  <a:srgbClr val="FFFF00"/>
                </a:solidFill>
                <a:latin typeface="Helvetica Neue"/>
              </a:rPr>
              <a:t>ПЕЧЕНЬ</a:t>
            </a:r>
            <a:endParaRPr lang="ru-RU" sz="4400"/>
          </a:p>
        </p:txBody>
      </p:sp>
      <p:sp>
        <p:nvSpPr>
          <p:cNvPr id="13" name="Прямоугольник 12"/>
          <p:cNvSpPr/>
          <p:nvPr/>
        </p:nvSpPr>
        <p:spPr>
          <a:xfrm>
            <a:off x="5633663" y="5264727"/>
            <a:ext cx="4911339" cy="127472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47" y="172382"/>
            <a:ext cx="10555989" cy="64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9433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0948" y="5472543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ГРУДИНА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0948" y="1969671"/>
            <a:ext cx="9745168" cy="3278874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4400" b="1">
              <a:solidFill>
                <a:schemeClr val="bg1"/>
              </a:solidFill>
              <a:latin typeface="Helvetica Neue"/>
            </a:endParaRPr>
          </a:p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«Бронежилет» для сердца и легких.</a:t>
            </a:r>
            <a:br>
              <a:rPr lang="ru-RU" sz="4400" b="1">
                <a:solidFill>
                  <a:schemeClr val="bg1"/>
                </a:solidFill>
                <a:latin typeface="Helvetica Neue"/>
              </a:rPr>
            </a:br>
            <a:endParaRPr 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Ткани и органы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162209" y="5447341"/>
            <a:ext cx="5760117" cy="11335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9704930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0948" y="5514109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НЕРВНАЯ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5976" y="1968999"/>
            <a:ext cx="9319894" cy="316803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Какая ткань человека состоит из клеток с множеством отростков и обладает свойствами раздражимости и возбудимости?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Ткани и органы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162209" y="5447341"/>
            <a:ext cx="5760117" cy="11335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17" y="328751"/>
            <a:ext cx="12022283" cy="6228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289208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055" y="5292436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МИОМА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1905" y="2361352"/>
            <a:ext cx="8868114" cy="352825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 называется доброкачественная опухоль в мышечной ткани?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Ткани и органы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162209" y="5447341"/>
            <a:ext cx="5760117" cy="11335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6016469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055" y="5292436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КОЛБОЧКИ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5255" y="2207524"/>
            <a:ext cx="9688545" cy="2974075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Название, какого химического сосуда носит один из элементов глаза?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Анализаторы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162209" y="5447341"/>
            <a:ext cx="5760117" cy="11335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5932175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055" y="5292436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ЗРАЧОК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1525" y="1985853"/>
            <a:ext cx="9364345" cy="3306583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Какая часть глаза меняет размер, чтобы регулировать поток света, поступающий на сетчатку?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Анализаторы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162209" y="5447341"/>
            <a:ext cx="5760117" cy="11335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3" name="Picture 4" descr="https://ds04.infourok.ru/uploads/ex/0131/0004bc20-31d6ca15/640/img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t="11319" r="3007" b="7468"/>
          <a:stretch>
            <a:fillRect/>
          </a:stretch>
        </p:blipFill>
        <p:spPr bwMode="auto">
          <a:xfrm>
            <a:off x="1330865" y="166119"/>
            <a:ext cx="9779652" cy="6455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2832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25747" y="5617242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УЛИТКА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71476" y="1773698"/>
            <a:ext cx="6213942" cy="386510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На рисунке изображена схема строения органа уха. Какая часть органа обозначена цифрой 2?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Анализаторы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0" name="Picture 2" descr="https://bio-ege.sdamgia.ru/get_file?id=234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t="6227" r="15910" b="6069"/>
          <a:stretch>
            <a:fillRect/>
          </a:stretch>
        </p:blipFill>
        <p:spPr bwMode="auto">
          <a:xfrm>
            <a:off x="484731" y="1773698"/>
            <a:ext cx="4488874" cy="400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4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122541" y="5538422"/>
            <a:ext cx="5396524" cy="123151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9969135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8473" y="1943281"/>
            <a:ext cx="9727397" cy="2341059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000" b="1">
                <a:solidFill>
                  <a:schemeClr val="bg1"/>
                </a:solidFill>
                <a:latin typeface="Helvetica Neue"/>
                <a:cs typeface="Calibri" panose="020f0502020204030204" pitchFamily="34" charset="0"/>
              </a:rPr>
              <a:t>Какие четыре вкуса воспринимает язык и где расположены рецепторы, отвечающие за каждый вкус?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Анализаторы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4" name="Picture 4" descr="http://900igr.net/up/datai/84620/0010-018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214" y="4118086"/>
            <a:ext cx="9820275" cy="2381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4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65214" y="4118086"/>
            <a:ext cx="9820275" cy="2381250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54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5413556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451" y="5415874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ОБОНЯТЕЛЬНАЯ ЛУКОВИЦА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900" y="1704109"/>
            <a:ext cx="11502736" cy="2976401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2800" b="1">
                <a:solidFill>
                  <a:schemeClr val="bg1"/>
                </a:solidFill>
                <a:latin typeface="Helvetica Neue"/>
              </a:rPr>
              <a:t>Человек способен различать до 10 000 запахов. В верхней части носовой полости размещается около 10 млн обонятельных рецепторов. Каждый рецептор заканчивается пучком тонких нитевидных жгутиков - обонятельных волосков. Вдыхаемые с воздухом молекулы пахучих веществ растворяются в слизи эпителия и взаимодействуют с обонятельными волосками. Обоняние доминирует над вкусом: когда нос заложен и не воспринимает запахи, пища кажется безвкусной. Назовите рецептор.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Анализаторы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250282" y="5368669"/>
            <a:ext cx="8614154" cy="1241550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47" y="172382"/>
            <a:ext cx="10555989" cy="64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9223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2264" y="5514109"/>
            <a:ext cx="5403273" cy="1273282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ЛОБНАЯ ДОЛЯ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72188" y="2206633"/>
            <a:ext cx="5815012" cy="322853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800" b="1">
                <a:solidFill>
                  <a:schemeClr val="bg1"/>
                </a:solidFill>
                <a:latin typeface="Helvetica Neue"/>
              </a:rPr>
              <a:t>Рассмотрите рисунок с изображением мозга человека. Какая доля мозга окрашена голубым цветом? </a:t>
            </a:r>
            <a:endParaRPr lang="ru-RU" altLang="ru-RU" sz="38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Мозг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4" name="Picture 2" descr="https://bio-oge.sdamgia.ru/get_file?id=202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900" y="1710921"/>
            <a:ext cx="5416901" cy="4059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4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888124" y="5507290"/>
            <a:ext cx="4497365" cy="12263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6500253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8185" y="5292435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МОЗЖЕЧЕК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900" y="1899235"/>
            <a:ext cx="11502736" cy="2976401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4400" b="1">
                <a:solidFill>
                  <a:schemeClr val="bg1"/>
                </a:solidFill>
                <a:latin typeface="Helvetica Neue"/>
              </a:rPr>
              <a:t>Какой участок мозга был поврежден, если человек не может стоять с закрытыми глазами, его конечности дрожат, нарушена точность движений, а речь делается невнятной?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Мозг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162209" y="5447341"/>
            <a:ext cx="5760117" cy="113356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2818782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055" y="5292436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МОЗОЛИСТОЕ ТЕЛО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113" y="2509998"/>
            <a:ext cx="10531139" cy="1563238"/>
          </a:xfrm>
        </p:spPr>
        <p:txBody>
          <a:bodyPr>
            <a:noAutofit/>
          </a:bodyPr>
          <a:lstStyle/>
          <a:p>
            <a:pPr marL="45720" indent="0" algn="ctr" fontAlgn="base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Что соединяет между собой полушария большого мозга?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Мозг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2994931" y="5292436"/>
            <a:ext cx="6482061" cy="1288472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0829202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4382" y="5580875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ПРОМЕЖУТОЧНЫЙ МОЗГ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00" y="1222490"/>
            <a:ext cx="6580909" cy="343592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endParaRPr lang="ru-RU" sz="4400" b="1">
              <a:solidFill>
                <a:schemeClr val="bg1"/>
              </a:solidFill>
              <a:latin typeface="Helvetica Neue"/>
            </a:endParaRPr>
          </a:p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Рассмотрите рисунок с изображением мозга человека. Какой отдел мозга окрашена голубым цветом? </a:t>
            </a:r>
            <a:endParaRPr lang="ru-RU" alt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Мозг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7890" name="Picture 2" descr="промежуточный мозг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4" t="7980" r="13400" b="767"/>
          <a:stretch>
            <a:fillRect/>
          </a:stretch>
        </p:blipFill>
        <p:spPr bwMode="auto">
          <a:xfrm>
            <a:off x="342899" y="1683327"/>
            <a:ext cx="4905407" cy="381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омой 10">
            <a:hlinkClick r:id="rId4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846027" y="5596068"/>
            <a:ext cx="7990701" cy="116395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42044619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055" y="5292436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ЧЕРЕПНОЙ НЕРВ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6055" y="2230756"/>
            <a:ext cx="9907506" cy="3574299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 Какой нерв соединяет мозг с сердцем, легкими, желудком и кишечником?</a:t>
            </a:r>
            <a:endParaRPr lang="ru-RU" alt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Мозг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162209" y="5514109"/>
            <a:ext cx="5981791" cy="1066799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62" y="352700"/>
            <a:ext cx="12022283" cy="6228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77550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47593" y="308213"/>
            <a:ext cx="313848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Раунд 3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84040" y="2186668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Опора и движение</a:t>
            </a:r>
            <a:endParaRPr lang="ru-RU" sz="2800"/>
          </a:p>
        </p:txBody>
      </p:sp>
      <p:sp>
        <p:nvSpPr>
          <p:cNvPr id="7" name="Прямоугольник 6"/>
          <p:cNvSpPr/>
          <p:nvPr/>
        </p:nvSpPr>
        <p:spPr>
          <a:xfrm>
            <a:off x="1884040" y="3554314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Дыхание</a:t>
            </a:r>
            <a:endParaRPr lang="ru-RU" sz="2800"/>
          </a:p>
        </p:txBody>
      </p:sp>
      <p:sp>
        <p:nvSpPr>
          <p:cNvPr id="8" name="Прямоугольник 7"/>
          <p:cNvSpPr/>
          <p:nvPr/>
        </p:nvSpPr>
        <p:spPr>
          <a:xfrm>
            <a:off x="1884040" y="4977472"/>
            <a:ext cx="3240360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/>
              <a:t>Пищеварение</a:t>
            </a:r>
            <a:endParaRPr lang="ru-RU" sz="3200"/>
          </a:p>
        </p:txBody>
      </p:sp>
      <p:sp>
        <p:nvSpPr>
          <p:cNvPr id="12" name="Прямоугольник 11">
            <a:hlinkClick r:id="rId3" action="ppaction://hlinksldjump"/>
          </p:cNvPr>
          <p:cNvSpPr/>
          <p:nvPr/>
        </p:nvSpPr>
        <p:spPr>
          <a:xfrm>
            <a:off x="5351249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14" name="Прямоугольник 13">
            <a:hlinkClick r:id="rId4" action="ppaction://hlinksldjump"/>
          </p:cNvPr>
          <p:cNvSpPr/>
          <p:nvPr/>
        </p:nvSpPr>
        <p:spPr>
          <a:xfrm>
            <a:off x="6420544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16" name="Прямоугольник 15">
            <a:hlinkClick r:id="rId5" action="ppaction://hlinksldjump"/>
          </p:cNvPr>
          <p:cNvSpPr/>
          <p:nvPr/>
        </p:nvSpPr>
        <p:spPr>
          <a:xfrm>
            <a:off x="7491808" y="3598179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18" name="Прямоугольник 17">
            <a:hlinkClick r:id="rId6" action="ppaction://hlinksldjump"/>
          </p:cNvPr>
          <p:cNvSpPr/>
          <p:nvPr/>
        </p:nvSpPr>
        <p:spPr>
          <a:xfrm>
            <a:off x="8588982" y="359195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20" name="Прямоугольник 19">
            <a:hlinkClick r:id="rId7" action="ppaction://hlinksldjump"/>
          </p:cNvPr>
          <p:cNvSpPr/>
          <p:nvPr/>
        </p:nvSpPr>
        <p:spPr>
          <a:xfrm>
            <a:off x="9704983" y="3601445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22" name="Прямоугольник 21">
            <a:hlinkClick r:id="rId8" action="ppaction://hlinksldjump"/>
          </p:cNvPr>
          <p:cNvSpPr/>
          <p:nvPr/>
        </p:nvSpPr>
        <p:spPr>
          <a:xfrm>
            <a:off x="5401607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23" name="Прямоугольник 22">
            <a:hlinkClick r:id="rId9" action="ppaction://hlinksldjump"/>
          </p:cNvPr>
          <p:cNvSpPr/>
          <p:nvPr/>
        </p:nvSpPr>
        <p:spPr>
          <a:xfrm>
            <a:off x="6500820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24" name="Прямоугольник 23">
            <a:hlinkClick r:id="rId10" action="ppaction://hlinksldjump"/>
          </p:cNvPr>
          <p:cNvSpPr/>
          <p:nvPr/>
        </p:nvSpPr>
        <p:spPr>
          <a:xfrm>
            <a:off x="7583497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25" name="Прямоугольник 24">
            <a:hlinkClick r:id="rId11" action="ppaction://hlinksldjump"/>
          </p:cNvPr>
          <p:cNvSpPr/>
          <p:nvPr/>
        </p:nvSpPr>
        <p:spPr>
          <a:xfrm>
            <a:off x="8665346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26" name="Прямоугольник 25">
            <a:hlinkClick r:id="rId12" action="ppaction://hlinksldjump"/>
          </p:cNvPr>
          <p:cNvSpPr/>
          <p:nvPr/>
        </p:nvSpPr>
        <p:spPr>
          <a:xfrm>
            <a:off x="9762244" y="4977472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27" name="Прямоугольник 26">
            <a:hlinkClick r:id="rId13" action="ppaction://hlinksldjump"/>
          </p:cNvPr>
          <p:cNvSpPr/>
          <p:nvPr/>
        </p:nvSpPr>
        <p:spPr>
          <a:xfrm>
            <a:off x="5351249" y="2186668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28" name="Прямоугольник 27">
            <a:hlinkClick r:id="rId14" action="ppaction://hlinksldjump"/>
          </p:cNvPr>
          <p:cNvSpPr/>
          <p:nvPr/>
        </p:nvSpPr>
        <p:spPr>
          <a:xfrm>
            <a:off x="6420544" y="2193044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29" name="Прямоугольник 28">
            <a:hlinkClick r:id="rId15" action="ppaction://hlinksldjump"/>
          </p:cNvPr>
          <p:cNvSpPr/>
          <p:nvPr/>
        </p:nvSpPr>
        <p:spPr>
          <a:xfrm>
            <a:off x="7530076" y="2185746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30" name="Прямоугольник 29">
            <a:hlinkClick r:id="rId16" action="ppaction://hlinksldjump"/>
          </p:cNvPr>
          <p:cNvSpPr/>
          <p:nvPr/>
        </p:nvSpPr>
        <p:spPr>
          <a:xfrm>
            <a:off x="8588982" y="218392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31" name="Прямоугольник 30">
            <a:hlinkClick r:id="rId17" action="ppaction://hlinksldjump"/>
          </p:cNvPr>
          <p:cNvSpPr/>
          <p:nvPr/>
        </p:nvSpPr>
        <p:spPr>
          <a:xfrm>
            <a:off x="9704983" y="2183927"/>
            <a:ext cx="864096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pic>
        <p:nvPicPr>
          <p:cNvPr id="32" name="Picture 6" descr="https://thypix.com/wp-content/uploads/blue-arrow-36.png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13584" y="6215063"/>
            <a:ext cx="1278416" cy="64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9920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4" grpId="2"/>
      <p:bldP spid="14" grpId="3"/>
      <p:bldP spid="16" grpId="4"/>
      <p:bldP spid="16" grpId="5"/>
      <p:bldP spid="18" grpId="6"/>
      <p:bldP spid="18" grpId="7"/>
      <p:bldP spid="20" grpId="8"/>
      <p:bldP spid="20" grpId="9"/>
      <p:bldP spid="22" grpId="10"/>
      <p:bldP spid="22" grpId="11"/>
      <p:bldP spid="23" grpId="12"/>
      <p:bldP spid="23" grpId="13"/>
      <p:bldP spid="24" grpId="14"/>
      <p:bldP spid="24" grpId="15"/>
      <p:bldP spid="25" grpId="16"/>
      <p:bldP spid="25" grpId="17"/>
      <p:bldP spid="26" grpId="18"/>
      <p:bldP spid="26" grpId="19"/>
      <p:bldP spid="27" grpId="20"/>
      <p:bldP spid="27" grpId="21"/>
      <p:bldP spid="28" grpId="22"/>
      <p:bldP spid="28" grpId="23"/>
      <p:bldP spid="29" grpId="24"/>
      <p:bldP spid="29" grpId="25"/>
      <p:bldP spid="30" grpId="26"/>
      <p:bldP spid="30" grpId="27"/>
      <p:bldP spid="31" grpId="28"/>
      <p:bldP spid="31" grpId="29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3113" y="2183609"/>
            <a:ext cx="9116560" cy="333050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4400" b="1">
                <a:solidFill>
                  <a:schemeClr val="bg1"/>
                </a:solidFill>
                <a:latin typeface="Helvetica Neue"/>
              </a:rPr>
              <a:t>Не только хозяйственная ёмкость, но и часть скелета.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Опора и движение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90866" y="4707095"/>
            <a:ext cx="2361160" cy="1807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81910" y="4742671"/>
            <a:ext cx="2228646" cy="1807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596647" y="4707095"/>
            <a:ext cx="7921426" cy="192669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8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1974897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0289" y="5292436"/>
            <a:ext cx="4955200" cy="1343891"/>
          </a:xfrm>
        </p:spPr>
        <p:txBody>
          <a:bodyPr>
            <a:normAutofit/>
          </a:bodyPr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Helvetica Neue"/>
              </a:rPr>
              <a:t>БЕДРЕННАЯ КОСТЬ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4106" y="1919201"/>
            <a:ext cx="8631382" cy="163483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Назовите самую длинную кость в теле человека.</a:t>
            </a:r>
            <a:endParaRPr lang="ru-RU" alt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Опора и движение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546112" y="5368522"/>
            <a:ext cx="4839376" cy="1156970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34818" name="Picture 2" descr="https://legscorrection.ru/image/info/health/skeleton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900" y="3554039"/>
            <a:ext cx="5087389" cy="31796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ds04.infourok.ru/uploads/ex/0131/0004bc20-31d6ca15/640/img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t="11319" r="3007" b="7468"/>
          <a:stretch>
            <a:fillRect/>
          </a:stretch>
        </p:blipFill>
        <p:spPr bwMode="auto">
          <a:xfrm>
            <a:off x="1330865" y="166119"/>
            <a:ext cx="9779652" cy="6455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1339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9137" y="5339195"/>
            <a:ext cx="5515615" cy="1441221"/>
          </a:xfrm>
        </p:spPr>
        <p:txBody>
          <a:bodyPr>
            <a:normAutofit/>
          </a:bodyPr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Helvetica Neue"/>
              </a:rPr>
              <a:t>ПЛЕЧЕВОЙ СУСТАВ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6030" y="1873401"/>
            <a:ext cx="9299864" cy="3341451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 Назовите самый подвижный сустав человеческого тела.</a:t>
            </a:r>
            <a:br>
              <a:rPr lang="ru-RU" sz="4400" b="1">
                <a:solidFill>
                  <a:schemeClr val="bg1"/>
                </a:solidFill>
                <a:latin typeface="Helvetica Neue"/>
              </a:rPr>
            </a:br>
            <a:endParaRPr lang="ru-RU" alt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8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Опора и движение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661393" y="5514109"/>
            <a:ext cx="4811101" cy="1080822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32770" name="Picture 2" descr="https://xn--1-7sbdqojy5b.xn--p1ai/wp-content/uploads/2013/03/artroz-plechevogo-sustava.-deformirujushhij-osteoartroz-plechevogo-sustav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720" y="3268122"/>
            <a:ext cx="5017167" cy="33447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39538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4961" y="5539312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МЫШЦА ГЛАЗНОГО ЯБЛОКА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1254" y="2189016"/>
            <a:ext cx="10492546" cy="3574473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Назовите самую активную мышцу в организме человека, которая совершает более ста тысяч движений в день.</a:t>
            </a:r>
            <a:endParaRPr lang="ru-RU" alt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Опора и движение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004961" y="5497928"/>
            <a:ext cx="9201240" cy="1170523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8999378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20761" y="5428815"/>
            <a:ext cx="5708073" cy="1390135"/>
          </a:xfrm>
        </p:spPr>
        <p:txBody>
          <a:bodyPr>
            <a:normAutofit/>
          </a:bodyPr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Helvetica Neue"/>
              </a:rPr>
              <a:t>СТРЕМЕЧКО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6064" y="2023925"/>
            <a:ext cx="8911936" cy="310394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Назовите самую маленькую кость в теле человека.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Опора и движение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807964" y="5668108"/>
            <a:ext cx="4727472" cy="91154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30722" name="Picture 2" descr="https://cf.ppt-online.org/files1/slide/i/IqTFOPHNeicau9oZ4Wy3K8Bl2rftY7QvxXGCwAbjE/slide-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5" t="18774" b="10088"/>
          <a:stretch>
            <a:fillRect/>
          </a:stretch>
        </p:blipFill>
        <p:spPr bwMode="auto">
          <a:xfrm>
            <a:off x="168205" y="3542952"/>
            <a:ext cx="5507195" cy="31698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84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5546" y="5885674"/>
            <a:ext cx="8255981" cy="867511"/>
          </a:xfrm>
        </p:spPr>
        <p:txBody>
          <a:bodyPr>
            <a:normAutofit/>
          </a:bodyPr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Helvetica Neue"/>
              </a:rPr>
              <a:t>БРОНХИАЛЬНОЕ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21152" y="1814945"/>
            <a:ext cx="10325100" cy="3477491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 Какое дерево растёт в легких?</a:t>
            </a:r>
            <a:endParaRPr lang="ru-RU" alt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Дыхание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986" name="Picture 2" descr="https://otekhelp.ru/wp-content/uploads/2017/03/i-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" t="1693" r="3004" b="6315"/>
          <a:stretch>
            <a:fillRect/>
          </a:stretch>
        </p:blipFill>
        <p:spPr bwMode="auto">
          <a:xfrm>
            <a:off x="4420264" y="2649973"/>
            <a:ext cx="3283527" cy="32161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011904" y="5830430"/>
            <a:ext cx="6003264" cy="922755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6553758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" y="5527964"/>
            <a:ext cx="4825548" cy="1219548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ВЫДОХ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3990" y="1676401"/>
            <a:ext cx="10990118" cy="2404341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4000" b="1">
                <a:solidFill>
                  <a:schemeClr val="bg1"/>
                </a:solidFill>
                <a:latin typeface="Helvetica Neue"/>
              </a:rPr>
              <a:t>Какой процесс изображен на картинке?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Дыхание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10668000" y="5527964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226" name="Picture 2" descr="https://bio-ege.sdamgia.ru/get_file?id=4678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76" b="10973"/>
          <a:stretch>
            <a:fillRect/>
          </a:stretch>
        </p:blipFill>
        <p:spPr bwMode="auto">
          <a:xfrm>
            <a:off x="4863648" y="2230455"/>
            <a:ext cx="3338945" cy="43367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90500" y="5676360"/>
            <a:ext cx="4673148" cy="890869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47" y="172382"/>
            <a:ext cx="10555989" cy="64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615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7986" y="5403273"/>
            <a:ext cx="8332932" cy="103909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Helvetica Neue"/>
              </a:rPr>
              <a:t>ЖИЗНЕНЕННАЯ ЕМКОСТЬ ЛЕГКИХ (ЖЕЛ)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731" y="2268106"/>
            <a:ext cx="11128665" cy="2626013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4400" b="1">
                <a:solidFill>
                  <a:schemeClr val="bg1"/>
                </a:solidFill>
                <a:latin typeface="Helvetica Neue"/>
              </a:rPr>
              <a:t>ДЛЯ ИЗМЕРЕНИЯ КАКОГО ПОКАЗАТЕЛЯ ПРИМЕНЯЕТСЯ СПИРОМЕТР?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Дыхание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654834" y="5063837"/>
            <a:ext cx="8159235" cy="137852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6619851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7731" y="5514109"/>
            <a:ext cx="6080269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ТРАХЕЯ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900" y="1788399"/>
            <a:ext cx="11502736" cy="2976401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Какой орган человека может служить «образцом» при изготовлении гибких душевых шлангов?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Дыхание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04" name="Picture 4" descr="https://sitekid.ru/imgn/231/7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8209" y="3582939"/>
            <a:ext cx="4970607" cy="2975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291292" y="5678448"/>
            <a:ext cx="4673148" cy="890869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3" name="Picture 4" descr="https://ds04.infourok.ru/uploads/ex/0131/0004bc20-31d6ca15/640/img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" t="11319" r="3007" b="7468"/>
          <a:stretch>
            <a:fillRect/>
          </a:stretch>
        </p:blipFill>
        <p:spPr bwMode="auto">
          <a:xfrm>
            <a:off x="1330865" y="166119"/>
            <a:ext cx="9779652" cy="6455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16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6567" y="5390057"/>
            <a:ext cx="5335506" cy="1330037"/>
          </a:xfrm>
        </p:spPr>
        <p:txBody>
          <a:bodyPr>
            <a:normAutofit/>
          </a:bodyPr>
          <a:lstStyle/>
          <a:p>
            <a:pPr algn="ctr"/>
            <a:r>
              <a:rPr lang="ru-RU" sz="3600" b="1">
                <a:solidFill>
                  <a:srgbClr val="FFFF00"/>
                </a:solidFill>
                <a:latin typeface="Helvetica Neue"/>
              </a:rPr>
              <a:t>В ПРОДОЛГОВАТОМ МОЗГЕ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74618" y="1822305"/>
            <a:ext cx="10079182" cy="2690288"/>
          </a:xfrm>
        </p:spPr>
        <p:txBody>
          <a:bodyPr>
            <a:noAutofit/>
          </a:bodyPr>
          <a:lstStyle/>
          <a:p>
            <a:pPr marL="45720" indent="0" algn="ctr" fontAlgn="base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Где находится дыхательный центр безусловного рефлекса?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Дыхание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rcRect l="18663" t="12273" r="9461" b="11818"/>
          <a:stretch>
            <a:fillRect/>
          </a:stretch>
        </p:blipFill>
        <p:spPr>
          <a:xfrm>
            <a:off x="342900" y="3237365"/>
            <a:ext cx="4493667" cy="3556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5000738" y="5411563"/>
            <a:ext cx="5335506" cy="1287024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1003392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6055" y="5292436"/>
            <a:ext cx="9559815" cy="1194345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УГЛЕВОДЫ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6055" y="2424545"/>
            <a:ext cx="9211945" cy="297872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Какие питательные вещества начинают расщепляются уже в ротовой полости? 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060396" y="5483649"/>
            <a:ext cx="6003264" cy="922755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17" y="298450"/>
            <a:ext cx="12022283" cy="6228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48736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6819" y="5374477"/>
            <a:ext cx="6551871" cy="1142049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ИНСУЛИН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4334" y="2548150"/>
            <a:ext cx="9618518" cy="213468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Какой фермент вырабатывает поджелудочная железа?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20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060396" y="5483649"/>
            <a:ext cx="6003264" cy="922755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0243775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8492" y="5985511"/>
            <a:ext cx="6247072" cy="748146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ПИЩЕВОД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9155" y="1676400"/>
            <a:ext cx="11530445" cy="2798618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3800" b="1">
                <a:solidFill>
                  <a:schemeClr val="bg1"/>
                </a:solidFill>
                <a:latin typeface="Helvetica Neue"/>
              </a:rPr>
              <a:t>Какой орган человеческого тела зашифрован в этом ребусе?</a:t>
            </a: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30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058" name="Picture 2" descr="https://cloud.prezentacii.org/18/12/111300/images/screen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52" t="52770" b="20833"/>
          <a:stretch>
            <a:fillRect/>
          </a:stretch>
        </p:blipFill>
        <p:spPr bwMode="auto">
          <a:xfrm>
            <a:off x="2267218" y="2790612"/>
            <a:ext cx="7589619" cy="30202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060396" y="5810902"/>
            <a:ext cx="6003264" cy="922755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4805948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" y="5598067"/>
            <a:ext cx="4921827" cy="105163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ЖЕЛУДОК</a:t>
            </a:r>
            <a:br>
              <a:rPr lang="ru-RU" b="1">
                <a:solidFill>
                  <a:srgbClr val="FFFF00"/>
                </a:solidFill>
                <a:latin typeface="Helvetica Neue"/>
              </a:rPr>
            </a:br>
            <a:r>
              <a:rPr lang="ru-RU" sz="2000">
                <a:solidFill>
                  <a:schemeClr val="bg1"/>
                </a:solidFill>
                <a:latin typeface="Helvetica Neue"/>
              </a:rPr>
              <a:t>Желудочный сок человека достаточно агрессивен для того, чтобы полностью растворить бритвенное лезвие за неделю.</a:t>
            </a:r>
            <a:br>
              <a:rPr lang="ru-RU">
                <a:solidFill>
                  <a:schemeClr val="bg1"/>
                </a:solidFill>
              </a:rPr>
            </a:br>
            <a:endParaRPr lang="ru-RU" b="1">
              <a:solidFill>
                <a:srgbClr val="FFFF00"/>
              </a:solidFill>
              <a:latin typeface="Helvetica Neue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9309" y="1634639"/>
            <a:ext cx="10537888" cy="201670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3800" b="1">
                <a:solidFill>
                  <a:schemeClr val="bg1"/>
                </a:solidFill>
                <a:latin typeface="Helvetica Neue"/>
              </a:rPr>
              <a:t>Этот орган человека вынужден ежедневно обновлять свою поверхность взамен пострадавшей от того что сам выделяет.</a:t>
            </a:r>
            <a:br>
              <a:rPr lang="ru-RU" altLang="ru-RU" sz="3800" b="1">
                <a:solidFill>
                  <a:schemeClr val="bg1"/>
                </a:solidFill>
                <a:latin typeface="Helvetica Neue"/>
              </a:rPr>
            </a:br>
            <a:endParaRPr lang="ru-RU" altLang="ru-RU" sz="38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40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4" action="ppaction://hlinksldjump" highlightClick="1"/>
          </p:cNvPr>
          <p:cNvSpPr/>
          <p:nvPr/>
        </p:nvSpPr>
        <p:spPr>
          <a:xfrm>
            <a:off x="10668000" y="5514109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3010" name="Picture 2" descr="https://avatars.mds.yandex.net/get-pdb/1817388/803f6aa3-b1a6-40e1-a8cb-cf1829630695/s1200?webp=fal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1038" y="3329306"/>
            <a:ext cx="5446962" cy="34043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141177" y="5010980"/>
            <a:ext cx="4859483" cy="1722677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47" y="172382"/>
            <a:ext cx="10555989" cy="64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776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9308" y="5609572"/>
            <a:ext cx="5030707" cy="953194"/>
          </a:xfrm>
        </p:spPr>
        <p:txBody>
          <a:bodyPr/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И.П. ПАВЛОВ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115" y="1953491"/>
            <a:ext cx="6057898" cy="4490917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800" b="1">
                <a:solidFill>
                  <a:schemeClr val="bg1"/>
                </a:solidFill>
                <a:latin typeface="Helvetica Neue"/>
              </a:rPr>
              <a:t>Русский физиолог, который первым из отечественных ученых стал лауреатом Нобелевской премии в 1904 г. за исследование механизмов пищеварения?</a:t>
            </a:r>
            <a:endParaRPr lang="ru-RU" altLang="ru-RU" sz="38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5" name="Прямоугольник 4">
            <a:hlinkClick r:id="rId2" action="ppaction://hlinksldjump"/>
          </p:cNvPr>
          <p:cNvSpPr/>
          <p:nvPr/>
        </p:nvSpPr>
        <p:spPr>
          <a:xfrm>
            <a:off x="10385489" y="428520"/>
            <a:ext cx="1260763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/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10680124" y="5476395"/>
            <a:ext cx="1371600" cy="1219548"/>
          </a:xfrm>
          <a:prstGeom prst="actionButtonHom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4034" name="Picture 2" descr="https://im0-tub-ru.yandex.net/i?id=9742e6b564ce5b0ae92cd2e336577fd2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60197" y="428520"/>
            <a:ext cx="3578864" cy="5047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713769" y="5669828"/>
            <a:ext cx="4671720" cy="832681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5756829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2" descr="https://static.tildacdn.com/tild6137-3530-4136-b133-373463313630/Xmark01svg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2" descr="https://static.tildacdn.com/tild6137-3530-4136-b133-373463313630/Xmark01svg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5481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9" grpId="2"/>
      <p:bldP spid="39" grpId="3"/>
      <p:bldP spid="40" grpId="4"/>
      <p:bldP spid="40" grpId="5"/>
      <p:bldP spid="41" grpId="6"/>
      <p:bldP spid="41" grpId="7"/>
      <p:bldP spid="43" grpId="8"/>
      <p:bldP spid="43" grpId="9"/>
      <p:bldP spid="44" grpId="10"/>
      <p:bldP spid="44" grpId="11"/>
      <p:bldP spid="45" grpId="12"/>
      <p:bldP spid="45" grpId="13"/>
      <p:bldP spid="46" grpId="14"/>
      <p:bldP spid="46" grpId="15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2" descr="https://static.tildacdn.com/tild6137-3530-4136-b133-373463313630/Xmark01svg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25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0" grpId="2"/>
      <p:bldP spid="40" grpId="3"/>
      <p:bldP spid="41" grpId="4"/>
      <p:bldP spid="41" grpId="5"/>
      <p:bldP spid="44" grpId="6"/>
      <p:bldP spid="44" grpId="7"/>
      <p:bldP spid="45" grpId="8"/>
      <p:bldP spid="45" grpId="9"/>
      <p:bldP spid="46" grpId="10"/>
      <p:bldP spid="46" grpId="1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9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2846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41" grpId="2"/>
      <p:bldP spid="41" grpId="3"/>
      <p:bldP spid="45" grpId="4"/>
      <p:bldP spid="45" grpId="5"/>
      <p:bldP spid="46" grpId="6"/>
      <p:bldP spid="46" grpId="7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50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1974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6" grpId="2"/>
      <p:bldP spid="46" grpId="3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9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80185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45" grpId="2"/>
      <p:bldP spid="45" grpId="3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518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1" grpId="2"/>
      <p:bldP spid="41" grpId="3"/>
      <p:bldP spid="44" grpId="4"/>
      <p:bldP spid="44" grpId="5"/>
      <p:bldP spid="46" grpId="6"/>
      <p:bldP spid="46" grpId="7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7306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4" grpId="2"/>
      <p:bldP spid="44" grpId="3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6048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0" grpId="2"/>
      <p:bldP spid="40" grpId="3"/>
      <p:bldP spid="44" grpId="4"/>
      <p:bldP spid="44" grpId="5"/>
      <p:bldP spid="45" grpId="6"/>
      <p:bldP spid="45" grpId="7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9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2" descr="https://static.tildacdn.com/tild6137-3530-4136-b133-373463313630/Xmark01svg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2343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40" grpId="2"/>
      <p:bldP spid="40" grpId="3"/>
      <p:bldP spid="41" grpId="4"/>
      <p:bldP spid="41" grpId="5"/>
      <p:bldP spid="43" grpId="6"/>
      <p:bldP spid="43" grpId="7"/>
      <p:bldP spid="45" grpId="8"/>
      <p:bldP spid="45" grpId="9"/>
      <p:bldP spid="46" grpId="10"/>
      <p:bldP spid="46" grpId="1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50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85707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41" grpId="2"/>
      <p:bldP spid="41" grpId="3"/>
      <p:bldP spid="43" grpId="4"/>
      <p:bldP spid="43" grpId="5"/>
      <p:bldP spid="46" grpId="6"/>
      <p:bldP spid="46" grpId="7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52" name="Picture 10" descr="https://vignette.wikia.nocookie.net/elite-dangerous/images/2/20/Check-mark-icon-green.png/revision/latest?cb=20190812175432&amp;path-prefix=ru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042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43" grpId="2"/>
      <p:bldP spid="43" grpId="3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9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1869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40" grpId="2"/>
      <p:bldP spid="40" grpId="3"/>
      <p:bldP spid="43" grpId="4"/>
      <p:bldP spid="43" grpId="5"/>
      <p:bldP spid="45" grpId="6"/>
      <p:bldP spid="45" grpId="7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sp>
        <p:nvSpPr>
          <p:cNvPr id="36" name="Прямоугольник 35"/>
          <p:cNvSpPr/>
          <p:nvPr/>
        </p:nvSpPr>
        <p:spPr>
          <a:xfrm>
            <a:off x="1884034" y="5531602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  <a:endParaRPr lang="ru-RU" sz="2800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1" name="Прямоугольник 40">
            <a:hlinkClick r:id="rId3" action="ppaction://hlinksldjump"/>
          </p:cNvPr>
          <p:cNvSpPr/>
          <p:nvPr/>
        </p:nvSpPr>
        <p:spPr>
          <a:xfrm>
            <a:off x="599131" y="5531602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6" name="Прямоугольник 45">
            <a:hlinkClick r:id="rId3" action="ppaction://hlinksldjump"/>
          </p:cNvPr>
          <p:cNvSpPr/>
          <p:nvPr/>
        </p:nvSpPr>
        <p:spPr>
          <a:xfrm>
            <a:off x="9739541" y="5533399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12" descr="https://static.tildacdn.com/tild6137-3530-4136-b133-373463313630/Xmark01svg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311" y="5446058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88931" y="5433294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1676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9" grpId="2"/>
      <p:bldP spid="39" grpId="3"/>
      <p:bldP spid="41" grpId="4"/>
      <p:bldP spid="41" grpId="5"/>
      <p:bldP spid="43" grpId="6"/>
      <p:bldP spid="43" grpId="7"/>
      <p:bldP spid="44" grpId="8"/>
      <p:bldP spid="44" grpId="9"/>
      <p:bldP spid="46" grpId="10"/>
      <p:bldP spid="46" grpId="1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3834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9" grpId="2"/>
      <p:bldP spid="39" grpId="3"/>
      <p:bldP spid="43" grpId="4"/>
      <p:bldP spid="43" grpId="5"/>
      <p:bldP spid="44" grpId="6"/>
      <p:bldP spid="44" grpId="7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5" y="192328"/>
            <a:ext cx="2454546" cy="1247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668551" y="308213"/>
            <a:ext cx="269657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>
                <a:solidFill>
                  <a:srgbClr val="FFFF00"/>
                </a:solidFill>
                <a:latin typeface="Helvetica Neue"/>
              </a:rPr>
              <a:t>Финал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68298" y="1801480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  <a:endParaRPr lang="ru-RU" sz="2800"/>
          </a:p>
        </p:txBody>
      </p:sp>
      <p:sp>
        <p:nvSpPr>
          <p:cNvPr id="27" name="Прямоугольник 26">
            <a:hlinkClick r:id="rId3" action="ppaction://hlinksldjump"/>
          </p:cNvPr>
          <p:cNvSpPr/>
          <p:nvPr/>
        </p:nvSpPr>
        <p:spPr>
          <a:xfrm>
            <a:off x="599131" y="180148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34" name="Прямоугольник 33"/>
          <p:cNvSpPr/>
          <p:nvPr/>
        </p:nvSpPr>
        <p:spPr>
          <a:xfrm>
            <a:off x="1868298" y="3045014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  <a:endParaRPr lang="ru-RU" sz="2800"/>
          </a:p>
        </p:txBody>
      </p:sp>
      <p:sp>
        <p:nvSpPr>
          <p:cNvPr id="35" name="Прямоугольник 34"/>
          <p:cNvSpPr/>
          <p:nvPr/>
        </p:nvSpPr>
        <p:spPr>
          <a:xfrm>
            <a:off x="1868299" y="4288068"/>
            <a:ext cx="7592469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  <a:endParaRPr lang="ru-RU" sz="2800"/>
          </a:p>
        </p:txBody>
      </p:sp>
      <p:pic>
        <p:nvPicPr>
          <p:cNvPr id="38" name="Picture 12" descr="https://static.tildacdn.com/tild6137-3530-4136-b133-373463313630/Xmark01sv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2" y="1715617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>
            <a:hlinkClick r:id="rId3" action="ppaction://hlinksldjump"/>
          </p:cNvPr>
          <p:cNvSpPr/>
          <p:nvPr/>
        </p:nvSpPr>
        <p:spPr>
          <a:xfrm>
            <a:off x="599131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0" name="Прямоугольник 39">
            <a:hlinkClick r:id="rId3" action="ppaction://hlinksldjump"/>
          </p:cNvPr>
          <p:cNvSpPr/>
          <p:nvPr/>
        </p:nvSpPr>
        <p:spPr>
          <a:xfrm>
            <a:off x="599132" y="4288068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3" name="Прямоугольник 42">
            <a:hlinkClick r:id="rId3" action="ppaction://hlinksldjump"/>
          </p:cNvPr>
          <p:cNvSpPr/>
          <p:nvPr/>
        </p:nvSpPr>
        <p:spPr>
          <a:xfrm>
            <a:off x="9739539" y="1796301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4" name="Прямоугольник 43">
            <a:hlinkClick r:id="rId3" action="ppaction://hlinksldjump"/>
          </p:cNvPr>
          <p:cNvSpPr/>
          <p:nvPr/>
        </p:nvSpPr>
        <p:spPr>
          <a:xfrm>
            <a:off x="9739540" y="3082527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sp>
        <p:nvSpPr>
          <p:cNvPr id="45" name="Прямоугольник 44">
            <a:hlinkClick r:id="rId3" action="ppaction://hlinksldjump"/>
          </p:cNvPr>
          <p:cNvSpPr/>
          <p:nvPr/>
        </p:nvSpPr>
        <p:spPr>
          <a:xfrm>
            <a:off x="9739540" y="4279500"/>
            <a:ext cx="911005" cy="792088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600" b="1"/>
          </a:p>
        </p:txBody>
      </p:sp>
      <p:pic>
        <p:nvPicPr>
          <p:cNvPr id="48" name="Picture 12" descr="https://static.tildacdn.com/tild6137-3530-4136-b133-373463313630/Xmark01svg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2982846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2" descr="https://static.tildacdn.com/tild6137-3530-4136-b133-373463313630/Xmark01svg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11" y="4214452"/>
            <a:ext cx="1347641" cy="95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97157" y="1703172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9540" y="2984219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10" descr="https://vignette.wikia.nocookie.net/elite-dangerous/images/2/20/Check-mark-icon-green.png/revision/latest?cb=20190812175432&amp;path-prefix=r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78878" y="4178888"/>
            <a:ext cx="993134" cy="89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6670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39" grpId="2"/>
      <p:bldP spid="39" grpId="3"/>
      <p:bldP spid="40" grpId="4"/>
      <p:bldP spid="40" grpId="5"/>
      <p:bldP spid="43" grpId="6"/>
      <p:bldP spid="43" grpId="7"/>
      <p:bldP spid="44" grpId="8"/>
      <p:bldP spid="44" grpId="9"/>
      <p:bldP spid="45" grpId="10"/>
      <p:bldP spid="45" grpId="1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5347" y="1735832"/>
            <a:ext cx="9918124" cy="3740563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b="1">
                <a:solidFill>
                  <a:schemeClr val="bg1"/>
                </a:solidFill>
                <a:latin typeface="Helvetica Neue"/>
              </a:rPr>
              <a:t>19 июля 1912 г. великий русский физиолог Иван Петрович Павлов должен был получить почетное звание доктора Кембриджского университета. Когда он шел получать диплом, то с удивлением увидел, что стоявшие на хорах английские студенты спустили ему на веревочке какой-то предмет. Это оказался подарок. Позже Павлов узнал, что 30 лет назад примерно так же студенты приветствовали Чарльза Дарвина. Что могли подарить англичане Павлову, а что – Дарвину?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7325591" y="5890971"/>
            <a:ext cx="4671720" cy="832681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4345590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4944" y="1482436"/>
            <a:ext cx="8963891" cy="3589847"/>
          </a:xfrm>
        </p:spPr>
        <p:txBody>
          <a:bodyPr>
            <a:normAutofit/>
          </a:bodyPr>
          <a:lstStyle/>
          <a:p>
            <a:pPr algn="ctr"/>
            <a:r>
              <a:rPr lang="ru-RU" b="1">
                <a:solidFill>
                  <a:srgbClr val="FFFF00"/>
                </a:solidFill>
                <a:latin typeface="Helvetica Neue"/>
              </a:rPr>
              <a:t>Павлов получил игрушечную собачку, а</a:t>
            </a:r>
            <a:br>
              <a:rPr lang="ru-RU" b="1">
                <a:solidFill>
                  <a:srgbClr val="FFFF00"/>
                </a:solidFill>
                <a:latin typeface="Helvetica Neue"/>
              </a:rPr>
            </a:br>
            <a:r>
              <a:rPr lang="ru-RU" b="1">
                <a:solidFill>
                  <a:srgbClr val="FFFF00"/>
                </a:solidFill>
                <a:latin typeface="Helvetica Neue"/>
              </a:rPr>
              <a:t> Дарвин – обезьянку.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Подарки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3490" name="Picture 2" descr="https://sun9-2.userapi.com/c850520/v850520985/185ea4/vbnrJE-0TGw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80851" y="4734988"/>
            <a:ext cx="2126532" cy="2123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445160"/>
      </p:ext>
    </p:extLst>
  </p:cSld>
  <p:clrMapOvr>
    <a:masterClrMapping/>
  </p:clrMapOvr>
  <p:transition/>
  <p:timing/>
</p:sld>
</file>

<file path=ppt/slides/slide7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2218" y="2189183"/>
            <a:ext cx="10368395" cy="3033981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altLang="ru-RU" sz="4400" b="1">
                <a:solidFill>
                  <a:schemeClr val="bg1"/>
                </a:solidFill>
                <a:latin typeface="Helvetica Neue"/>
              </a:rPr>
              <a:t>Японцы говорят: что одной руке не под силу, двумя легко сделать. А о каких органах человека в этом случае говорим мы?                 </a:t>
            </a:r>
          </a:p>
          <a:p>
            <a:pPr algn="ctr"/>
            <a:endParaRPr lang="ru-RU" altLang="ru-RU" sz="4400" b="1">
              <a:solidFill>
                <a:schemeClr val="bg1"/>
              </a:solidFill>
              <a:latin typeface="Helvetica Neue"/>
            </a:endParaRPr>
          </a:p>
          <a:p>
            <a:pPr algn="ctr">
              <a:buNone/>
            </a:pPr>
            <a:endParaRPr lang="ru-RU" alt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7248384" y="5817939"/>
            <a:ext cx="4671720" cy="832681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9257955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7455" y="2383145"/>
            <a:ext cx="8118763" cy="3269509"/>
          </a:xfrm>
        </p:spPr>
        <p:txBody>
          <a:bodyPr>
            <a:noAutofit/>
          </a:bodyPr>
          <a:lstStyle/>
          <a:p>
            <a:pPr marL="45720" indent="0" algn="ctr">
              <a:buNone/>
              <a:defRPr/>
            </a:pPr>
            <a:r>
              <a:rPr lang="ru-RU" sz="5400" b="1">
                <a:solidFill>
                  <a:srgbClr val="FFFF00"/>
                </a:solidFill>
                <a:latin typeface="Helvetica Neue"/>
              </a:rPr>
              <a:t>Одна голова хорошо, а две лучше.</a:t>
            </a:r>
            <a:endParaRPr lang="ru-RU" sz="5400">
              <a:solidFill>
                <a:srgbClr val="FFFF00"/>
              </a:solidFill>
              <a:latin typeface="Helvetica Neue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Пословицы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https://sun9-2.userapi.com/c850520/v850520985/185ea4/vbnrJE-0TGw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43570" y="4591148"/>
            <a:ext cx="2126532" cy="2123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420508"/>
      </p:ext>
    </p:extLst>
  </p:cSld>
  <p:clrMapOvr>
    <a:masterClrMapping/>
  </p:clrMapOvr>
  <p:transition/>
  <p:timing/>
</p:sld>
</file>

<file path=ppt/slides/slide7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8472" y="1981364"/>
            <a:ext cx="9712037" cy="3324926"/>
          </a:xfrm>
        </p:spPr>
        <p:txBody>
          <a:bodyPr>
            <a:noAutofit/>
          </a:bodyPr>
          <a:lstStyle/>
          <a:p>
            <a:pPr marL="45720" lvl="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Почему, когда Петр </a:t>
            </a:r>
            <a:r>
              <a:rPr lang="en-US" sz="4400" b="1">
                <a:solidFill>
                  <a:schemeClr val="bg1"/>
                </a:solidFill>
                <a:latin typeface="Helvetica Neue"/>
              </a:rPr>
              <a:t>I</a:t>
            </a:r>
            <a:r>
              <a:rPr lang="ru-RU" sz="4400" b="1">
                <a:solidFill>
                  <a:schemeClr val="bg1"/>
                </a:solidFill>
                <a:latin typeface="Helvetica Neue"/>
              </a:rPr>
              <a:t> приказал по утрам чистить зубы, боярыни возмущались: «Белые зубы у арапов и у обезьян, а у боярынь всегда черные!»?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7248384" y="5817939"/>
            <a:ext cx="4671720" cy="832681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6668361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836" y="1621146"/>
            <a:ext cx="10681855" cy="3408054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800" b="1">
                <a:solidFill>
                  <a:srgbClr val="FFFF00"/>
                </a:solidFill>
              </a:rPr>
              <a:t>Сахар в то время стоил дорого и лакомиться им было очень престижно, поэтому боярыни чернили себе зубы, чтобы люди знали о том, что они его едят в больших количествах. Это указывало на высокий денежный достаток семьи и рода.</a:t>
            </a:r>
            <a:endParaRPr lang="ru-RU" sz="380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Зубы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2" descr="https://sun9-2.userapi.com/c850520/v850520985/185ea4/vbnrJE-0TGw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2633" y="4734988"/>
            <a:ext cx="2126532" cy="2123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600341"/>
      </p:ext>
    </p:extLst>
  </p:cSld>
  <p:clrMapOvr>
    <a:masterClrMapping/>
  </p:clrMapOvr>
  <p:transition/>
  <p:timing/>
</p:sld>
</file>

<file path=ppt/slides/slide7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0035" y="1953655"/>
            <a:ext cx="9712037" cy="332492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400" b="1">
                <a:solidFill>
                  <a:schemeClr val="bg1"/>
                </a:solidFill>
                <a:latin typeface="Helvetica Neue"/>
              </a:rPr>
              <a:t>Вам известно высказывание «Пережёвывай пищу 33 раза». Как вы думаете, нужно ли жевать манную кашу, яблочное пюре, протёртый творог? Ответ объясните.</a:t>
            </a:r>
            <a:br>
              <a:rPr lang="ru-RU" sz="4400" b="1">
                <a:solidFill>
                  <a:schemeClr val="bg1"/>
                </a:solidFill>
                <a:latin typeface="Helvetica Neue"/>
              </a:rPr>
            </a:br>
            <a:br>
              <a:rPr lang="ru-RU" sz="4400" b="1">
                <a:solidFill>
                  <a:schemeClr val="bg1"/>
                </a:solidFill>
                <a:latin typeface="Helvetica Neue"/>
              </a:rPr>
            </a:br>
            <a:endParaRPr lang="ru-RU" sz="4400" b="1">
              <a:solidFill>
                <a:schemeClr val="bg1"/>
              </a:solidFill>
              <a:latin typeface="Helvetica Neue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>
            <a:hlinkClick r:id="rId2" action="ppaction://hlinksldjump"/>
          </p:cNvPr>
          <p:cNvSpPr/>
          <p:nvPr/>
        </p:nvSpPr>
        <p:spPr>
          <a:xfrm>
            <a:off x="7248384" y="5817939"/>
            <a:ext cx="4671720" cy="832681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>
                <a:solidFill>
                  <a:srgbClr val="FFFF00"/>
                </a:solidFill>
                <a:latin typeface="Helvetica Neue"/>
              </a:rPr>
              <a:t>Ответ</a:t>
            </a:r>
            <a:endParaRPr lang="ru-RU" sz="4000">
              <a:solidFill>
                <a:srgbClr val="FFFF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029160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672" y="1925946"/>
            <a:ext cx="10487891" cy="376827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3600" b="1">
                <a:solidFill>
                  <a:srgbClr val="FFFF00"/>
                </a:solidFill>
                <a:latin typeface="Helvetica Neue"/>
              </a:rPr>
              <a:t>Нужно: любые продукты питания должны быть тщательно пережёваны, апробированы и смочены слюной, т. к. переваривание углеводов начинается в ротовой полости.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4731" y="428520"/>
            <a:ext cx="3851742" cy="1053916"/>
          </a:xfrm>
          <a:prstGeom prst="rect">
            <a:avLst/>
          </a:prstGeom>
          <a:gradFill>
            <a:gsLst>
              <a:gs pos="34000">
                <a:srgbClr val="2E4CAC"/>
              </a:gs>
              <a:gs pos="2000">
                <a:schemeClr val="tx2">
                  <a:lumMod val="60000"/>
                  <a:lumOff val="40000"/>
                </a:schemeClr>
              </a:gs>
              <a:gs pos="80000">
                <a:srgbClr val="070A83"/>
              </a:gs>
            </a:gsLst>
          </a:gra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429496729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/>
              <a:t>Пищеварение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54221"/>
            <a:ext cx="65" cy="34875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71415" rIns="0" bIns="10632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100" b="0" i="0" u="none" strike="noStrike" cap="none" normalizeH="0" baseline="0">
              <a:ln>
                <a:noFill/>
              </a:ln>
              <a:solidFill>
                <a:srgbClr val="333333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AutoShape 6" descr="Изображение"/>
          <p:cNvSpPr>
            <a:spLocks noChangeAspect="1" noChangeArrowheads="1"/>
          </p:cNvSpPr>
          <p:nvPr/>
        </p:nvSpPr>
        <p:spPr bwMode="auto">
          <a:xfrm>
            <a:off x="38100" y="-6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Picture 2" descr="https://sun9-2.userapi.com/c850520/v850520985/185ea4/vbnrJE-0TGw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8051" y="4734988"/>
            <a:ext cx="2126532" cy="21230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684911"/>
      </p:ext>
    </p:extLst>
  </p:cSld>
  <p:clrMapOvr>
    <a:masterClrMapping/>
  </p:clrMapOvr>
  <p:transition/>
  <p:timing/>
</p:sld>
</file>

<file path=ppt/slides/slide7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24" name="Picture 4" descr="http://900igr.net/up/datai/229880/0003-004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2559" y="-31173"/>
            <a:ext cx="9720349" cy="68891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1946" y="2521528"/>
            <a:ext cx="5770418" cy="2286000"/>
          </a:xfrm>
        </p:spPr>
        <p:txBody>
          <a:bodyPr>
            <a:normAutofit/>
          </a:bodyPr>
          <a:lstStyle/>
          <a:p>
            <a:pPr algn="ctr"/>
            <a:r>
              <a:rPr lang="ru-RU" sz="8000" b="1">
                <a:solidFill>
                  <a:schemeClr val="tx2"/>
                </a:solidFill>
                <a:latin typeface="Helvetica Neue"/>
              </a:rPr>
              <a:t>СПАСИБО </a:t>
            </a:r>
            <a:br>
              <a:rPr lang="ru-RU" sz="8000" b="1">
                <a:solidFill>
                  <a:schemeClr val="tx2"/>
                </a:solidFill>
                <a:latin typeface="Helvetica Neue"/>
              </a:rPr>
            </a:br>
            <a:r>
              <a:rPr lang="ru-RU" sz="8000" b="1">
                <a:solidFill>
                  <a:schemeClr val="tx2"/>
                </a:solidFill>
                <a:latin typeface="Helvetica Neue"/>
              </a:rPr>
              <a:t>ЗА ИГРУ!!!</a:t>
            </a:r>
          </a:p>
        </p:txBody>
      </p:sp>
    </p:spTree>
    <p:extLst>
      <p:ext uri="{BB962C8B-B14F-4D97-AF65-F5344CB8AC3E}">
        <p14:creationId xmlns:p14="http://schemas.microsoft.com/office/powerpoint/2010/main" val="2473241140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Базис">
  <a:themeElements>
    <a:clrScheme name="Базис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Базис">
      <a:majorFont>
        <a:latin typeface="Corbel" panose="020b0503020204020204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Базис</Template>
  <Company>SPecialiST RePack</Company>
  <PresentationFormat>Широкоэкранный</PresentationFormat>
  <Paragraphs>370</Paragraphs>
  <Slides>76</Slides>
  <Notes>2</Notes>
  <TotalTime>10252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76</vt:i4>
      </vt:variant>
    </vt:vector>
  </HeadingPairs>
  <TitlesOfParts>
    <vt:vector baseType="lpstr" size="84">
      <vt:lpstr>Arial</vt:lpstr>
      <vt:lpstr>Corbel</vt:lpstr>
      <vt:lpstr>Calibri Light</vt:lpstr>
      <vt:lpstr>Calibri</vt:lpstr>
      <vt:lpstr>Helvetica Neue</vt:lpstr>
      <vt:lpstr>Times New Roman</vt:lpstr>
      <vt:lpstr>Helvetica</vt:lpstr>
      <vt:lpstr>Базис</vt:lpstr>
      <vt:lpstr>PowerPoint Presentation</vt:lpstr>
      <vt:lpstr>Правила игры:</vt:lpstr>
      <vt:lpstr>Значение символов:</vt:lpstr>
      <vt:lpstr>Финальный раунд</vt:lpstr>
      <vt:lpstr>PowerPoint Presentation</vt:lpstr>
      <vt:lpstr>ВЕНЫ</vt:lpstr>
      <vt:lpstr>ДЕНДРИТ</vt:lpstr>
      <vt:lpstr>ГОМЕОСТАЗ</vt:lpstr>
      <vt:lpstr>ЖЕЛЕЗЫ ВНУТРЕННЕЙ СЕКРЕЦИИ</vt:lpstr>
      <vt:lpstr>СУХОЖИЛИЯ</vt:lpstr>
      <vt:lpstr>ГИППОКРАТ</vt:lpstr>
      <vt:lpstr>ЧАРЛЬЗ ДАРВИН</vt:lpstr>
      <vt:lpstr>ИЛЬЯ МЕЧНИКОВ</vt:lpstr>
      <vt:lpstr>ЛУИ ПАСТЕР</vt:lpstr>
      <vt:lpstr>НИКОЛАЙ ИВАНОВИЧ ПИРОГОВ</vt:lpstr>
      <vt:lpstr>РОБЕРТ ГУК</vt:lpstr>
      <vt:lpstr>КЛЕТОЧНАЯ МЕМБРАНА</vt:lpstr>
      <vt:lpstr>ЯДРОРИБОСОМЫ</vt:lpstr>
      <vt:lpstr>ЛИЗОСОМЫ</vt:lpstr>
      <vt:lpstr>МИТОХОНДРИИ</vt:lpstr>
      <vt:lpstr>PowerPoint Presentation</vt:lpstr>
      <vt:lpstr>ПОПЕРЕЧНО-ПОЛОСАТАЯ МЫШЕЧНАЯ ТКАНЬ</vt:lpstr>
      <vt:lpstr>PowerPoint Presentation</vt:lpstr>
      <vt:lpstr>ГРУДИНА</vt:lpstr>
      <vt:lpstr>НЕРВНАЯ</vt:lpstr>
      <vt:lpstr>МИОМА</vt:lpstr>
      <vt:lpstr>КОЛБОЧКИ</vt:lpstr>
      <vt:lpstr>ЗРАЧОК</vt:lpstr>
      <vt:lpstr>УЛИТКА</vt:lpstr>
      <vt:lpstr>PowerPoint Presentation</vt:lpstr>
      <vt:lpstr>ОБОНЯТЕЛЬНАЯ ЛУКОВИЦА</vt:lpstr>
      <vt:lpstr>ЛОБНАЯ ДОЛЯ</vt:lpstr>
      <vt:lpstr>МОЗЖЕЧЕК</vt:lpstr>
      <vt:lpstr>МОЗОЛИСТОЕ ТЕЛО</vt:lpstr>
      <vt:lpstr>ПРОМЕЖУТОЧНЫЙ МОЗГ</vt:lpstr>
      <vt:lpstr>ЧЕРЕПНОЙ НЕРВ</vt:lpstr>
      <vt:lpstr>PowerPoint Presentation</vt:lpstr>
      <vt:lpstr>PowerPoint Presentation</vt:lpstr>
      <vt:lpstr>БЕДРЕННАЯ КОСТЬ</vt:lpstr>
      <vt:lpstr>ПЛЕЧЕВОЙ СУСТАВ</vt:lpstr>
      <vt:lpstr>МЫШЦА ГЛАЗНОГО ЯБЛОКА</vt:lpstr>
      <vt:lpstr>СТРЕМЕЧКО</vt:lpstr>
      <vt:lpstr>БРОНХИАЛЬНОЕ</vt:lpstr>
      <vt:lpstr>ВЫДОХ</vt:lpstr>
      <vt:lpstr>ЖИЗНЕНЕННАЯ ЕМКОСТЬ ЛЕГКИХ (ЖЕЛ)</vt:lpstr>
      <vt:lpstr>ТРАХЕЯ</vt:lpstr>
      <vt:lpstr>В ПРОДОЛГОВАТОМ МОЗГЕ</vt:lpstr>
      <vt:lpstr>УГЛЕВОДЫ</vt:lpstr>
      <vt:lpstr>ИНСУЛИН</vt:lpstr>
      <vt:lpstr>ПИЩЕВОД</vt:lpstr>
      <vt:lpstr>ЖЕЛУДОКЖелудочный сок человека достаточно агрессивен для того, чтобы полностью растворить бритвенное лезвие за неделю.</vt:lpstr>
      <vt:lpstr>И.П. ПАВЛОВ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Павлов получил игрушечную собачку, а Дарвин – обезьянку.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СПАСИБО ЗА ИГРУ!!!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Ирина Кошелева</dc:creator>
  <cp:lastModifiedBy>Ирина Фадеева</cp:lastModifiedBy>
  <cp:revision>138</cp:revision>
  <dcterms:created xsi:type="dcterms:W3CDTF">2020-04-23T16:42:23Z</dcterms:created>
  <dcterms:modified xsi:type="dcterms:W3CDTF">2026-01-23T10:47:51Z</dcterms:modified>
</cp:coreProperties>
</file>