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29"/>
  </p:notesMasterIdLst>
  <p:sldIdLst>
    <p:sldId id="257" r:id="rId2"/>
    <p:sldId id="258" r:id="rId3"/>
    <p:sldId id="292" r:id="rId4"/>
    <p:sldId id="293" r:id="rId5"/>
    <p:sldId id="264" r:id="rId6"/>
    <p:sldId id="278" r:id="rId7"/>
    <p:sldId id="287" r:id="rId8"/>
    <p:sldId id="288" r:id="rId9"/>
    <p:sldId id="289" r:id="rId10"/>
    <p:sldId id="294" r:id="rId11"/>
    <p:sldId id="296" r:id="rId12"/>
    <p:sldId id="295" r:id="rId13"/>
    <p:sldId id="290" r:id="rId14"/>
    <p:sldId id="267" r:id="rId15"/>
    <p:sldId id="285" r:id="rId16"/>
    <p:sldId id="280" r:id="rId17"/>
    <p:sldId id="281" r:id="rId18"/>
    <p:sldId id="298" r:id="rId19"/>
    <p:sldId id="297" r:id="rId20"/>
    <p:sldId id="282" r:id="rId21"/>
    <p:sldId id="283" r:id="rId22"/>
    <p:sldId id="299" r:id="rId23"/>
    <p:sldId id="301" r:id="rId24"/>
    <p:sldId id="300" r:id="rId25"/>
    <p:sldId id="302" r:id="rId26"/>
    <p:sldId id="286" r:id="rId27"/>
    <p:sldId id="272" r:id="rId28"/>
  </p:sldIdLst>
  <p:sldSz cx="9144000" cy="6858000" type="screen4x3"/>
  <p:notesSz cx="6797675" cy="9925050"/>
  <p:embeddedFontLs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Tahoma" pitchFamily="34" charset="0"/>
      <p:regular r:id="rId34"/>
      <p:bold r:id="rId35"/>
    </p:embeddedFont>
    <p:embeddedFont>
      <p:font typeface="Wingdings 2" pitchFamily="18" charset="2"/>
      <p:regular r:id="rId36"/>
    </p:embeddedFont>
    <p:embeddedFont>
      <p:font typeface="Verdana" pitchFamily="34" charset="0"/>
      <p:regular r:id="rId37"/>
      <p:bold r:id="rId38"/>
      <p:italic r:id="rId39"/>
      <p:boldItalic r:id="rId40"/>
    </p:embeddedFont>
    <p:embeddedFont>
      <p:font typeface="Corbel" pitchFamily="34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5" roundtripDataSignature="AMtx7mjhl+zf9/Eu7V9HDMzvbQ9hK7uV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151C687-A67F-4D03-80EC-5D33B2D9664A}">
  <a:tblStyle styleId="{7151C687-A67F-4D03-80EC-5D33B2D9664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6" autoAdjust="0"/>
    <p:restoredTop sz="87251" autoAdjust="0"/>
  </p:normalViewPr>
  <p:slideViewPr>
    <p:cSldViewPr snapToGrid="0">
      <p:cViewPr>
        <p:scale>
          <a:sx n="70" d="100"/>
          <a:sy n="70" d="100"/>
        </p:scale>
        <p:origin x="-1986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7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9162" y="744537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13" name="Google Shape;213;p12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12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42" name="Google Shape;242;p16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6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250" name="Google Shape;250;p17:notes"/>
          <p:cNvSpPr txBox="1">
            <a:spLocks noGrp="1"/>
          </p:cNvSpPr>
          <p:nvPr>
            <p:ph type="body" idx="1"/>
          </p:nvPr>
        </p:nvSpPr>
        <p:spPr>
          <a:xfrm>
            <a:off x="679450" y="4714875"/>
            <a:ext cx="5438775" cy="4465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7:notes"/>
          <p:cNvSpPr txBox="1"/>
          <p:nvPr/>
        </p:nvSpPr>
        <p:spPr>
          <a:xfrm>
            <a:off x="3849687" y="9426575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27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US" sz="1400">
              <a:solidFill>
                <a:srgbClr val="00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1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</a:t>
            </a:fld>
            <a:endParaRPr/>
          </a:p>
        </p:txBody>
      </p:sp>
      <p:graphicFrame>
        <p:nvGraphicFramePr>
          <p:cNvPr id="97" name="Google Shape;97;p2"/>
          <p:cNvGraphicFramePr/>
          <p:nvPr>
            <p:extLst>
              <p:ext uri="{D42A27DB-BD31-4B8C-83A1-F6EECF244321}">
                <p14:modId xmlns="" xmlns:p14="http://schemas.microsoft.com/office/powerpoint/2010/main" val="1577974383"/>
              </p:ext>
            </p:extLst>
          </p:nvPr>
        </p:nvGraphicFramePr>
        <p:xfrm>
          <a:off x="0" y="0"/>
          <a:ext cx="9143975" cy="6857975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0552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3844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11725">
                <a:tc>
                  <a:txBody>
                    <a:bodyPr/>
                    <a:lstStyle/>
                    <a:p>
                      <a:pPr algn="ctr"/>
                      <a:r>
                        <a:rPr lang="ru-RU" sz="2000" b="0" i="0" u="none" strike="noStrike" cap="non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Наименование</a:t>
                      </a:r>
                    </a:p>
                    <a:p>
                      <a:pPr algn="ctr"/>
                      <a:r>
                        <a:rPr lang="ru-RU" sz="2000" b="0" i="0" u="none" strike="noStrike" cap="none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проекта</a:t>
                      </a:r>
                    </a:p>
                    <a:p>
                      <a:endParaRPr lang="ru-RU" sz="1800" b="0" i="0" u="none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endParaRPr lang="ru-RU" sz="2800" b="1" i="0" u="none" dirty="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endParaRPr lang="ru-RU" sz="2800" b="1" i="0" u="none" dirty="0">
                        <a:solidFill>
                          <a:srgbClr val="008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2800" b="1" i="0" u="none" strike="noStrike" cap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Проект  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r>
                        <a:rPr lang="ru-RU" sz="2800" b="1" i="0" u="none" strike="noStrike" cap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«</a:t>
                      </a:r>
                      <a:r>
                        <a:rPr kumimoji="0" lang="ru-RU" sz="28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Безопасность детей – в наших руках</a:t>
                      </a:r>
                      <a:r>
                        <a:rPr lang="ru-RU" sz="2800" b="1" i="0" u="none" strike="noStrike" cap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»</a:t>
                      </a:r>
                      <a:endParaRPr lang="ru-RU" sz="2800" b="1" i="0" u="none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  <a:sym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</a:pPr>
                      <a:endParaRPr sz="1300" b="1" i="0" u="none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b="1" i="0" u="none" dirty="0">
                        <a:solidFill>
                          <a:srgbClr val="FFFFFF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46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dirty="0"/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  <a:tabLst/>
                        <a:defRPr/>
                      </a:pPr>
                      <a:r>
                        <a:rPr kumimoji="0" lang="ru-RU" sz="20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 продолжительности: </a:t>
                      </a: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долгосрочный 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Times New Roman"/>
                        <a:buNone/>
                        <a:tabLst/>
                        <a:defRPr/>
                      </a:pPr>
                      <a:r>
                        <a:rPr kumimoji="0" lang="ru-RU" sz="20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Вид проекта: </a:t>
                      </a: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информационно</a:t>
                      </a:r>
                      <a:r>
                        <a:rPr kumimoji="0" lang="ru-RU" sz="20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- познавательный</a:t>
                      </a:r>
                      <a:endParaRPr sz="2000" b="0" i="0" u="none" dirty="0">
                        <a:solidFill>
                          <a:schemeClr val="tx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  <a:sym typeface="Times New Roman"/>
                      </a:endParaRPr>
                    </a:p>
                  </a:txBody>
                  <a:tcPr marL="91425" marR="91425" marT="45700" marB="45700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747747A-9844-4AFC-955E-7E6CFF132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140" y="-66675"/>
            <a:ext cx="1905000" cy="166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Arial"/>
                <a:buNone/>
              </a:pPr>
              <a:t>2</a:t>
            </a:fld>
            <a:endParaRPr/>
          </a:p>
        </p:txBody>
      </p:sp>
      <p:graphicFrame>
        <p:nvGraphicFramePr>
          <p:cNvPr id="104" name="Google Shape;104;p3"/>
          <p:cNvGraphicFramePr/>
          <p:nvPr>
            <p:extLst>
              <p:ext uri="{D42A27DB-BD31-4B8C-83A1-F6EECF244321}">
                <p14:modId xmlns="" xmlns:p14="http://schemas.microsoft.com/office/powerpoint/2010/main" val="3637488615"/>
              </p:ext>
            </p:extLst>
          </p:nvPr>
        </p:nvGraphicFramePr>
        <p:xfrm>
          <a:off x="0" y="0"/>
          <a:ext cx="9144000" cy="2153652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8974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5425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153652">
                <a:tc>
                  <a:txBody>
                    <a:bodyPr/>
                    <a:lstStyle/>
                    <a:p>
                      <a:pPr marL="88900" marR="0" lvl="0" indent="3175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2000" b="0" i="0" u="none" dirty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Срок начала и окончания </a:t>
                      </a:r>
                      <a:r>
                        <a:rPr lang="ru-RU" sz="2000" b="0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проекта</a:t>
                      </a: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5400" marR="25400" marT="0" marB="0" anchor="ctr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88900" marR="0" lvl="0" indent="3175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imes New Roman"/>
                        <a:buNone/>
                      </a:pPr>
                      <a:endParaRPr lang="ru-RU" sz="2000" b="1" i="0" u="none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88900" marR="0" lvl="0" indent="3175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imes New Roman"/>
                        <a:buNone/>
                      </a:pPr>
                      <a:r>
                        <a:rPr lang="ru-RU" sz="2400" b="1" i="0" u="non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Times New Roman"/>
                        </a:rPr>
                        <a:t>сентябрь 2024г. - январь 2025г.</a:t>
                      </a:r>
                      <a:r>
                        <a:rPr lang="en-US" sz="2400" b="1" i="0" u="non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  <a:sym typeface="Times New Roman"/>
                        </a:rPr>
                        <a:t> </a:t>
                      </a:r>
                      <a:endParaRPr sz="2400" b="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1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</a:t>
                      </a:r>
                      <a:r>
                        <a:rPr lang="en-US" sz="1800" b="0" i="0" u="none" dirty="0">
                          <a:solidFill>
                            <a:schemeClr val="dk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lang="ru-RU" sz="1800" b="0" i="0" u="none" dirty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ru-RU" sz="1800" b="0" i="0" u="none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 marL="25400" marR="25400" marT="0" marB="0" anchor="b">
                    <a:lnL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D8DCE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5" name="Google Shape;105;p3"/>
          <p:cNvGraphicFramePr/>
          <p:nvPr>
            <p:extLst>
              <p:ext uri="{D42A27DB-BD31-4B8C-83A1-F6EECF244321}">
                <p14:modId xmlns="" xmlns:p14="http://schemas.microsoft.com/office/powerpoint/2010/main" val="2192833521"/>
              </p:ext>
            </p:extLst>
          </p:nvPr>
        </p:nvGraphicFramePr>
        <p:xfrm>
          <a:off x="12700" y="2105527"/>
          <a:ext cx="9144000" cy="4752461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650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89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752461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2000" b="0" i="0" u="none" dirty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Участники</a:t>
                      </a:r>
                      <a:r>
                        <a:rPr lang="en-US" sz="2000" b="0" i="0" u="none" dirty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</a:t>
                      </a: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2000" b="0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проекта</a:t>
                      </a: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25" marB="45725" anchor="ctr">
                    <a:lnL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Wingdings" pitchFamily="2" charset="2"/>
                        <a:buChar char="§"/>
                      </a:pP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Назарова</a:t>
                      </a:r>
                      <a:r>
                        <a:rPr lang="ru-RU" sz="2400" b="0" i="0" u="none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Н.С. –</a:t>
                      </a: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воспитатель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Wingdings" pitchFamily="2" charset="2"/>
                        <a:buChar char="§"/>
                      </a:pPr>
                      <a:r>
                        <a:rPr lang="ru-RU" sz="2400" b="0" i="0" u="none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Шамеева</a:t>
                      </a: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О.Г. </a:t>
                      </a:r>
                      <a:r>
                        <a:rPr lang="ru-RU" sz="2400" b="0" i="0" u="none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–</a:t>
                      </a: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воспитатель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Wingdings" pitchFamily="2" charset="2"/>
                        <a:buChar char="§"/>
                      </a:pP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Воспитанники старшей</a:t>
                      </a:r>
                      <a:r>
                        <a:rPr lang="ru-RU" sz="2400" b="0" i="0" u="none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  </a:t>
                      </a: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группы №193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Wingdings" pitchFamily="2" charset="2"/>
                        <a:buChar char="§"/>
                      </a:pPr>
                      <a:r>
                        <a:rPr lang="ru-RU" sz="2400" b="0" i="0" u="none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Родители (законные представители) </a:t>
                      </a:r>
                      <a:endParaRPr lang="ru-RU" sz="2400" b="0" i="0" u="none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Arial"/>
                <a:buNone/>
              </a:pPr>
              <a:t>3</a:t>
            </a:fld>
            <a:endParaRPr/>
          </a:p>
        </p:txBody>
      </p:sp>
      <p:graphicFrame>
        <p:nvGraphicFramePr>
          <p:cNvPr id="105" name="Google Shape;105;p3"/>
          <p:cNvGraphicFramePr/>
          <p:nvPr>
            <p:extLst>
              <p:ext uri="{D42A27DB-BD31-4B8C-83A1-F6EECF244321}">
                <p14:modId xmlns="" xmlns:p14="http://schemas.microsoft.com/office/powerpoint/2010/main" val="2192833521"/>
              </p:ext>
            </p:extLst>
          </p:nvPr>
        </p:nvGraphicFramePr>
        <p:xfrm>
          <a:off x="12700" y="12032"/>
          <a:ext cx="9144000" cy="6845956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650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89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4595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25" marB="45725" anchor="ctr">
                    <a:lnL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ru-RU" sz="4000" b="1" dirty="0" smtClean="0">
                          <a:solidFill>
                            <a:srgbClr val="00B05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Безопасность – </a:t>
                      </a: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ru-RU" sz="4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это не просто сумма усвоенных знаний, а умение правильно вести себя в различных ситуациях. </a:t>
                      </a:r>
                      <a:endParaRPr lang="ru-RU" sz="4000" b="1" i="0" u="none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  <a:sym typeface="Times New Roma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7" name="Picture 3" descr="C:\Users\TITAN\Desktop\c77b5941915bb3c146e339efd509d9b9.jpe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370221" y="5057431"/>
            <a:ext cx="6545179" cy="16224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Arial"/>
                <a:buNone/>
              </a:pPr>
              <a:t>4</a:t>
            </a:fld>
            <a:endParaRPr/>
          </a:p>
        </p:txBody>
      </p:sp>
      <p:graphicFrame>
        <p:nvGraphicFramePr>
          <p:cNvPr id="105" name="Google Shape;105;p3"/>
          <p:cNvGraphicFramePr/>
          <p:nvPr>
            <p:extLst>
              <p:ext uri="{D42A27DB-BD31-4B8C-83A1-F6EECF244321}">
                <p14:modId xmlns="" xmlns:p14="http://schemas.microsoft.com/office/powerpoint/2010/main" val="2192833521"/>
              </p:ext>
            </p:extLst>
          </p:nvPr>
        </p:nvGraphicFramePr>
        <p:xfrm>
          <a:off x="12700" y="12032"/>
          <a:ext cx="9144000" cy="6845956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1650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789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459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lang="ru-RU" sz="2000" b="0" i="0" u="none" dirty="0" smtClean="0">
                          <a:solidFill>
                            <a:srgbClr val="FFFFFF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Основания для разработки проекта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25" marB="45725" anchor="ctr">
                    <a:lnL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  <a:tabLst/>
                        <a:defRPr/>
                      </a:pPr>
                      <a:endParaRPr lang="ru-RU" sz="2400" b="1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  <a:tabLst/>
                        <a:defRPr/>
                      </a:pPr>
                      <a:r>
                        <a:rPr lang="ru-RU" sz="2400" b="1" i="0" u="none" strike="noStrike" cap="non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  <a:sym typeface="Arial"/>
                        </a:rPr>
                        <a:t>Актуальность: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  <a:tabLst/>
                        <a:defRPr/>
                      </a:pPr>
                      <a:endParaRPr lang="ru-RU" sz="2400" b="1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К сожалению, в последнее время во всем мире отмечается резкая активация деятельности террористических организаций. Это обязывает все образовательные учреждения, в том числе и дошкольные, проводить плановые практические эвакуационные мероприятия.</a:t>
                      </a:r>
                    </a:p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На собственном опыте мы убедились, что многие дети испытывают негативные эмоции во время учебных тревог: панические страхи, истерики, некоторые дети отказываются выполнять общие команды. Педагоги должны обеспечить максимально возможную спокойную обстановку, не вызывающую панику у детей во время тревоги.</a:t>
                      </a:r>
                    </a:p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Поэтому в работе с дошкольниками при формировании знаний по ОБЖ, наряду со знакомством с ПДД, правилами пожарной безопасности и эмоциональной безопасности важной задачей стало и знакомство с правилами антитеррористической безопасности.</a:t>
                      </a:r>
                    </a:p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Мы должны не только оберегать детей, но и готовить их к встрече с возможными трудностями. Надо с дошкольного возраста формировать у них представления о наиболее опасных ситуациях, возникающих при больших скоплениях людей и в общественных местах.</a:t>
                      </a:r>
                    </a:p>
                    <a:p>
                      <a:pPr marL="0" marR="0" lvl="0" indent="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endParaRPr lang="ru-RU" sz="1800" b="0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0062A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B0B9C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5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2000" b="0" i="0" u="none" dirty="0" smtClean="0">
                          <a:solidFill>
                            <a:srgbClr val="FFFFFF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Цель проекта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  <a:tabLst/>
                        <a:defRPr/>
                      </a:pPr>
                      <a:r>
                        <a:rPr lang="ru-RU" sz="2400" b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Цель</a:t>
                      </a:r>
                      <a:r>
                        <a:rPr lang="ru-RU" sz="2400" b="1" u="non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</a:p>
                    <a:p>
                      <a:pPr marL="228600" marR="0" lvl="0" indent="-228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  <a:tabLst/>
                        <a:defRPr/>
                      </a:pPr>
                      <a:endParaRPr lang="ru-RU" sz="2400" b="1" u="sng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228600" marR="0" lvl="0" indent="-22860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300"/>
                        <a:buFont typeface="Calibri"/>
                        <a:buNone/>
                        <a:tabLst/>
                        <a:defRPr/>
                      </a:pPr>
                      <a:r>
                        <a:rPr lang="ru-RU" sz="2400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Формирование и систематизация представлений детей дошкольного возраста о безопасной жизнедеятельности через различные виды деятельности.</a:t>
                      </a:r>
                      <a:endParaRPr lang="ru-RU" sz="20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2400" b="0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и Проекта</a:t>
                      </a:r>
                      <a:endParaRPr lang="ru-RU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6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lang="ru-RU" sz="2000" b="0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Задачи проекта</a:t>
                      </a:r>
                      <a:endParaRPr lang="ru-RU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</a:pP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Tx/>
                        <a:buNone/>
                      </a:pPr>
                      <a:r>
                        <a:rPr lang="ru-RU" sz="2400" b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 Задачи: </a:t>
                      </a:r>
                    </a:p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Tx/>
                        <a:buNone/>
                      </a:pPr>
                      <a:endParaRPr lang="ru-RU" sz="2400" b="1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формировать </a:t>
                      </a: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у дошкольников представление об опасных для жизни и       здоровья предметах, которые встречаются в быту;</a:t>
                      </a: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научить соблюдать определенные правила поведения дома;</a:t>
                      </a: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стимулировать у дошкольников развитие самостоятельности и     ответственности;</a:t>
                      </a: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расширить и углубить представления детей о путях охраны          своего здоровья и способах безопасного поведения в различных ситуациях;</a:t>
                      </a: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развивать внимание, память, инстинкт самосохранения;</a:t>
                      </a:r>
                    </a:p>
                    <a:p>
                      <a:pPr algn="just"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п</a:t>
                      </a: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ривлечь внимание родителей к данному вопросу и участию в проектной деятельности.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7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Этапы реализации проекта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r>
                        <a:rPr kumimoji="0" lang="ru-RU" sz="24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Этапы реализации проекта: </a:t>
                      </a:r>
                    </a:p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ПОДГОТОВИТЕЛЬНЫЙ ЭТАП. 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подбор методической литературы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подбор художественной литературы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изготовление дидактических пособий по теме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ОСНОВНОЙ ЭТАП. 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взаимодействие педагога, детей и родителей. 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ЗАКЛЮЧИТЕЛЬНЫЙ ЭТАП. </a:t>
                      </a: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§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итоговое мероприятие. 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8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2000" b="1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э</a:t>
                      </a: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46685" y="1469186"/>
          <a:ext cx="6096000" cy="4206240"/>
        </p:xfrm>
        <a:graphic>
          <a:graphicData uri="http://schemas.openxmlformats.org/drawingml/2006/table">
            <a:tbl>
              <a:tblPr firstRow="1" bandRow="1">
                <a:tableStyleId>{7151C687-A67F-4D03-80EC-5D33B2D9664A}</a:tableStyleId>
              </a:tblPr>
              <a:tblGrid>
                <a:gridCol w="4479757"/>
                <a:gridCol w="1616243"/>
              </a:tblGrid>
              <a:tr h="740259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Изучение научной и методической</a:t>
                      </a:r>
                      <a:r>
                        <a:rPr kumimoji="0" lang="ru-RU" sz="18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литературы</a:t>
                      </a:r>
                      <a:r>
                        <a:rPr kumimoji="0" lang="ru-RU" sz="18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</a:t>
                      </a:r>
                      <a:r>
                        <a:rPr kumimoji="0" lang="ru-RU" sz="18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вопросам</a:t>
                      </a:r>
                      <a:r>
                        <a:rPr kumimoji="0" lang="ru-RU" sz="18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основ безопасности</a:t>
                      </a:r>
                      <a:r>
                        <a:rPr kumimoji="0" lang="ru-RU" sz="18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жизнедеятельности детей дошкольного возраста, выявление уровня родительской компетентности</a:t>
                      </a:r>
                    </a:p>
                    <a:p>
                      <a:pPr algn="just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8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Сентябрь 2024г.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7306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Сбор и анализ литературы для взрослых и детей</a:t>
                      </a:r>
                    </a:p>
                    <a:p>
                      <a:pPr algn="just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0259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Изготовление дидактических пособий по теме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8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50599"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Использование электронных презентаций</a:t>
                      </a:r>
                    </a:p>
                    <a:p>
                      <a:pPr algn="just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24463" y="505325"/>
            <a:ext cx="471834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400" b="1" kern="1200" dirty="0" smtClean="0"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9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2 э</a:t>
                      </a: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49316" y="180473"/>
            <a:ext cx="3982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355600" algn="ctr">
              <a:buClr>
                <a:schemeClr val="dk1"/>
              </a:buClr>
              <a:buSzPts val="2000"/>
            </a:pPr>
            <a:r>
              <a:rPr lang="ru-RU" sz="2400" b="1" kern="1200" dirty="0" smtClean="0">
                <a:latin typeface="Times New Roman" pitchFamily="18" charset="0"/>
                <a:cs typeface="Times New Roman" pitchFamily="18" charset="0"/>
              </a:rPr>
              <a:t>ОСНОВНОЙ ЭТАП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85736" y="854240"/>
          <a:ext cx="6813885" cy="5821680"/>
        </p:xfrm>
        <a:graphic>
          <a:graphicData uri="http://schemas.openxmlformats.org/drawingml/2006/table">
            <a:tbl>
              <a:tblPr firstRow="1" bandRow="1">
                <a:tableStyleId>{7151C687-A67F-4D03-80EC-5D33B2D9664A}</a:tableStyleId>
              </a:tblPr>
              <a:tblGrid>
                <a:gridCol w="954506"/>
                <a:gridCol w="4680284"/>
                <a:gridCol w="1179095"/>
              </a:tblGrid>
              <a:tr h="5654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Форма работы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Сроки реализации</a:t>
                      </a:r>
                      <a:endParaRPr lang="ru-RU" sz="16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55255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«Природа и </a:t>
                      </a:r>
                      <a:r>
                        <a:rPr kumimoji="0" lang="ru-RU" sz="1600" b="1" i="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безопаснос-ть</a:t>
                      </a:r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Беседа «Осторожно – ядовито».</a:t>
                      </a:r>
                    </a:p>
                    <a:p>
                      <a:pPr algn="just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Карточки «Безопасное поведение на природе», «Как избежать неприятностей».</a:t>
                      </a:r>
                    </a:p>
                    <a:p>
                      <a:pPr algn="just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Подвижные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игры: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«Съедобное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– несъедобное».</a:t>
                      </a:r>
                    </a:p>
                    <a:p>
                      <a:pPr algn="just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Чтение художественной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литературы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Афанасьева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М.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«Красивые грибы».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 2024г.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16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12162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С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южетная игра «Спасатели».</a:t>
                      </a:r>
                      <a:endParaRPr kumimoji="0" lang="ru-RU" sz="1600" b="0" i="0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 fontAlgn="base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Экспериментирование «В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плену у металла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</a:t>
                      </a:r>
                      <a:r>
                        <a:rPr kumimoji="0" lang="ru-RU" sz="1600" b="0" i="0" u="none" strike="noStrik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Раскраски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на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тему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«Природа»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«Безопасность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детей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природе».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16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404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0000"/>
                        </a:lnSpc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Рассматривание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плакатов,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карточек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«Природа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родного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края».</a:t>
                      </a:r>
                    </a:p>
                    <a:p>
                      <a:pPr algn="just" fontAlgn="base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Беседа «Осторожно, лед».</a:t>
                      </a:r>
                    </a:p>
                    <a:p>
                      <a:pPr algn="just" fontAlgn="base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Просмотр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видео «Как на тоненький ледок»</a:t>
                      </a: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Заучивание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стихотворения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«Здравствуй, лес,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дремучий лес» С. Погорельского.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неделя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16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293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Беседы: «Не ешь снег и сосульки», «Как был наказан любопытный язычок»</a:t>
                      </a:r>
                    </a:p>
                    <a:p>
                      <a:pPr algn="just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Памятка для родителей  «Осторожно тонкий лед».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endParaRPr lang="ru-RU" sz="1600" b="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10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2 э</a:t>
                      </a: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65684" y="172453"/>
          <a:ext cx="6906127" cy="6553200"/>
        </p:xfrm>
        <a:graphic>
          <a:graphicData uri="http://schemas.openxmlformats.org/drawingml/2006/table">
            <a:tbl>
              <a:tblPr firstRow="1" bandRow="1">
                <a:tableStyleId>{7151C687-A67F-4D03-80EC-5D33B2D9664A}</a:tableStyleId>
              </a:tblPr>
              <a:tblGrid>
                <a:gridCol w="1026701"/>
                <a:gridCol w="4784552"/>
                <a:gridCol w="1094874"/>
              </a:tblGrid>
              <a:tr h="63801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Форма работы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Сроки реализации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75011">
                <a:tc rowSpan="4">
                  <a:txBody>
                    <a:bodyPr/>
                    <a:lstStyle/>
                    <a:p>
                      <a:pPr algn="l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«Безопасность на улице»</a:t>
                      </a:r>
                    </a:p>
                    <a:p>
                      <a:pPr algn="just"/>
                      <a:endParaRPr kumimoji="0" lang="ru-RU" sz="16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Беседа: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«Безопасная прогулка по улице от детского сада до дома».</a:t>
                      </a: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Дидактические игры: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"Дорожные знаки»,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</a:t>
                      </a:r>
                      <a:r>
                        <a:rPr kumimoji="0" lang="ru-RU" sz="1600" b="0" i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Автомарстерская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».</a:t>
                      </a:r>
                    </a:p>
                    <a:p>
                      <a:pPr algn="just">
                        <a:buFontTx/>
                        <a:buNone/>
                      </a:pP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Игра с макетом по ПДД.</a:t>
                      </a:r>
                      <a:endParaRPr kumimoji="0" lang="ru-RU" sz="1600" b="0" i="0" kern="1200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 2024г.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68156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Подвижная игра: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"Можно, нельзя».</a:t>
                      </a: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К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онсультации для родителей: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«Вы отвечаете за жизнь и здоровье ваших детей» .</a:t>
                      </a:r>
                    </a:p>
                    <a:p>
                      <a:pPr algn="just">
                        <a:buFontTx/>
                        <a:buNone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Изготовление </a:t>
                      </a:r>
                      <a:r>
                        <a:rPr kumimoji="0" lang="ru-RU" sz="1600" b="0" i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лэпбуков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дорожного движения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неделя</a:t>
                      </a:r>
                    </a:p>
                    <a:p>
                      <a:pPr algn="just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4360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buFontTx/>
                        <a:buChar char="-"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Интегрированное занятие на тему "Чудо светлячки". </a:t>
                      </a: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онсультации для родителей: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«Как научить ребенка  не попадать в типичные дорожные «ловушки».</a:t>
                      </a: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Памятки «Светоотражающие элементы».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1036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Акция с родителями: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«Взрослым на заметку – пристегнуть ребенка крепко!»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Чтение художественной литературы: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Н. Носов «Автомобиль»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Родительское собрание на тему «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Безопасность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на дороге».</a:t>
                      </a:r>
                      <a:endParaRPr kumimoji="0" lang="ru-RU" sz="16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11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2 э</a:t>
                      </a: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066510" y="545514"/>
          <a:ext cx="6906127" cy="5371317"/>
        </p:xfrm>
        <a:graphic>
          <a:graphicData uri="http://schemas.openxmlformats.org/drawingml/2006/table">
            <a:tbl>
              <a:tblPr firstRow="1" bandRow="1">
                <a:tableStyleId>{7151C687-A67F-4D03-80EC-5D33B2D9664A}</a:tableStyleId>
              </a:tblPr>
              <a:tblGrid>
                <a:gridCol w="1068576"/>
                <a:gridCol w="4742677"/>
                <a:gridCol w="1094874"/>
              </a:tblGrid>
              <a:tr h="638010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Форма работы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Сроки реализации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75011">
                <a:tc rowSpan="4">
                  <a:txBody>
                    <a:bodyPr/>
                    <a:lstStyle/>
                    <a:p>
                      <a:pPr algn="l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 пожарной безопасности»</a:t>
                      </a:r>
                    </a:p>
                    <a:p>
                      <a:pPr algn="just"/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Беседы: «Огонь – друг, огонь враг»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П/игра: «Потуши пожар»</a:t>
                      </a:r>
                      <a:endParaRPr kumimoji="0" lang="ru-RU" sz="16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Чтение художественной литературы: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С.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Я.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Маршак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«Пожар»,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«Рассказ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неизвестном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герое»,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just">
                        <a:buFontTx/>
                        <a:buNone/>
                      </a:pP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Н.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Афанасьев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«Как сгорел дом»,</a:t>
                      </a:r>
                      <a:r>
                        <a:rPr kumimoji="0" lang="ru-RU" sz="1600" b="0" i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«Кошкин дом».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 2024г.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68156">
                <a:tc vMerge="1"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Дидактическая  игра: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«Средства пожаротушения»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П/игра: «Мы помощники пожарных»</a:t>
                      </a: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Изготовление </a:t>
                      </a:r>
                      <a:r>
                        <a:rPr kumimoji="0" lang="ru-RU" sz="1600" b="0" i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дид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 пособия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«Дом </a:t>
                      </a:r>
                      <a:r>
                        <a:rPr kumimoji="0" lang="ru-RU" sz="1600" b="0" i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безопастности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».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нформация в родительский: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папка-передвижка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 пожарной безопасности».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 неделя</a:t>
                      </a:r>
                    </a:p>
                    <a:p>
                      <a:pPr algn="just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6027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ОД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рисование) «пожарная машина»</a:t>
                      </a:r>
                      <a:endParaRPr lang="ru-RU" sz="16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buFontTx/>
                        <a:buChar char="-"/>
                      </a:pP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Изготовление </a:t>
                      </a:r>
                      <a:r>
                        <a:rPr kumimoji="0" lang="ru-RU" sz="1600" b="0" i="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лэпбуков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«Пожарная</a:t>
                      </a:r>
                      <a:r>
                        <a:rPr kumimoji="0" lang="ru-RU" sz="16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станция</a:t>
                      </a:r>
                      <a:r>
                        <a:rPr kumimoji="0" lang="ru-RU" sz="16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», «Пожарная безопасность».</a:t>
                      </a:r>
                      <a:endParaRPr kumimoji="0" lang="ru-RU" sz="16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420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Рассматривание иллюстраций: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«Профессии», «Работа пожарных»</a:t>
                      </a:r>
                    </a:p>
                    <a:p>
                      <a:pPr algn="just"/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Эвакуация с детьми по пожарной безопасности (по плану ДОУ)</a:t>
                      </a:r>
                      <a:endParaRPr kumimoji="0" lang="ru-RU" sz="1600" b="0" i="0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неделя</a:t>
                      </a:r>
                    </a:p>
                    <a:p>
                      <a:pPr algn="just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12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2 э</a:t>
                      </a: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0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097693" y="1081980"/>
          <a:ext cx="6833937" cy="4890406"/>
        </p:xfrm>
        <a:graphic>
          <a:graphicData uri="http://schemas.openxmlformats.org/drawingml/2006/table">
            <a:tbl>
              <a:tblPr firstRow="1" bandRow="1">
                <a:tableStyleId>{7151C687-A67F-4D03-80EC-5D33B2D9664A}</a:tableStyleId>
              </a:tblPr>
              <a:tblGrid>
                <a:gridCol w="1022684"/>
                <a:gridCol w="4800600"/>
                <a:gridCol w="1010653"/>
              </a:tblGrid>
              <a:tr h="589157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Форма работы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Сроки реализации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89244">
                <a:tc rowSpan="3">
                  <a:txBody>
                    <a:bodyPr/>
                    <a:lstStyle/>
                    <a:p>
                      <a:pPr algn="ctr"/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 безопасности с незнакомцами»</a:t>
                      </a:r>
                      <a:endParaRPr lang="ru-RU" sz="16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kumimoji="0" lang="ru-RU" sz="16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-Беседа:</a:t>
                      </a:r>
                      <a:r>
                        <a:rPr kumimoji="0" lang="ru-RU" sz="1600" b="0" i="0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 поведения при встрече с незнакомыми людьми».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Просмотр мультфильмов «Безопасность- это важно!»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 2025г.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 неделя: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14290">
                <a:tc vMerge="1"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Беседа: «Зачем нужна полиция?»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-Дидактическая игра:«Правила взаимодействия с незнакомыми людьми»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неделя: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11402">
                <a:tc vMerge="1"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600" b="0" i="0" u="sng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 Чтение</a:t>
                      </a:r>
                      <a:r>
                        <a:rPr kumimoji="0" lang="ru-RU" sz="1600" b="0" i="0" u="sng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л</a:t>
                      </a:r>
                      <a:r>
                        <a:rPr kumimoji="0" lang="ru-RU" sz="1600" b="0" i="0" u="sng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итературных  произведения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: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русские народные сказки: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"Волк и семеро козлят"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"</a:t>
                      </a:r>
                      <a:r>
                        <a:rPr kumimoji="0" lang="ru-RU" sz="1600" b="0" i="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Заюшкина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избушка"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"Маша и медведь"</a:t>
                      </a:r>
                    </a:p>
                    <a:p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Г.Остер «Вредные советы».</a:t>
                      </a:r>
                    </a:p>
                    <a:p>
                      <a:r>
                        <a:rPr kumimoji="0" lang="ru-RU" sz="16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1600" b="0" i="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В.Николаич</a:t>
                      </a:r>
                      <a:r>
                        <a:rPr kumimoji="0" lang="ru-RU" sz="16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 «Добрый и злой джинн»</a:t>
                      </a:r>
                      <a:endParaRPr kumimoji="0" lang="ru-RU" sz="1600" b="0" i="0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 неделя: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13</a:t>
            </a:fld>
            <a:endParaRPr/>
          </a:p>
        </p:txBody>
      </p:sp>
      <p:graphicFrame>
        <p:nvGraphicFramePr>
          <p:cNvPr id="198" name="Google Shape;198;p9"/>
          <p:cNvGraphicFramePr/>
          <p:nvPr>
            <p:extLst>
              <p:ext uri="{D42A27DB-BD31-4B8C-83A1-F6EECF244321}">
                <p14:modId xmlns="" xmlns:p14="http://schemas.microsoft.com/office/powerpoint/2010/main" val="2234299572"/>
              </p:ext>
            </p:extLst>
          </p:nvPr>
        </p:nvGraphicFramePr>
        <p:xfrm>
          <a:off x="0" y="0"/>
          <a:ext cx="9144000" cy="807721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5105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929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1" i="1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3 э</a:t>
                      </a:r>
                      <a:r>
                        <a:rPr kumimoji="0" lang="ru-RU" sz="2000" b="1" i="1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тап</a:t>
                      </a:r>
                      <a:endParaRPr sz="1800" b="1" i="1" u="none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None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None/>
                      </a:pPr>
                      <a:endParaRPr kumimoji="0" lang="ru-RU" sz="24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Итоговое мероприятие: (открытые занятия)</a:t>
                      </a: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ü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Познавательная игротека. Тема: «Один дома»</a:t>
                      </a: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ü"/>
                      </a:pPr>
                      <a:r>
                        <a:rPr kumimoji="0" lang="ru-RU" sz="2000" b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Изобразительная деятельность.</a:t>
                      </a:r>
                      <a:r>
                        <a:rPr kumimoji="0" lang="ru-RU" sz="2000" b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Тема:</a:t>
                      </a:r>
                      <a:r>
                        <a:rPr kumimoji="0" lang="ru-RU" sz="2000" b="0" u="none" kern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u="non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«Электроприборы»</a:t>
                      </a: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ü"/>
                      </a:pP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Выставка детских (совместно с родителями) работ «Мы изучаем ПДД»</a:t>
                      </a:r>
                      <a:endParaRPr kumimoji="0" lang="ru-RU" sz="2000" b="0" u="none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ü"/>
                      </a:pPr>
                      <a:endParaRPr kumimoji="0" lang="ru-RU" sz="2000" b="0" u="none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>
                        <a:buFont typeface="Wingdings" pitchFamily="2" charset="2"/>
                        <a:buNone/>
                      </a:pPr>
                      <a:endParaRPr kumimoji="0" lang="ru-RU" sz="2000" b="0" u="none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</a:endParaRPr>
                    </a:p>
                    <a:p>
                      <a:pPr>
                        <a:buFont typeface="Wingdings" pitchFamily="2" charset="2"/>
                        <a:buChar char="§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>
                        <a:buFont typeface="Wingdings" pitchFamily="2" charset="2"/>
                        <a:buChar char="ü"/>
                      </a:pPr>
                      <a:endParaRPr lang="ru-RU" sz="2000" b="0" u="non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Arial" pitchFamily="34" charset="0"/>
                        <a:buChar char="•"/>
                      </a:pPr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None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  <a:p>
                      <a:pPr marL="457200" marR="0" lvl="0" indent="-355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Wingdings" pitchFamily="2" charset="2"/>
                        <a:buChar char="Ø"/>
                      </a:pPr>
                      <a:endParaRPr lang="ru-RU" sz="2000" b="0" i="0" u="none" strike="noStrike" cap="none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  <a:sym typeface="Arial"/>
                      </a:endParaRPr>
                    </a:p>
                  </a:txBody>
                  <a:tcPr marL="2857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236494" y="1239253"/>
            <a:ext cx="444673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400" b="1" kern="1200" dirty="0" smtClean="0">
                <a:latin typeface="Times New Roman" pitchFamily="18" charset="0"/>
                <a:cs typeface="Times New Roman" pitchFamily="18" charset="0"/>
              </a:rPr>
              <a:t>ЗАКЛЮЧИТЕЛЬНЫЙ ЭТАП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14</a:t>
            </a:fld>
            <a:endParaRPr/>
          </a:p>
        </p:txBody>
      </p:sp>
      <p:graphicFrame>
        <p:nvGraphicFramePr>
          <p:cNvPr id="217" name="Google Shape;217;p12"/>
          <p:cNvGraphicFramePr/>
          <p:nvPr>
            <p:extLst>
              <p:ext uri="{D42A27DB-BD31-4B8C-83A1-F6EECF244321}">
                <p14:modId xmlns="" xmlns:p14="http://schemas.microsoft.com/office/powerpoint/2010/main" val="2519329073"/>
              </p:ext>
            </p:extLst>
          </p:nvPr>
        </p:nvGraphicFramePr>
        <p:xfrm>
          <a:off x="0" y="0"/>
          <a:ext cx="9143975" cy="748665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9491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1948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486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b="1" i="0" u="none" dirty="0" err="1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Результаты</a:t>
                      </a:r>
                      <a:r>
                        <a:rPr lang="en-US" sz="2000" b="1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 </a:t>
                      </a:r>
                      <a:r>
                        <a:rPr lang="ru-RU" sz="2000" b="1" i="0" u="none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  <a:sym typeface="Calibri"/>
                        </a:rPr>
                        <a:t>проекта</a:t>
                      </a:r>
                      <a:endParaRPr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lang="ru-RU" sz="1600" b="1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lang="ru-RU" sz="1600" b="1" i="0" u="none" dirty="0" smtClean="0">
                        <a:solidFill>
                          <a:schemeClr val="dk1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  <a:p>
                      <a:pPr algn="just"/>
                      <a:endParaRPr kumimoji="0" lang="ru-RU" sz="20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/>
                      <a:endParaRPr kumimoji="0" lang="ru-RU" sz="20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ru-RU" sz="24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Ожидаемый результат:</a:t>
                      </a:r>
                    </a:p>
                    <a:p>
                      <a:pPr algn="just"/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 ходе реализации проекта у детей</a:t>
                      </a: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• Сформированы знания о правилах </a:t>
                      </a:r>
                      <a:r>
                        <a:rPr kumimoji="0" lang="ru-RU" sz="20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 безопасного поведения</a:t>
                      </a:r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• Созданы необходимые условия в группе по формированию у дошкольников целостного представления о пожаре и его последствиях, о улицах города, дорожных  знаках.</a:t>
                      </a: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• Развитие у детей любознательности, творческих способностей, познавательной активности, коммуникативных навыков.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Данная работа востребована детьми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 родителями.</a:t>
                      </a:r>
                    </a:p>
                    <a:p>
                      <a:pPr algn="just"/>
                      <a:endParaRPr kumimoji="0" lang="ru-RU" sz="2000" b="0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285750" marR="91450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15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200893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430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С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южетная игра 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«Спасатели»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115144" y="967971"/>
            <a:ext cx="5544616" cy="245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3123618" y="4379494"/>
            <a:ext cx="5623340" cy="1863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16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94878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031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Экспериментирование 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«В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плену у металла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294348" y="979458"/>
            <a:ext cx="5904656" cy="4582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17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Памятка для родителей  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«Осторожно тонкий лед».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0B9CB099-D33C-FC73-BEE7-623597A0FCD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221565" y="4096181"/>
            <a:ext cx="3606757" cy="2393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9CD36F3-5FA9-213D-2B00-50075598A3E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227633" y="1088427"/>
            <a:ext cx="2729517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C:\Users\TITAN\Desktop\3d552711-36ae-579e-a92d-1456c9c8f1c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77640" y="472043"/>
            <a:ext cx="3764973" cy="2823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18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algn="ctr">
                        <a:buFontTx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Дидактическая игра: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</a:t>
                      </a:r>
                      <a:r>
                        <a:rPr kumimoji="0" lang="ru-RU" sz="2000" b="0" i="0" kern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Автомарстерская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</a:t>
                      </a: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endParaRPr kumimoji="0" lang="ru-RU" sz="2000" b="0" i="0" kern="120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ctr">
                        <a:buFontTx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Игра с макетом по ПДД.</a:t>
                      </a: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0" name="Picture 2" descr="C:\Users\TITAN\Desktop\1WaY5sSnpX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4111" y="287078"/>
            <a:ext cx="2946987" cy="3041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TITAN\Desktop\FupHvWQa9r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8752" y="1642256"/>
            <a:ext cx="3221113" cy="42580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TITAN\Desktop\858588ad1278d3fdd29db31cd59bbc3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91372" y="3396340"/>
            <a:ext cx="2036986" cy="29779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19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Акция с родителями: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«Взрослым на заметку – пристегнуть ребенка крепко!»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C:\Users\TITAN\Desktop\WYLhx2Y72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2591" y="1759708"/>
            <a:ext cx="1443528" cy="3201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C:\Users\TITAN\Desktop\h3Bvy9iEjM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26590" y="191069"/>
            <a:ext cx="2395183" cy="3193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C:\Users\TITAN\Desktop\IAlG_iBmGj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4235" y="259306"/>
            <a:ext cx="2415654" cy="322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TITAN\Desktop\-aS0DhuOmN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23177" y="3499799"/>
            <a:ext cx="2395821" cy="3194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TITAN\Desktop\R266SKexGOk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80925" y="3417058"/>
            <a:ext cx="2435290" cy="32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20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645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873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lang="ru-RU" sz="20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Интегрирован-ное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занятие на тему "Чудо светлячки"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C:\Users\TITAN\Desktop\H8ZfQctlgTsrFpHxHwRmGQHdS9doxhll9assZxuCg_yr-fsdidh2aN34T60da1WQRuHgeW2T7PYbdNS1XZiQKIod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025419" y="411134"/>
            <a:ext cx="4319337" cy="1940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TITAN\Desktop\tb5Gv_xpYVdLjf29x0v44kASakRrUjsnv8Gigv7JPTUtce_O4ftk37XQ2hzoxsmQoVawEjvkiWzMzLh2RB72Hq5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96420" y="541901"/>
            <a:ext cx="2133600" cy="2786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TITAN\Desktop\MIUmX2x1RGhNLNJbO3Y360kP6kstC5qU8MaAE0yTVFMHC5zFuDDkkmzuwjKPL-yzBGDyUdvm-qhRseDluEjtJP-X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45857" y="4018684"/>
            <a:ext cx="5756495" cy="25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TITAN\Desktop\941bb05a-d882-52db-be9a-f68ceaa558b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9450" y="2401785"/>
            <a:ext cx="3230212" cy="16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21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645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8738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Лэпбуки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«Правила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дорожного движения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», «Правила поведения на дороге»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2" descr="C:\Users\TITAN\Desktop\QRbX0g4nqs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2528" y="498764"/>
            <a:ext cx="5587376" cy="2992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TITAN\Desktop\GBsQHySCHv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8176" y="4342246"/>
            <a:ext cx="7042068" cy="1659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22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Дид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. пособия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«Дом </a:t>
                      </a:r>
                      <a:r>
                        <a:rPr kumimoji="0" lang="ru-RU" sz="2000" b="0" i="0" kern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безопастности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i="0" kern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Лэпбуки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«Пожарная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станция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», «Пожарная безопасность».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4" name="Picture 2" descr="C:\Users\TITAN\Desktop\P6QSD1mTYN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90386" y="225631"/>
            <a:ext cx="2659248" cy="3121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Users\TITAN\Desktop\65xjVdd51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89351" y="380010"/>
            <a:ext cx="2671017" cy="3442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C:\Users\TITAN\Desktop\eM4WarI9qX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69043" y="3788228"/>
            <a:ext cx="4053900" cy="2740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23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  <a:tabLst/>
                        <a:defRPr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Итоговое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мероприятие: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Познавательная игротека.</a:t>
                      </a:r>
                      <a:r>
                        <a:rPr kumimoji="0" lang="ru-RU" sz="2000" b="0" i="0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Тема: «Один дома»</a:t>
                      </a: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0" u="none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Изобразительная</a:t>
                      </a:r>
                      <a:r>
                        <a:rPr kumimoji="0" lang="ru-RU" sz="2000" b="0" u="none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u="none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деятельность.</a:t>
                      </a:r>
                      <a:r>
                        <a:rPr kumimoji="0" lang="ru-RU" sz="2000" b="0" u="none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u="none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Тема:</a:t>
                      </a:r>
                      <a:r>
                        <a:rPr kumimoji="0" lang="ru-RU" sz="2000" b="0" u="none" kern="12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u="none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«Электроприборы»</a:t>
                      </a: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2" descr="C:\Users\TITAN\Desktop\oFjOrBFjxdZw5jftWfsjKY7rP041iDxlboH3Fyg5CurqM-9tOAfbqGILlyw9BnybTgOem-ZBcyVOB_Z5FXKZ-81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1102" y="332508"/>
            <a:ext cx="3040083" cy="2280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Users\TITAN\Desktop\Q-I1O_hMPWBZzhUyknC3cL_3CoxpZc1Bbz0yXNwAceOiPxI3mCFHcVFTEc-6ZNOZwGf5Y6zKDt_qe4UWZevhrKVh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7866" y="855023"/>
            <a:ext cx="3055916" cy="22919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 descr="C:\Users\TITAN\Desktop\wtO_Dl4sv4EZTTXy6uF2pm7wVdYRI4LEACWmX_1QVC9wjL-RakgjzG7VwVcVAFEvhFXfU0Yp0GkmKmOphjttOe7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96277" y="3384466"/>
            <a:ext cx="3669477" cy="1960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5" descr="C:\Users\TITAN\Desktop\Rsh5GC0JJU-9aPBcxxcWg0T7308N-OxAhLJV9Rlqc_hsewytexA3xGPZi9sYrpUNNCbKw34YUowsgMCxa9pqip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47656" y="4270381"/>
            <a:ext cx="3061483" cy="1901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24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Выставка детских (совместно с родителями) работ «Мы изучаем ПДД»</a:t>
                      </a:r>
                      <a:endParaRPr kumimoji="0" lang="ru-RU" sz="2000" b="0" u="none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6" name="Picture 2" descr="C:\Users\TITAN\Desktop\oM0LDfjtTa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9322" y="308758"/>
            <a:ext cx="1557873" cy="2159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TITAN\Desktop\6yJE91hzj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66837" y="179801"/>
            <a:ext cx="2067790" cy="1478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TITAN\Desktop\U8Zyw0U7Bm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76022" y="1824192"/>
            <a:ext cx="2068637" cy="14480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TITAN\Desktop\Pll6U-6i3Pk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86122" y="3551456"/>
            <a:ext cx="2105116" cy="1475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TITAN\Desktop\R1nYeqMr6SI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62217" y="5209278"/>
            <a:ext cx="2080429" cy="1446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Users\TITAN\Desktop\UZfKDbQa5L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21487" y="185132"/>
            <a:ext cx="2078181" cy="1498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C:\Users\TITAN\Desktop\EbP5CKDA7W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5317" y="1846703"/>
            <a:ext cx="2034257" cy="1520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 descr="C:\Users\TITAN\Desktop\Jgmj8BRvrXA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17316" y="3567561"/>
            <a:ext cx="2068605" cy="148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4" name="Picture 10" descr="C:\Users\TITAN\Desktop\-2w4kKU7FS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913922" y="2926649"/>
            <a:ext cx="2015644" cy="1472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5" name="Picture 11" descr="C:\Users\TITAN\Desktop\U5AYRp4b3DU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876911" y="4853286"/>
            <a:ext cx="2048725" cy="1460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6" name="Picture 12" descr="C:\Users\TITAN\Desktop\28zZwa42JFQ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638315" y="5182881"/>
            <a:ext cx="2106161" cy="1429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7" name="Picture 13" descr="C:\Users\TITAN\Desktop\6bXtk6MT0ek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398531"/>
            <a:ext cx="2125079" cy="1467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25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765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753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  <a:tabLst/>
                        <a:defRPr/>
                      </a:pPr>
                      <a:r>
                        <a:rPr kumimoji="0" lang="ru-RU" sz="2000" b="0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Выставка детских (совместно с родителями) работ «Мы изучаем ПДД»</a:t>
                      </a:r>
                      <a:endParaRPr kumimoji="0" lang="ru-RU" sz="2000" b="0" u="none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 kumimoji="0" lang="ru-RU" sz="2000" b="0" i="0" kern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0" name="Picture 2" descr="C:\Users\TITAN\Desktop\77cvZdJTW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2179" y="204715"/>
            <a:ext cx="4726209" cy="2813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TITAN\Desktop\«Друг пешеходов» - копи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51126" y="3084392"/>
            <a:ext cx="2462570" cy="3283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TITAN\Desktop\d9bP_4xCoN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94994" y="2429301"/>
            <a:ext cx="1958849" cy="3932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6462712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1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Times New Roman"/>
                <a:buNone/>
              </a:pPr>
              <a:t>26</a:t>
            </a:fld>
            <a:endParaRPr/>
          </a:p>
        </p:txBody>
      </p:sp>
      <p:graphicFrame>
        <p:nvGraphicFramePr>
          <p:cNvPr id="246" name="Google Shape;246;p16"/>
          <p:cNvGraphicFramePr/>
          <p:nvPr>
            <p:extLst>
              <p:ext uri="{D42A27DB-BD31-4B8C-83A1-F6EECF244321}">
                <p14:modId xmlns="" xmlns:p14="http://schemas.microsoft.com/office/powerpoint/2010/main" val="185253300"/>
              </p:ext>
            </p:extLst>
          </p:nvPr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82846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42348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2000" b="1" i="0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Вывод</a:t>
                      </a:r>
                      <a:endParaRPr sz="20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kumimoji="0" lang="ru-RU" sz="2400" b="1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Вывод: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kumimoji="0" lang="ru-RU" sz="2400" b="1" i="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За время проектной деятельности в направлении воспитания у детей безопасного поведения мы наблюдаем динамику усвоения детьми знаний. Мы можем с уверенностью сказать, что работа дала хорошие результаты: у детей виден прогресс в знаниях, умениях и навыках. Дети активны в совместной и самостоятельной деятельности, любознательны. Обучить детей безопасному поведению – это значит приучить их к определенному образу жизни. У ребенка должен выработаться защитный механизм, который автоматически сработает в нужный момент.</a:t>
                      </a:r>
                    </a:p>
                    <a:p>
                      <a:pPr algn="just"/>
                      <a:r>
                        <a:rPr kumimoji="0" lang="ru-RU" sz="20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В ходе совместной деятельности продолжают развиваться детско-родительские отношения. Родители понимают необходимость участия в проектной деятельности</a:t>
                      </a:r>
                      <a:r>
                        <a:rPr kumimoji="0" lang="ru-RU" sz="20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0" i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и др. мероприятиях ДОУ. </a:t>
                      </a:r>
                      <a:endParaRPr sz="2000" b="0" i="0" u="none" dirty="0">
                        <a:solidFill>
                          <a:schemeClr val="tx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3" name="Google Shape;253;p17"/>
          <p:cNvGraphicFramePr/>
          <p:nvPr/>
        </p:nvGraphicFramePr>
        <p:xfrm>
          <a:off x="-107950" y="0"/>
          <a:ext cx="9251950" cy="6858000"/>
        </p:xfrm>
        <a:graphic>
          <a:graphicData uri="http://schemas.openxmlformats.org/drawingml/2006/table">
            <a:tbl>
              <a:tblPr>
                <a:noFill/>
                <a:tableStyleId>{7151C687-A67F-4D03-80EC-5D33B2D9664A}</a:tableStyleId>
              </a:tblPr>
              <a:tblGrid>
                <a:gridCol w="17442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5077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6858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endParaRPr/>
                    </a:p>
                  </a:txBody>
                  <a:tcPr marL="91425" marR="91425" marT="45725" marB="45725" anchor="ctr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62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i="0" u="none" dirty="0">
                        <a:solidFill>
                          <a:schemeClr val="accent2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kumimoji="0" lang="ru-RU" sz="4000" b="0" i="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Безопасности формула есть: Надо видеть, предвидеть, учесть. По возможности - все избежать, А где надо - на помощь позвать. </a:t>
                      </a:r>
                      <a:r>
                        <a:rPr kumimoji="0" lang="ru-RU" sz="4000" b="1" i="0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Берегите детей!</a:t>
                      </a:r>
                      <a:endParaRPr sz="4000" b="1" i="0" u="none" dirty="0">
                        <a:solidFill>
                          <a:srgbClr val="FF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  <a:sym typeface="Calibri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921A1D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4" name="Google Shape;254;p17"/>
          <p:cNvSpPr txBox="1">
            <a:spLocks noGrp="1"/>
          </p:cNvSpPr>
          <p:nvPr>
            <p:ph type="ctrTitle"/>
          </p:nvPr>
        </p:nvSpPr>
        <p:spPr>
          <a:xfrm>
            <a:off x="1944688" y="3623510"/>
            <a:ext cx="7199312" cy="9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4E79"/>
              </a:buClr>
              <a:buSzPts val="4000"/>
              <a:buFont typeface="Times New Roman"/>
              <a:buNone/>
            </a:pPr>
            <a:r>
              <a:rPr lang="ru-RU" sz="4000" b="1" i="0" u="none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1" i="0" u="none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4000" b="1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4000" b="1" i="0" u="none" dirty="0" err="1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Спасибо</a:t>
            </a:r>
            <a:r>
              <a:rPr lang="en-US" sz="4000" b="1" i="0" u="none" dirty="0" smtClean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lang="en-US" sz="4000" b="1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0" u="none" dirty="0" err="1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внимание</a:t>
            </a:r>
            <a:r>
              <a:rPr lang="en-US" sz="4000" b="1" i="0" u="none" dirty="0">
                <a:solidFill>
                  <a:srgbClr val="1F4E7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!</a:t>
            </a:r>
            <a:endParaRPr/>
          </a:p>
        </p:txBody>
      </p:sp>
      <p:pic>
        <p:nvPicPr>
          <p:cNvPr id="4" name="Picture 3" descr="C:\Users\TITAN\Desktop\c77b5941915bb3c146e339efd509d9b9.jpe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153653" y="4925084"/>
            <a:ext cx="6545179" cy="16224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2904</TotalTime>
  <Words>1073</Words>
  <Application>Microsoft Office PowerPoint</Application>
  <PresentationFormat>Экран (4:3)</PresentationFormat>
  <Paragraphs>345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Times New Roman</vt:lpstr>
      <vt:lpstr>Calibri</vt:lpstr>
      <vt:lpstr>Tahoma</vt:lpstr>
      <vt:lpstr>Wingdings</vt:lpstr>
      <vt:lpstr>Gill Sans MT</vt:lpstr>
      <vt:lpstr>Wingdings 2</vt:lpstr>
      <vt:lpstr>Verdana</vt:lpstr>
      <vt:lpstr>Corbel</vt:lpstr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TITAN</cp:lastModifiedBy>
  <cp:revision>198</cp:revision>
  <dcterms:created xsi:type="dcterms:W3CDTF">2012-01-11T08:01:34Z</dcterms:created>
  <dcterms:modified xsi:type="dcterms:W3CDTF">2025-02-23T16:55:41Z</dcterms:modified>
</cp:coreProperties>
</file>