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9" r:id="rId10"/>
    <p:sldId id="271" r:id="rId11"/>
    <p:sldId id="268" r:id="rId12"/>
    <p:sldId id="265" r:id="rId13"/>
    <p:sldId id="272" r:id="rId14"/>
    <p:sldId id="270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4629" autoAdjust="0"/>
  </p:normalViewPr>
  <p:slideViewPr>
    <p:cSldViewPr>
      <p:cViewPr>
        <p:scale>
          <a:sx n="75" d="100"/>
          <a:sy n="75" d="100"/>
        </p:scale>
        <p:origin x="-1704" y="-60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4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9" Type="http://schemas.openxmlformats.org/officeDocument/2006/relationships/tableStyles" Target="tableStyles.xml"/><Relationship Id="rId18" Type="http://schemas.openxmlformats.org/officeDocument/2006/relationships/viewProps" Target="viewProps.xml"/><Relationship Id="rId17" Type="http://schemas.openxmlformats.org/officeDocument/2006/relationships/presProps" Target="presProps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305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415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135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065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210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  <a:endParaRPr lang="ru-RU" smtClean="0"/>
          </a:p>
          <a:p>
            <a:pPr lvl="1" eaLnBrk="1" latinLnBrk="0" hangingPunct="1"/>
            <a:r>
              <a:rPr lang="ru-RU" smtClean="0"/>
              <a:t>Второй уровень</a:t>
            </a:r>
            <a:endParaRPr lang="ru-RU" smtClean="0"/>
          </a:p>
          <a:p>
            <a:pPr lvl="2" eaLnBrk="1" latinLnBrk="0" hangingPunct="1"/>
            <a:r>
              <a:rPr lang="ru-RU" smtClean="0"/>
              <a:t>Третий уровень</a:t>
            </a:r>
            <a:endParaRPr lang="ru-RU" smtClean="0"/>
          </a:p>
          <a:p>
            <a:pPr lvl="3" eaLnBrk="1" latinLnBrk="0" hangingPunct="1"/>
            <a:r>
              <a:rPr lang="ru-RU" smtClean="0"/>
              <a:t>Четвертый уровень</a:t>
            </a:r>
            <a:endParaRPr lang="ru-RU" smtClean="0"/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F744F-87BB-43CD-BA9C-16BA954CFEF5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  <a:endParaRPr kumimoji="0" lang="ru-RU" smtClean="0"/>
          </a:p>
          <a:p>
            <a:pPr lvl="1" eaLnBrk="1" latinLnBrk="0" hangingPunct="1"/>
            <a:r>
              <a:rPr kumimoji="0" lang="ru-RU" smtClean="0"/>
              <a:t>Второй уровень</a:t>
            </a:r>
            <a:endParaRPr kumimoji="0" lang="ru-RU" smtClean="0"/>
          </a:p>
          <a:p>
            <a:pPr lvl="2" eaLnBrk="1" latinLnBrk="0" hangingPunct="1"/>
            <a:r>
              <a:rPr kumimoji="0" lang="ru-RU" smtClean="0"/>
              <a:t>Третий уровень</a:t>
            </a:r>
            <a:endParaRPr kumimoji="0" lang="ru-RU" smtClean="0"/>
          </a:p>
          <a:p>
            <a:pPr lvl="3" eaLnBrk="1" latinLnBrk="0" hangingPunct="1"/>
            <a:r>
              <a:rPr kumimoji="0" lang="ru-RU" smtClean="0"/>
              <a:t>Четвертый уровень</a:t>
            </a:r>
            <a:endParaRPr kumimoji="0" lang="ru-RU" smtClean="0"/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6DBD6BDA-A202-49DE-AB68-815DA81D6293}" type="datetimeFigureOut">
              <a:rPr lang="ru-RU" smtClean="0"/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B73F744F-87BB-43CD-BA9C-16BA954CFEF5}" type="slidenum">
              <a:rPr lang="ru-RU" smtClean="0"/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210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 panose="05020102010507070707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490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 panose="020B0604030504040204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7095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 panose="05020102010507070707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990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575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894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425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 panose="05020102010507070707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51720" y="4581128"/>
            <a:ext cx="6832848" cy="1872208"/>
          </a:xfrm>
        </p:spPr>
        <p:txBody>
          <a:bodyPr>
            <a:normAutofit/>
          </a:bodyPr>
          <a:lstStyle/>
          <a:p>
            <a:r>
              <a:rPr lang="ru-RU" sz="2200" smtClean="0"/>
              <a:t>                                                                </a:t>
            </a:r>
            <a:endParaRPr lang="ru-RU" dirty="0"/>
          </a:p>
        </p:txBody>
      </p:sp>
      <p:sp>
        <p:nvSpPr>
          <p:cNvPr id="4" name="Заголовок 1"/>
          <p:cNvSpPr txBox="1"/>
          <p:nvPr/>
        </p:nvSpPr>
        <p:spPr>
          <a:xfrm>
            <a:off x="755576" y="332656"/>
            <a:ext cx="8136904" cy="3600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/>
          <a:p>
            <a:pPr lvl="0" algn="ctr">
              <a:spcBef>
                <a:spcPct val="0"/>
              </a:spcBef>
            </a:pPr>
            <a:r>
              <a:rPr lang="ru-RU" sz="3600" dirty="0" smtClean="0"/>
              <a:t>ПРЕЗЕНТАЦИЯ НА ТЕМУ: </a:t>
            </a:r>
            <a:endParaRPr lang="ru-RU" sz="3600" dirty="0" smtClean="0"/>
          </a:p>
          <a:p>
            <a:pPr lvl="0" algn="ctr">
              <a:spcBef>
                <a:spcPct val="0"/>
              </a:spcBef>
            </a:pPr>
            <a:endParaRPr lang="ru-RU" sz="3600" dirty="0" smtClean="0"/>
          </a:p>
          <a:p>
            <a:pPr lvl="0" algn="ctr">
              <a:spcBef>
                <a:spcPct val="0"/>
              </a:spcBef>
            </a:pPr>
            <a:r>
              <a:rPr lang="ru-RU" sz="3600" dirty="0"/>
              <a:t> </a:t>
            </a:r>
            <a:r>
              <a:rPr lang="ru-RU" sz="3600" dirty="0" smtClean="0"/>
              <a:t>  Эффективные практики педагогического опыта в работе с детьми с ОВЗ «Мой лучший проект».</a:t>
            </a:r>
            <a:endParaRPr lang="ru-RU" sz="3600" dirty="0" smtClean="0"/>
          </a:p>
          <a:p>
            <a:pPr lvl="0" algn="ctr">
              <a:spcBef>
                <a:spcPct val="0"/>
              </a:spcBef>
            </a:pPr>
            <a:endParaRPr lang="ru-RU" sz="3600" dirty="0" smtClean="0"/>
          </a:p>
          <a:p>
            <a:pPr lvl="0" algn="ctr">
              <a:spcBef>
                <a:spcPct val="0"/>
              </a:spcBef>
            </a:pPr>
            <a:r>
              <a:rPr lang="ru-RU" sz="5200" dirty="0" smtClean="0"/>
              <a:t>«</a:t>
            </a:r>
            <a:r>
              <a:rPr lang="ru-RU" sz="5200" dirty="0"/>
              <a:t>Использование планшета </a:t>
            </a:r>
            <a:endParaRPr lang="ru-RU" sz="5200" dirty="0" smtClean="0"/>
          </a:p>
          <a:p>
            <a:pPr lvl="0" algn="ctr">
              <a:spcBef>
                <a:spcPct val="0"/>
              </a:spcBef>
            </a:pPr>
            <a:r>
              <a:rPr lang="ru-RU" sz="5200" dirty="0" smtClean="0"/>
              <a:t>«</a:t>
            </a:r>
            <a:r>
              <a:rPr lang="ru-RU" sz="5200" dirty="0"/>
              <a:t>Логико-малыш» в </a:t>
            </a:r>
            <a:r>
              <a:rPr lang="ru-RU" sz="5200" dirty="0" smtClean="0"/>
              <a:t>работе по </a:t>
            </a:r>
            <a:endParaRPr lang="ru-RU" sz="5200" dirty="0" smtClean="0"/>
          </a:p>
          <a:p>
            <a:pPr lvl="0" algn="ctr">
              <a:spcBef>
                <a:spcPct val="0"/>
              </a:spcBef>
            </a:pPr>
            <a:r>
              <a:rPr lang="ru-RU" sz="5200" dirty="0" smtClean="0"/>
              <a:t>развитию речи с детьми с </a:t>
            </a:r>
            <a:endParaRPr lang="ru-RU" sz="5200" dirty="0" smtClean="0"/>
          </a:p>
          <a:p>
            <a:pPr lvl="0" algn="ctr">
              <a:spcBef>
                <a:spcPct val="0"/>
              </a:spcBef>
            </a:pPr>
            <a:r>
              <a:rPr lang="ru-RU" sz="5200" dirty="0" smtClean="0"/>
              <a:t>тяжелыми нарушениями речи» </a:t>
            </a:r>
            <a:endParaRPr kumimoji="0" lang="ru-RU" sz="5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ПЛАНШЕТ «ЛОГИКО-МАЛЫШ»</a:t>
            </a:r>
            <a:endParaRPr lang="ru-RU" dirty="0"/>
          </a:p>
        </p:txBody>
      </p:sp>
      <p:pic>
        <p:nvPicPr>
          <p:cNvPr id="1026" name="Picture 2" descr="C:\Users\ку\Desktop\ЛОГИКО_Презентация\img1_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222612" y="1116879"/>
            <a:ext cx="5616623" cy="375228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907704" y="4869160"/>
            <a:ext cx="624644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Arial" panose="020B0604020202020204"/>
              </a:rPr>
              <a:t>Планшеты «Логико-Малыш» используют педагоги  в 30 странах мира, в том числе в России. «Логико-Малыш» представляет очень широкий спектр заданий и занимательных упражнений по самым разным областям знаний для детей, начиная от 3-х лет.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Что такое планшет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 err="1" smtClean="0"/>
              <a:t>Логико-малыш</a:t>
            </a:r>
            <a:r>
              <a:rPr lang="ru-RU" dirty="0" smtClean="0"/>
              <a:t>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1556792"/>
            <a:ext cx="4176464" cy="4789512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ru-RU" b="1" dirty="0" smtClean="0"/>
              <a:t>Это пластмассовый планшет размером 23*28 см с подвижными фишками разных цветов и множество комплектов карточек с заданиями, которые приобретаются дополнительно.</a:t>
            </a:r>
            <a:r>
              <a:rPr lang="ru-RU" b="1" dirty="0"/>
              <a:t> В каждом комплекте содержится 8 двухсторонних карточек, а также методические указания для родителей и педагогов</a:t>
            </a:r>
            <a:endParaRPr lang="ru-RU" b="1" dirty="0"/>
          </a:p>
        </p:txBody>
      </p:sp>
      <p:pic>
        <p:nvPicPr>
          <p:cNvPr id="2050" name="Picture 2" descr="C:\Users\ку\Desktop\ЛОГИКО_Презентация\img3_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24128" y="1988840"/>
            <a:ext cx="3131840" cy="37926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268760"/>
            <a:ext cx="2272296" cy="148878"/>
          </a:xfrm>
        </p:spPr>
        <p:txBody>
          <a:bodyPr>
            <a:normAutofit fontScale="90000"/>
          </a:bodyPr>
          <a:lstStyle/>
          <a:p>
            <a:pPr algn="ctr"/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860032" y="404664"/>
            <a:ext cx="4073656" cy="5904656"/>
          </a:xfrm>
        </p:spPr>
        <p:txBody>
          <a:bodyPr>
            <a:normAutofit fontScale="47500" lnSpcReduction="20000"/>
          </a:bodyPr>
          <a:lstStyle/>
          <a:p>
            <a:pPr algn="just">
              <a:buFont typeface="Arial" panose="020B0604020202020204"/>
              <a:buChar char="•"/>
            </a:pPr>
            <a:r>
              <a:rPr lang="ru-RU" dirty="0">
                <a:solidFill>
                  <a:srgbClr val="000000"/>
                </a:solidFill>
                <a:latin typeface="Tahoma" panose="020B0604030504040204"/>
              </a:rPr>
              <a:t>Комплекты карточек к "Логико-малышу" выпускаются по разным направлениям развития и для разных возрастных групп. </a:t>
            </a:r>
            <a:endParaRPr lang="ru-RU" dirty="0">
              <a:solidFill>
                <a:srgbClr val="000000"/>
              </a:solidFill>
              <a:latin typeface="Tahoma" panose="020B0604030504040204"/>
            </a:endParaRPr>
          </a:p>
          <a:p>
            <a:pPr algn="just">
              <a:buFont typeface="Arial" panose="020B0604020202020204"/>
              <a:buChar char="•"/>
            </a:pPr>
            <a:r>
              <a:rPr lang="ru-RU" dirty="0">
                <a:solidFill>
                  <a:srgbClr val="000000"/>
                </a:solidFill>
                <a:latin typeface="Tahoma" panose="020B0604030504040204"/>
              </a:rPr>
              <a:t>Карточки по конкретному направлению развития сохраняют последовательность и преемственность в изложении материала как в отдельном комплекте, так и между различными комплектами карточек для разных возрастных групп, что обуславливает их оптимальное применение в учебном процессе детского сада, лицея или в семье. </a:t>
            </a:r>
            <a:endParaRPr lang="ru-RU" dirty="0">
              <a:solidFill>
                <a:srgbClr val="000000"/>
              </a:solidFill>
              <a:latin typeface="Tahoma" panose="020B0604030504040204"/>
            </a:endParaRPr>
          </a:p>
          <a:p>
            <a:pPr algn="just">
              <a:buFont typeface="Arial" panose="020B0604020202020204"/>
              <a:buChar char="•"/>
            </a:pPr>
            <a:r>
              <a:rPr lang="ru-RU" dirty="0">
                <a:solidFill>
                  <a:srgbClr val="000000"/>
                </a:solidFill>
                <a:latin typeface="Tahoma" panose="020B0604030504040204"/>
              </a:rPr>
              <a:t>Каждый комплект карточек содержит 8 цветных иллюстрированных карточек по конкретной теме, находящихся в отдельной папке.</a:t>
            </a:r>
            <a:endParaRPr lang="ru-RU" dirty="0">
              <a:solidFill>
                <a:srgbClr val="000000"/>
              </a:solidFill>
              <a:latin typeface="Verdana" panose="020B0604030504040204"/>
            </a:endParaRPr>
          </a:p>
          <a:p>
            <a:pPr algn="just">
              <a:buFont typeface="Arial" panose="020B0604020202020204"/>
              <a:buChar char="•"/>
            </a:pPr>
            <a:r>
              <a:rPr lang="ru-RU" dirty="0">
                <a:solidFill>
                  <a:srgbClr val="000000"/>
                </a:solidFill>
                <a:latin typeface="Tahoma" panose="020B0604030504040204"/>
              </a:rPr>
              <a:t>В каждой карточке содержатся 6 вопросов. Карточки выполнены из высококачественного прочного картона.</a:t>
            </a:r>
            <a:endParaRPr lang="ru-RU" dirty="0">
              <a:solidFill>
                <a:srgbClr val="000000"/>
              </a:solidFill>
              <a:latin typeface="Verdana" panose="020B0604030504040204"/>
            </a:endParaRPr>
          </a:p>
          <a:p>
            <a:pPr algn="just">
              <a:buFont typeface="Arial" panose="020B0604020202020204"/>
              <a:buChar char="•"/>
            </a:pPr>
            <a:r>
              <a:rPr lang="ru-RU" dirty="0">
                <a:solidFill>
                  <a:srgbClr val="000000"/>
                </a:solidFill>
                <a:latin typeface="Tahoma" panose="020B0604030504040204"/>
              </a:rPr>
              <a:t>Каждый комплект карточек сопровождается необходимыми методическими рекомендациями и пояснениями для методистов, воспитателей, родителей.</a:t>
            </a:r>
            <a:endParaRPr lang="ru-RU" dirty="0">
              <a:solidFill>
                <a:srgbClr val="000000"/>
              </a:solidFill>
              <a:latin typeface="Verdana" panose="020B0604030504040204"/>
            </a:endParaRPr>
          </a:p>
        </p:txBody>
      </p:sp>
      <p:pic>
        <p:nvPicPr>
          <p:cNvPr id="3074" name="Picture 2" descr="C:\Users\ку\Desktop\ЛОГИКО_Презентация\img4_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827584" y="476672"/>
            <a:ext cx="4344388" cy="51845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Как работать с планшетом «</a:t>
            </a:r>
            <a:r>
              <a:rPr lang="ru-RU" dirty="0" err="1" smtClean="0"/>
              <a:t>Логико-малыш</a:t>
            </a:r>
            <a:r>
              <a:rPr lang="ru-RU" dirty="0" smtClean="0"/>
              <a:t>»?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87624" y="1484784"/>
            <a:ext cx="4608512" cy="4968552"/>
          </a:xfrm>
        </p:spPr>
        <p:txBody>
          <a:bodyPr>
            <a:normAutofit fontScale="47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ru-RU" sz="3800" dirty="0" smtClean="0"/>
              <a:t> Все фишки расположите в нижнем ряду планшета;</a:t>
            </a:r>
            <a:endParaRPr lang="ru-RU" sz="38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ru-RU" sz="3800" dirty="0" smtClean="0"/>
              <a:t> Выберите карточку из комплекта. Вставьте карточку в планшет вопросной стороной к себе (сверху зеленая полоса с вопросом);</a:t>
            </a:r>
            <a:endParaRPr lang="ru-RU" sz="38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ru-RU" sz="3800" dirty="0" smtClean="0"/>
              <a:t> Внимательно рассмотрите карточку. Вы видите 6 изображений на основном поле (они отмечены кружками, стрелочками или другими знаками в цвет фишек) и 6 изображений в правом вертикальном ряду. Между ними нужно найти логическую связь - подобрать пары; </a:t>
            </a:r>
            <a:endParaRPr lang="ru-RU" sz="38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r>
              <a:rPr lang="ru-RU" sz="3800" dirty="0" smtClean="0"/>
              <a:t> Выберите одно изображение основного поля, найдите фишку соответствующего цвета и передвиньте ее к правильному ответу в правом ряду карточки. Таким образом, выполните остальные задания.</a:t>
            </a:r>
            <a:endParaRPr lang="ru-RU" sz="3800" dirty="0" smtClean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</a:pPr>
            <a:endParaRPr lang="ru-RU" dirty="0"/>
          </a:p>
        </p:txBody>
      </p:sp>
      <p:pic>
        <p:nvPicPr>
          <p:cNvPr id="18434" name="Picture 2" descr="C:\Users\ку\Desktop\ЛОГИКО_Презентация\img5_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96136" y="2204864"/>
            <a:ext cx="3173793" cy="3384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16016" y="620688"/>
            <a:ext cx="4217672" cy="5627712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Переверните карточку для проверки результата. Цвета фишек на планшете и кружков на карточке должны совпасть. </a:t>
            </a:r>
            <a:endParaRPr lang="ru-RU" dirty="0" smtClean="0"/>
          </a:p>
          <a:p>
            <a:r>
              <a:rPr lang="ru-RU" dirty="0" smtClean="0"/>
              <a:t>В случае ошибки верните фишку на исходное место, переверните карточку и постарайтесь найти правильное решение. </a:t>
            </a:r>
            <a:endParaRPr lang="ru-RU" dirty="0" smtClean="0"/>
          </a:p>
          <a:p>
            <a:r>
              <a:rPr lang="ru-RU" dirty="0" smtClean="0"/>
              <a:t>Снова проверьте результат на ответной стороне. На ответной стороне на красной полосе расположены дополнительные вопросы или темы для бесед.</a:t>
            </a:r>
            <a:endParaRPr lang="ru-RU" dirty="0" smtClean="0"/>
          </a:p>
        </p:txBody>
      </p:sp>
      <p:pic>
        <p:nvPicPr>
          <p:cNvPr id="19458" name="Picture 2" descr="C:\Users\ку\Desktop\ЛОГИКО_Презентация\img6_1.jpg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403648" y="1412776"/>
            <a:ext cx="3323585" cy="39604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dirty="0" smtClean="0"/>
              <a:t> </a:t>
            </a:r>
            <a:r>
              <a:rPr lang="ru-RU" sz="2400" dirty="0"/>
              <a:t>В</a:t>
            </a:r>
            <a:r>
              <a:rPr lang="ru-RU" sz="2400" dirty="0" smtClean="0"/>
              <a:t>  работе с детьми с тяжелыми нарушениями речи </a:t>
            </a:r>
            <a:r>
              <a:rPr lang="ru-RU" sz="2400" dirty="0"/>
              <a:t> </a:t>
            </a:r>
            <a:r>
              <a:rPr lang="ru-RU" sz="2400" dirty="0" smtClean="0"/>
              <a:t>мы часто используем комплекты карточек из серии </a:t>
            </a:r>
            <a:br>
              <a:rPr lang="ru-RU" sz="2400" dirty="0" smtClean="0"/>
            </a:br>
            <a:r>
              <a:rPr lang="ru-RU" sz="2400" dirty="0" smtClean="0"/>
              <a:t>«РАЗВИТИЕ РЕЧИ»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3924" y="1268760"/>
            <a:ext cx="1944216" cy="194421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56216" y="1556792"/>
            <a:ext cx="53040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Комплект «Поймай» звук» </a:t>
            </a:r>
            <a:r>
              <a:rPr lang="ru-RU" sz="1400" dirty="0"/>
              <a:t> </a:t>
            </a:r>
            <a:r>
              <a:rPr lang="ru-RU" sz="1400" dirty="0" smtClean="0"/>
              <a:t>направлен на освоение фонетических </a:t>
            </a:r>
            <a:r>
              <a:rPr lang="ru-RU" sz="1400" dirty="0"/>
              <a:t>(звуковых) и </a:t>
            </a:r>
            <a:r>
              <a:rPr lang="ru-RU" sz="1400" dirty="0" smtClean="0"/>
              <a:t>орфоэпических </a:t>
            </a:r>
            <a:r>
              <a:rPr lang="ru-RU" sz="1400" dirty="0"/>
              <a:t>норм родного </a:t>
            </a:r>
            <a:r>
              <a:rPr lang="ru-RU" sz="1400" dirty="0" smtClean="0"/>
              <a:t>языка, умение </a:t>
            </a:r>
            <a:r>
              <a:rPr lang="ru-RU" sz="1400" dirty="0"/>
              <a:t>различать на слух и внятно произносить схожие </a:t>
            </a:r>
            <a:r>
              <a:rPr lang="ru-RU" sz="1400" dirty="0" smtClean="0"/>
              <a:t>звуки, на дифференциацию  и автоматизацию звуков</a:t>
            </a:r>
            <a:endParaRPr lang="ru-RU" sz="1400" dirty="0"/>
          </a:p>
        </p:txBody>
      </p:sp>
      <p:pic>
        <p:nvPicPr>
          <p:cNvPr id="7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2708920"/>
            <a:ext cx="1546732" cy="2160240"/>
          </a:xfrm>
        </p:spPr>
      </p:pic>
      <p:sp>
        <p:nvSpPr>
          <p:cNvPr id="4" name="Прямоугольник 3"/>
          <p:cNvSpPr/>
          <p:nvPr/>
        </p:nvSpPr>
        <p:spPr>
          <a:xfrm>
            <a:off x="5630416" y="4725144"/>
            <a:ext cx="31900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/>
              <a:t>Комплект  «От звука к слову» направлен на воспитание звуковой культуры речи, формирование фонетического слуха,  словаря и грамматического строя речи, развитие связной монологической речи...</a:t>
            </a:r>
            <a:endParaRPr lang="ru-RU" sz="1400" dirty="0"/>
          </a:p>
        </p:txBody>
      </p:sp>
      <p:pic>
        <p:nvPicPr>
          <p:cNvPr id="8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050" y="4502935"/>
            <a:ext cx="2638366" cy="215789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992050" y="2852935"/>
            <a:ext cx="3881874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/>
              <a:t>Комплект « Поймай» слог» содержит упражнения на правильное и четкое произношение слов и звуков, поиск слов с определенными слогами, с одинаковыми первыми и последними слогами…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602048" cy="2362274"/>
          </a:xfrm>
        </p:spPr>
        <p:txBody>
          <a:bodyPr>
            <a:noAutofit/>
          </a:bodyPr>
          <a:lstStyle/>
          <a:p>
            <a:r>
              <a:rPr lang="ru-RU" sz="2000" dirty="0" smtClean="0">
                <a:effectLst/>
              </a:rPr>
              <a:t>Серия карточек «РАЗВИТИЕ РЕЧИ» представлена также наборами:</a:t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       «От слога к слову», в котором дается представление </a:t>
            </a:r>
            <a:r>
              <a:rPr lang="ru-RU" sz="2000" dirty="0">
                <a:effectLst/>
              </a:rPr>
              <a:t>о различии слога и слова, анализ двух-трехсложных и более слов, конструирование слова по заданному условию</a:t>
            </a:r>
            <a:r>
              <a:rPr lang="ru-RU" sz="2000" dirty="0" smtClean="0">
                <a:effectLst/>
              </a:rPr>
              <a:t>..</a:t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       «Глаголы», в котором представлены упражнения для применения глаголов, описания действий, состояний, движения…</a:t>
            </a:r>
            <a:br>
              <a:rPr lang="ru-RU" sz="2000" dirty="0" smtClean="0">
                <a:effectLst/>
              </a:rPr>
            </a:br>
            <a:r>
              <a:rPr lang="ru-RU" sz="2000" dirty="0" smtClean="0">
                <a:effectLst/>
              </a:rPr>
              <a:t>       «Прилагательные», в котором представлены упражнения для применения прилагательных в качестве описания и характеристики предметов</a:t>
            </a:r>
            <a:endParaRPr lang="ru-RU" sz="2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356992"/>
            <a:ext cx="2016224" cy="2815382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3356992"/>
            <a:ext cx="2857500" cy="28575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3356992"/>
            <a:ext cx="2857500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290266"/>
          </a:xfrm>
        </p:spPr>
        <p:txBody>
          <a:bodyPr>
            <a:normAutofit/>
          </a:bodyPr>
          <a:lstStyle/>
          <a:p>
            <a:r>
              <a:rPr lang="ru-RU" sz="1800" dirty="0" smtClean="0"/>
              <a:t>Словарную работу на обогащение, уточнение и активизацию словаря, работу с грамматическими категориями, развитие связной речи можно проводить также с карточками из серии  «Мир природы», «Бытовая культура», «Психология».</a:t>
            </a:r>
            <a:endParaRPr lang="ru-RU" sz="1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3616" y="3501008"/>
            <a:ext cx="3298428" cy="32984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3645024"/>
            <a:ext cx="2132238" cy="295232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5" y="3645024"/>
            <a:ext cx="2114298" cy="295232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5818658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effectLst/>
              </a:rPr>
              <a:t>В 2021 году коллективом логопедов детских садов было разработано пособие «Логико-Малыш. Новые карты», </a:t>
            </a:r>
            <a:r>
              <a:rPr lang="ru-RU" sz="2400" dirty="0" smtClean="0">
                <a:effectLst/>
              </a:rPr>
              <a:t>которое доступно в электронном варианте. Данное пособие открывает </a:t>
            </a:r>
            <a:r>
              <a:rPr lang="ru-RU" sz="2400" dirty="0">
                <a:effectLst/>
              </a:rPr>
              <a:t>новые возможности проведения логопедической коррекции у детей дошкольного возраста при проведения индивидуальных и групповых логопедических занятий.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Карточки пособия разделены по разделам: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- </a:t>
            </a:r>
            <a:r>
              <a:rPr lang="ru-RU" sz="2400" b="1" dirty="0">
                <a:effectLst/>
              </a:rPr>
              <a:t>Материал по автоматизации и дифференциации звуков К, Т, Д, Г, Х</a:t>
            </a:r>
            <a:br>
              <a:rPr lang="ru-RU" sz="2400" dirty="0">
                <a:effectLst/>
              </a:rPr>
            </a:br>
            <a:r>
              <a:rPr lang="ru-RU" sz="2400" dirty="0">
                <a:effectLst/>
              </a:rPr>
              <a:t>-</a:t>
            </a:r>
            <a:r>
              <a:rPr lang="ru-RU" sz="2400" b="1" dirty="0">
                <a:effectLst/>
              </a:rPr>
              <a:t> Материал по автоматизации и дифференциации звуков С, Ш, З, Ж</a:t>
            </a:r>
            <a:br>
              <a:rPr lang="ru-RU" sz="2400" dirty="0">
                <a:effectLst/>
              </a:rPr>
            </a:br>
            <a:r>
              <a:rPr lang="ru-RU" sz="2400" b="1" dirty="0">
                <a:effectLst/>
              </a:rPr>
              <a:t>- Материал по автоматизации и дифференциации звуков Л, Р</a:t>
            </a:r>
            <a:br>
              <a:rPr lang="ru-RU" sz="2400" dirty="0">
                <a:effectLst/>
              </a:rPr>
            </a:br>
            <a:endParaRPr lang="ru-RU" sz="2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Планшет «Логико-малыш» позволяет: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5005536"/>
          </a:xfrm>
        </p:spPr>
        <p:txBody>
          <a:bodyPr>
            <a:normAutofit fontScale="85000" lnSpcReduction="10000"/>
          </a:bodyPr>
          <a:lstStyle/>
          <a:p>
            <a:pPr algn="just">
              <a:lnSpc>
                <a:spcPct val="110000"/>
              </a:lnSpc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ru-RU" dirty="0" smtClean="0"/>
              <a:t>В игровой форме закреплять и систематизировать освоенный материал, учитывая индивидуальные особенности каждого ребенка; 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/>
              <a:t>Комплексно развивать речь, логическое мышление, внимание, память</a:t>
            </a:r>
            <a:r>
              <a:rPr lang="ru-RU" dirty="0"/>
              <a:t> </a:t>
            </a:r>
            <a:r>
              <a:rPr lang="ru-RU" dirty="0" smtClean="0"/>
              <a:t>и воображение; 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/>
              <a:t>Повторять и закреплять полученные ранее знания, используя уже имеющиеся комплекты карточек;</a:t>
            </a:r>
            <a:endParaRPr lang="ru-RU" dirty="0" smtClean="0"/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dirty="0" smtClean="0"/>
              <a:t>Использовать "</a:t>
            </a:r>
            <a:r>
              <a:rPr lang="ru-RU" dirty="0" err="1" smtClean="0"/>
              <a:t>Логико-Малыш</a:t>
            </a:r>
            <a:r>
              <a:rPr lang="ru-RU" dirty="0" smtClean="0"/>
              <a:t>" в любом дошкольном учреждении, вне зависимости от базовой программы.</a:t>
            </a:r>
            <a:endParaRPr lang="ru-RU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88640"/>
            <a:ext cx="7498080" cy="1143000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35608" y="908720"/>
            <a:ext cx="7498080" cy="5339680"/>
          </a:xfrm>
        </p:spPr>
        <p:txBody>
          <a:bodyPr>
            <a:normAutofit fontScale="55000" lnSpcReduction="20000"/>
          </a:bodyPr>
          <a:lstStyle/>
          <a:p>
            <a:pPr marL="8255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Если </a:t>
            </a:r>
            <a:r>
              <a:rPr lang="ru-RU" sz="3800" dirty="0" smtClean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 </a:t>
            </a:r>
            <a:r>
              <a:rPr lang="ru-RU" sz="3800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говорить о решении именно  речевых  задач, то планшет «Логико-малыш» помогает:</a:t>
            </a:r>
            <a:endParaRPr lang="ru-RU" sz="3800" dirty="0">
              <a:latin typeface="Calibri" panose="020F0502020204030204"/>
              <a:ea typeface="Times New Roman" panose="02020603050405020304"/>
              <a:cs typeface="Times New Roman" panose="02020603050405020304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/>
              <a:buChar char="•"/>
              <a:tabLst>
                <a:tab pos="457200" algn="l"/>
              </a:tabLst>
            </a:pPr>
            <a:r>
              <a:rPr lang="ru-RU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 воспитании звуковой культуры речи (автоматизация и дифференциация поставленных звуков).</a:t>
            </a:r>
            <a:endParaRPr lang="ru-RU" sz="2400" dirty="0">
              <a:latin typeface="Calibri" panose="020F0502020204030204"/>
              <a:ea typeface="Times New Roman" panose="02020603050405020304"/>
              <a:cs typeface="Times New Roman" panose="02020603050405020304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/>
              <a:buChar char="•"/>
              <a:tabLst>
                <a:tab pos="457200" algn="l"/>
              </a:tabLst>
            </a:pPr>
            <a:r>
              <a:rPr lang="ru-RU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 формировании навыков звукового анализа и синтеза слов (умения подбирать слова, сходных по звучанию, деления на слоги и определение их количества,  положение в слове  и т. д).</a:t>
            </a:r>
            <a:endParaRPr lang="ru-RU" sz="2400" dirty="0">
              <a:latin typeface="Calibri" panose="020F0502020204030204"/>
              <a:ea typeface="Times New Roman" panose="02020603050405020304"/>
              <a:cs typeface="Times New Roman" panose="02020603050405020304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/>
              <a:buChar char="•"/>
              <a:tabLst>
                <a:tab pos="457200" algn="l"/>
              </a:tabLst>
            </a:pPr>
            <a:r>
              <a:rPr lang="ru-RU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 формировании словаря (антонимов, синонимов, прилагательных, глаголов, признаков, животных и их детенышей, классификации, ассоциации, обобщения, слов-рифм и т. д).</a:t>
            </a:r>
            <a:endParaRPr lang="ru-RU" sz="2400" dirty="0">
              <a:latin typeface="Calibri" panose="020F0502020204030204"/>
              <a:ea typeface="Times New Roman" panose="02020603050405020304"/>
              <a:cs typeface="Times New Roman" panose="02020603050405020304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/>
              <a:buChar char="•"/>
              <a:tabLst>
                <a:tab pos="457200" algn="l"/>
              </a:tabLst>
            </a:pPr>
            <a:r>
              <a:rPr lang="ru-RU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 формировании грамматического строя речи (образование падежных окончаний существительных в ед. и мн. числах, уменьшительной формы и т.д.).</a:t>
            </a:r>
            <a:endParaRPr lang="ru-RU" sz="2400" dirty="0">
              <a:latin typeface="Calibri" panose="020F0502020204030204"/>
              <a:ea typeface="Times New Roman" panose="02020603050405020304"/>
              <a:cs typeface="Times New Roman" panose="02020603050405020304"/>
            </a:endParaRPr>
          </a:p>
          <a:p>
            <a:pPr marL="342900" lvl="0" indent="-342900">
              <a:lnSpc>
                <a:spcPct val="115000"/>
              </a:lnSpc>
              <a:spcAft>
                <a:spcPts val="1000"/>
              </a:spcAft>
              <a:buFont typeface="Arial" panose="020B0604020202020204"/>
              <a:buChar char="•"/>
              <a:tabLst>
                <a:tab pos="457200" algn="l"/>
              </a:tabLst>
            </a:pPr>
            <a:r>
              <a:rPr lang="ru-RU" dirty="0">
                <a:latin typeface="Times New Roman" panose="02020603050405020304"/>
                <a:ea typeface="Times New Roman" panose="02020603050405020304"/>
                <a:cs typeface="Times New Roman" panose="02020603050405020304"/>
              </a:rPr>
              <a:t>в развитие связной монологической  речи (построение предложений от простых к сложным, описательных рассказов и т. д.).</a:t>
            </a: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 smtClean="0"/>
              <a:t>Анализ результата использования планшета «Логико-малыш» с целью развития речи детей с тяжелыми нарушениями речи свидетельствует о положительной динамике в речевом развитии у всех детей группы.</a:t>
            </a:r>
            <a:endParaRPr lang="ru-RU" sz="1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100" y="1523383"/>
            <a:ext cx="7499350" cy="464943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857500"/>
            <a:ext cx="7498080" cy="1143000"/>
          </a:xfrm>
        </p:spPr>
        <p:txBody>
          <a:bodyPr>
            <a:normAutofit/>
          </a:bodyPr>
          <a:lstStyle/>
          <a:p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5947</Words>
  <Application>WPS Presentation</Application>
  <PresentationFormat>Экран (4:3)</PresentationFormat>
  <Paragraphs>73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8" baseType="lpstr">
      <vt:lpstr>Arial</vt:lpstr>
      <vt:lpstr>SimSun</vt:lpstr>
      <vt:lpstr>Wingdings</vt:lpstr>
      <vt:lpstr>Wingdings 2</vt:lpstr>
      <vt:lpstr>Verdana</vt:lpstr>
      <vt:lpstr>Arial</vt:lpstr>
      <vt:lpstr>Tahoma</vt:lpstr>
      <vt:lpstr>Times New Roman</vt:lpstr>
      <vt:lpstr>Calibri</vt:lpstr>
      <vt:lpstr>Gill Sans MT</vt:lpstr>
      <vt:lpstr>Corbel</vt:lpstr>
      <vt:lpstr>Microsoft YaHei</vt:lpstr>
      <vt:lpstr>Arial Unicode MS</vt:lpstr>
      <vt:lpstr>Солнцестояние</vt:lpstr>
      <vt:lpstr>PowerPoint 演示文稿</vt:lpstr>
      <vt:lpstr>ПЛАНШЕТ «ЛОГИКО-МАЛЫШ»</vt:lpstr>
      <vt:lpstr>Что такое планшет  «Логико-малыш»?</vt:lpstr>
      <vt:lpstr>PowerPoint 演示文稿</vt:lpstr>
      <vt:lpstr>Как работать с планшетом «Логико-малыш»?</vt:lpstr>
      <vt:lpstr>PowerPoint 演示文稿</vt:lpstr>
      <vt:lpstr> В  работе с детьми с тяжелыми нарушениями речи  мы часто используем комплекты карточек из серии  «РАЗВИТИЕ РЕЧИ»</vt:lpstr>
      <vt:lpstr>Серия карточек «РАЗВИТИЕ РЕЧИ» представлена также наборами:        «От слога к слову», в котором дается представление о различии слога и слова, анализ двух-трехсложных и более слов, конструирование слова по заданному условию..        «Глаголы», в котором представлены упражнения для применения глаголов, описания действий, состояний, движения…        «Прилагательные», в котором представлены упражнения для применения прилагательных в качестве описания и характеристики предметов</vt:lpstr>
      <vt:lpstr>Словарную работу на обогащение, уточнение и активизацию словаря, работу с грамматическими категориями, развитие связной речи можно проводить также с карточками из серии  «Мир природы», «Бытовая культура», «Психология».</vt:lpstr>
      <vt:lpstr>В 2021 году коллективом логопедов детских садов было разработано пособие «Логико-Малыш. Новые карты», которое доступно в электронном варианте. Данное пособие открывает новые возможности проведения логопедической коррекции у детей дошкольного возраста при проведения индивидуальных и групповых логопедических занятий. Карточки пособия разделены по разделам: - Материал по автоматизации и дифференциации звуков К, Т, Д, Г, Х - Материал по автоматизации и дифференциации звуков С, Ш, З, Ж - Материал по автоматизации и дифференциации звуков Л, Р </vt:lpstr>
      <vt:lpstr>Планшет «Логико-малыш» позволяет:</vt:lpstr>
      <vt:lpstr> </vt:lpstr>
      <vt:lpstr>Анализ результата использования планшета «Логико-малыш» с целью развития речи детей с тяжелыми нарушениями речи свидетельствует о положительной динамике в речевом развитии у всех детей группы.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ку</dc:creator>
  <cp:lastModifiedBy>User</cp:lastModifiedBy>
  <cp:revision>26</cp:revision>
  <dcterms:created xsi:type="dcterms:W3CDTF">2018-10-21T07:32:00Z</dcterms:created>
  <dcterms:modified xsi:type="dcterms:W3CDTF">2024-08-17T04:43:34Z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900A4D06A50E48BDA412F0E77AEEFA05_12</vt:lpwstr>
  </property>
  <property fmtid="{D5CDD505-2E9C-101B-9397-08002B2CF9AE}" pid="3" name="KSOProductBuildVer">
    <vt:lpwstr>1049-12.2.0.17562</vt:lpwstr>
  </property>
</Properties>
</file>