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60" r:id="rId3"/>
    <p:sldId id="263" r:id="rId5"/>
    <p:sldId id="261" r:id="rId6"/>
    <p:sldId id="262" r:id="rId7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orient="horz" pos="2880" userDrawn="1">
          <p15:clr>
            <a:srgbClr val="A4A3A4"/>
          </p15:clr>
        </p15:guide>
        <p15:guide id="4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89" d="100"/>
          <a:sy n="89" d="100"/>
        </p:scale>
        <p:origin x="-3090" y="234"/>
      </p:cViewPr>
      <p:guideLst>
        <p:guide orient="horz" pos="2160"/>
        <p:guide pos="2880"/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viewProps" Target="viewProps.xml"/><Relationship Id="rId8" Type="http://schemas.openxmlformats.org/officeDocument/2006/relationships/presProps" Target="presProps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F7131A-DBF0-4707-BA2C-9520C63E09AE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FE3580-6DA7-4201-8996-4CF6369316E7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143125" y="685800"/>
            <a:ext cx="257175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FE3580-6DA7-4201-8996-4CF6369316E7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B398A-3912-452A-A356-E725FF57E15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7AE7D-FEF9-4937-AF6D-0814C1E9013B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8.xml"/><Relationship Id="rId4" Type="http://schemas.openxmlformats.org/officeDocument/2006/relationships/image" Target="../media/image5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8.xml"/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32656" y="3419872"/>
            <a:ext cx="6156684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600" b="1" cap="none" spc="50" dirty="0" smtClean="0">
                <a:ln w="11430"/>
                <a:blipFill>
                  <a:blip r:embed="rId1"/>
                  <a:stretch>
                    <a:fillRect/>
                  </a:stretch>
                </a:blip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ГЕРОЙ МОЕЙ СЕМЬИ</a:t>
            </a:r>
            <a:endParaRPr lang="ru-RU" sz="6600" b="1" cap="none" spc="50" dirty="0">
              <a:ln w="11430"/>
              <a:blipFill>
                <a:blip r:embed="rId1"/>
                <a:stretch>
                  <a:fillRect/>
                </a:stretch>
              </a:blip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4077072" y="6156176"/>
            <a:ext cx="2400251" cy="1549400"/>
          </a:xfrm>
        </p:spPr>
        <p:txBody>
          <a:bodyPr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МАДОУ № 68</a:t>
            </a:r>
            <a:b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Г.НИЖНЕВАРТОВСК</a:t>
            </a:r>
            <a:b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« РОМАШКА» -1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52736" y="2267744"/>
            <a:ext cx="4723409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all" spc="0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Визитная карточка </a:t>
            </a:r>
            <a:endParaRPr lang="ru-RU" sz="3200" b="1" cap="all" spc="0" dirty="0" smtClean="0">
              <a:ln w="0"/>
              <a:solidFill>
                <a:schemeClr val="accent6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r>
              <a:rPr lang="ru-RU" sz="3200" b="1" cap="all" spc="0" dirty="0" smtClean="0">
                <a:ln w="0"/>
                <a:solidFill>
                  <a:schemeClr val="accent6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социального проекта</a:t>
            </a:r>
            <a:r>
              <a:rPr lang="ru-RU" sz="3200" b="1" cap="all" spc="0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endParaRPr lang="ru-RU" sz="3200" b="1" cap="all" spc="0" dirty="0">
              <a:ln w="0"/>
              <a:solidFill>
                <a:srgbClr val="C0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32656" y="8172400"/>
            <a:ext cx="49730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 </a:t>
            </a:r>
            <a:r>
              <a:rPr lang="ru-RU" sz="40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помню и горжусь</a:t>
            </a:r>
            <a:r>
              <a:rPr lang="ru-RU" sz="4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40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s://medalww.ru/photo/img/ordena-za-afganistan-foto-23.jpg"/>
          <p:cNvPicPr>
            <a:picLocks noChangeAspect="1" noChangeArrowheads="1"/>
          </p:cNvPicPr>
          <p:nvPr/>
        </p:nvPicPr>
        <p:blipFill>
          <a:blip r:embed="rId2" cstate="print"/>
          <a:srcRect b="6203"/>
          <a:stretch>
            <a:fillRect/>
          </a:stretch>
        </p:blipFill>
        <p:spPr bwMode="auto">
          <a:xfrm>
            <a:off x="5733256" y="323528"/>
            <a:ext cx="796369" cy="995503"/>
          </a:xfrm>
          <a:prstGeom prst="rect">
            <a:avLst/>
          </a:prstGeom>
          <a:noFill/>
        </p:spPr>
      </p:pic>
      <p:pic>
        <p:nvPicPr>
          <p:cNvPr id="4102" name="Picture 6" descr="https://marshbrosok.ru/wa-data/public/shop/products/88/50/5088/images/21201/21201.9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7032" y="323528"/>
            <a:ext cx="1736582" cy="1013305"/>
          </a:xfrm>
          <a:prstGeom prst="rect">
            <a:avLst/>
          </a:prstGeom>
          <a:noFill/>
        </p:spPr>
      </p:pic>
      <p:pic>
        <p:nvPicPr>
          <p:cNvPr id="4106" name="Picture 10" descr="https://satom.ru/imgp/DJsRKunGXAxbqdBqeTmvufsTdUPukuyxeiYn_TV5RSYKz7Vb2lC-zJuKqSM6SMnXAOkOSmrLQ6WoW9GB8IcEK60wa_hHAZ1glBdmVvgTG_E=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28800" y="323528"/>
            <a:ext cx="1794193" cy="10081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https://satom.ru/imgp/DJsRKunGXAxbqdBqeTmvufsTdUPukuyxeiYn_TV5RSYKz7Vb2lC-zJuKqSM6SMnXAOkOSmrLQ6WoW9GB8IcEK60wa_hHAZ1glBdmVvgTG_E=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628800" y="323528"/>
            <a:ext cx="1794193" cy="1008112"/>
          </a:xfrm>
          <a:prstGeom prst="rect">
            <a:avLst/>
          </a:prstGeom>
          <a:noFill/>
        </p:spPr>
      </p:pic>
      <p:pic>
        <p:nvPicPr>
          <p:cNvPr id="6" name="Picture 6" descr="https://marshbrosok.ru/wa-data/public/shop/products/88/50/5088/images/21201/21201.9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7032" y="323528"/>
            <a:ext cx="1736582" cy="1013305"/>
          </a:xfrm>
          <a:prstGeom prst="rect">
            <a:avLst/>
          </a:prstGeom>
          <a:noFill/>
        </p:spPr>
      </p:pic>
      <p:pic>
        <p:nvPicPr>
          <p:cNvPr id="7" name="Picture 2" descr="https://medalww.ru/photo/img/ordena-za-afganistan-foto-23.jpg"/>
          <p:cNvPicPr>
            <a:picLocks noChangeAspect="1" noChangeArrowheads="1"/>
          </p:cNvPicPr>
          <p:nvPr/>
        </p:nvPicPr>
        <p:blipFill>
          <a:blip r:embed="rId3" cstate="print"/>
          <a:srcRect b="6203"/>
          <a:stretch>
            <a:fillRect/>
          </a:stretch>
        </p:blipFill>
        <p:spPr bwMode="auto">
          <a:xfrm>
            <a:off x="5733256" y="323528"/>
            <a:ext cx="796369" cy="995503"/>
          </a:xfrm>
          <a:prstGeom prst="rect">
            <a:avLst/>
          </a:prstGeom>
          <a:noFill/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0" y="1453099"/>
            <a:ext cx="6525344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Нет семьи такой, </a:t>
            </a:r>
            <a:endParaRPr kumimoji="0" lang="ru-RU" sz="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где бы не памятен был свой герой!</a:t>
            </a: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260648" y="2252862"/>
            <a:ext cx="6408712" cy="58159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Память о героях семьи важна для любой страны и ее народа. Не зная своих корней, наследия прошлых поколений, человечество не сможет сохранить национальную принадлежность и передать последующему поколению традиции, заложить их в сознание, духовные ценности.</a:t>
            </a:r>
            <a:endParaRPr kumimoji="0" lang="ru-RU" sz="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Каждая российская семья причастна к истории, в домашних архивах хранятся свидетельства очевидцев: рассказы дедов, письма с фронта, фотографии, вещи и документы.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Наш детский сад реализует социальный проект 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Герой моей семьи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который направлен на   сохранение памяти о героях Отечества прошлых лет и современности через создание электронной Книги Памяти.</a:t>
            </a:r>
            <a:r>
              <a:rPr kumimoji="0" lang="en-US" altLang="ru-RU" sz="16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https://disk.yandex.ru/d/WfmnEq1nfSsFVg</a:t>
            </a:r>
            <a:r>
              <a:rPr kumimoji="0" lang="ru-RU" altLang="en-US" sz="16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endParaRPr kumimoji="0" lang="en-US" altLang="ru-RU" sz="160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160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Мы предлагаем не оставаться в стороне.  От того, как скоро мы излечимся от безразличия, и будет зависеть наше будущее. </a:t>
            </a:r>
            <a:endParaRPr kumimoji="0" lang="ru-RU" sz="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160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 рекомендуем каждой семье предоставить электронный вариант фотографии своих героев, прошлых поколений или современности.  Фото наград, вещей, архивных документов. </a:t>
            </a:r>
            <a:endParaRPr kumimoji="0" lang="ru-RU" sz="1600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600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160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Помогите нам  сформировать электронную Книгу Памяти и не только сохранить историческую память, но и бережно передавать ее из поколения в поколение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04664" y="8100392"/>
            <a:ext cx="49730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 </a:t>
            </a:r>
            <a:r>
              <a:rPr lang="ru-RU" sz="40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помню и горжусь</a:t>
            </a:r>
            <a:r>
              <a:rPr lang="ru-RU" sz="4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40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88640" y="1403647"/>
          <a:ext cx="6480720" cy="7543143"/>
        </p:xfrm>
        <a:graphic>
          <a:graphicData uri="http://schemas.openxmlformats.org/drawingml/2006/table">
            <a:tbl>
              <a:tblPr/>
              <a:tblGrid>
                <a:gridCol w="1935017"/>
                <a:gridCol w="4444815"/>
                <a:gridCol w="50444"/>
                <a:gridCol w="50444"/>
              </a:tblGrid>
              <a:tr h="316185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anose="02020603050405020304"/>
                          <a:ea typeface="Neo Sans Intel"/>
                          <a:cs typeface="Neo Sans Intel"/>
                        </a:rPr>
                        <a:t>Автор(</a:t>
                      </a:r>
                      <a:r>
                        <a:rPr lang="ru-RU" sz="1400" b="1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anose="02020603050405020304"/>
                          <a:ea typeface="Neo Sans Intel"/>
                          <a:cs typeface="Neo Sans Intel"/>
                        </a:rPr>
                        <a:t>ы</a:t>
                      </a:r>
                      <a:r>
                        <a:rPr lang="ru-RU" sz="14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anose="02020603050405020304"/>
                          <a:ea typeface="Neo Sans Intel"/>
                          <a:cs typeface="Neo Sans Intel"/>
                        </a:rPr>
                        <a:t>) проекта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Neo Sans Intel"/>
                        <a:ea typeface="Neo Sans Intel"/>
                        <a:cs typeface="Neo Sans Inte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600">
                        <a:solidFill>
                          <a:srgbClr val="000000"/>
                        </a:solidFill>
                        <a:latin typeface="Times New Roman" panose="02020603050405020304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solidFill>
                          <a:srgbClr val="000000"/>
                        </a:solidFill>
                        <a:latin typeface="Times New Roman" panose="02020603050405020304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1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Руководитель проекта </a:t>
                      </a:r>
                      <a:endParaRPr lang="ru-RU" sz="14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Neo Sans Intel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 Володина  С.В.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, заместитель заведующего </a:t>
                      </a:r>
                      <a:endParaRPr lang="ru-RU" sz="14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Neo Sans Intel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600">
                        <a:solidFill>
                          <a:srgbClr val="000000"/>
                        </a:solidFill>
                        <a:latin typeface="Times New Roman" panose="02020603050405020304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solidFill>
                          <a:srgbClr val="000000"/>
                        </a:solidFill>
                        <a:latin typeface="Times New Roman" panose="02020603050405020304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582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Наименование образовательной организации</a:t>
                      </a:r>
                      <a:endParaRPr lang="ru-RU" sz="1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Neo Sans Intel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МАДОУ 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№ 68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города Нижневартовска «Ромашка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»,-1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ХМАО-Югра</a:t>
                      </a:r>
                      <a:endParaRPr lang="ru-RU" sz="14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Neo Sans Intel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600">
                        <a:solidFill>
                          <a:srgbClr val="000000"/>
                        </a:solidFill>
                        <a:latin typeface="Times New Roman" panose="02020603050405020304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solidFill>
                          <a:srgbClr val="000000"/>
                        </a:solidFill>
                        <a:latin typeface="Times New Roman" panose="02020603050405020304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185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Описание проекта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Neo Sans Intel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600">
                        <a:solidFill>
                          <a:srgbClr val="000000"/>
                        </a:solidFill>
                        <a:latin typeface="Times New Roman" panose="02020603050405020304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solidFill>
                          <a:srgbClr val="000000"/>
                        </a:solidFill>
                        <a:latin typeface="Times New Roman" panose="02020603050405020304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884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Название темы  проекта</a:t>
                      </a:r>
                      <a:endParaRPr lang="ru-RU" sz="1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Neo Sans Intel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Герои моей семьи</a:t>
                      </a:r>
                      <a:endParaRPr lang="ru-RU" sz="24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Neo Sans Intel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600">
                        <a:solidFill>
                          <a:srgbClr val="000000"/>
                        </a:solidFill>
                        <a:latin typeface="Neo Sans Intel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solidFill>
                          <a:srgbClr val="000000"/>
                        </a:solidFill>
                        <a:latin typeface="Neo Sans Intel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5827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Проблема проекта</a:t>
                      </a:r>
                      <a:endParaRPr lang="ru-RU" sz="1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Neo Sans Intel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Недостаточный уровень духовно - нравственного и патриотического воспитания, социальной и гражданской позиции дошкольников.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Neo Sans Intel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600">
                        <a:solidFill>
                          <a:srgbClr val="000000"/>
                        </a:solidFill>
                        <a:latin typeface="Times New Roman" panose="02020603050405020304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solidFill>
                          <a:srgbClr val="000000"/>
                        </a:solidFill>
                        <a:latin typeface="Times New Roman" panose="02020603050405020304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0026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Социальная </a:t>
                      </a:r>
                      <a:endParaRPr lang="ru-RU" sz="1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Neo Sans Intel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значимость  проекта </a:t>
                      </a:r>
                      <a:endParaRPr lang="ru-RU" sz="1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Neo Sans Intel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buClrTx/>
                        <a:buSzTx/>
                        <a:buFontTx/>
                      </a:pPr>
                      <a:r>
                        <a:rPr lang="ru-RU" sz="1400" b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Реализация проекта: « Герои моей семьи» станет базовой основой для формирования патриотического самосознания подрастающего поколения и  будет содействовать формированию личности ребенка на основе присущей российскому обществу системы ценностей.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Neo Sans Intel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600">
                        <a:solidFill>
                          <a:srgbClr val="000000"/>
                        </a:solidFill>
                        <a:latin typeface="Times New Roman" panose="02020603050405020304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solidFill>
                          <a:srgbClr val="000000"/>
                        </a:solidFill>
                        <a:latin typeface="Times New Roman" panose="02020603050405020304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88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Целевая аудитория</a:t>
                      </a:r>
                      <a:endParaRPr lang="ru-RU" sz="1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Neo Sans Intel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buClrTx/>
                        <a:buSzTx/>
                        <a:buFontTx/>
                      </a:pPr>
                      <a:r>
                        <a:rPr lang="ru-RU" sz="1400" b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В реализации проекта участвуют дети дошкольного возраста 5-7 лет, родители, педагоги ДОУ, социум.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Neo Sans Intel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600">
                        <a:solidFill>
                          <a:srgbClr val="000000"/>
                        </a:solidFill>
                        <a:latin typeface="Times New Roman" panose="02020603050405020304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solidFill>
                          <a:srgbClr val="000000"/>
                        </a:solidFill>
                        <a:latin typeface="Times New Roman" panose="02020603050405020304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002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Приблизительная продолжительность реализации проекта</a:t>
                      </a:r>
                      <a:endParaRPr lang="ru-RU" sz="1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Neo Sans Intel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buClrTx/>
                        <a:buSzTx/>
                        <a:buFontTx/>
                      </a:pPr>
                      <a:r>
                        <a:rPr lang="ru-RU" sz="1400" b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Проект носит долгосрочный характер. Основу его реализации составляет квалифицированное педагогическое руководство, сотрудничество с Советами ветеранами и боевых действий, максимальное использование  положительного потенциала и возможностей  семьи, окружающего  социума.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Neo Sans Intel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600">
                        <a:solidFill>
                          <a:srgbClr val="000000"/>
                        </a:solidFill>
                        <a:latin typeface="Times New Roman" panose="02020603050405020304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solidFill>
                          <a:srgbClr val="000000"/>
                        </a:solidFill>
                        <a:latin typeface="Times New Roman" panose="02020603050405020304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9712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Цель проекта</a:t>
                      </a:r>
                      <a:endParaRPr lang="ru-RU" sz="1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Neo Sans Intel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buClrTx/>
                        <a:buSzTx/>
                        <a:buFontTx/>
                      </a:pPr>
                      <a:r>
                        <a:rPr lang="ru-RU" sz="1400" b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Neo Sans Intel"/>
                          <a:cs typeface="Times New Roman" panose="02020603050405020304" pitchFamily="18" charset="0"/>
                        </a:rPr>
                        <a:t>Создать условия для объединения усилия ДОУ, семьи и окружающего социума для формирования дошкольника основ нравственности, патриотизма и уважительного отношения к историческому прошлому и настоящему нашей Родины.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Neo Sans Intel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600">
                        <a:solidFill>
                          <a:srgbClr val="000000"/>
                        </a:solidFill>
                        <a:latin typeface="Times New Roman" panose="02020603050405020304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solidFill>
                          <a:srgbClr val="000000"/>
                        </a:solidFill>
                        <a:latin typeface="Times New Roman" panose="02020603050405020304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185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sym typeface="+mn-ea"/>
                        </a:rPr>
                        <a:t>Задачи проекта</a:t>
                      </a:r>
                      <a:endParaRPr lang="ru-RU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600">
                        <a:solidFill>
                          <a:srgbClr val="000000"/>
                        </a:solidFill>
                        <a:latin typeface="Times New Roman" panose="02020603050405020304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 dirty="0">
                        <a:solidFill>
                          <a:srgbClr val="000000"/>
                        </a:solidFill>
                        <a:latin typeface="Times New Roman" panose="02020603050405020304"/>
                        <a:ea typeface="Neo Sans Intel"/>
                        <a:cs typeface="Neo Sans Intel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484784" y="395536"/>
            <a:ext cx="49730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 </a:t>
            </a:r>
            <a:r>
              <a:rPr lang="ru-RU" sz="40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помню и горжусь</a:t>
            </a:r>
            <a:r>
              <a:rPr lang="ru-RU" sz="4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40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88640" y="395536"/>
          <a:ext cx="6379832" cy="8280920"/>
        </p:xfrm>
        <a:graphic>
          <a:graphicData uri="http://schemas.openxmlformats.org/drawingml/2006/table">
            <a:tbl>
              <a:tblPr/>
              <a:tblGrid>
                <a:gridCol w="1935017"/>
                <a:gridCol w="4444815"/>
              </a:tblGrid>
              <a:tr h="828092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kern="1200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800" b="1" kern="1200" baseline="0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Оценка эффективности проекта</a:t>
                      </a:r>
                      <a:endParaRPr lang="ru-RU" sz="1400" kern="1200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anose="02020603050405020304"/>
                        <a:ea typeface="Neo Sans Intel"/>
                        <a:cs typeface="Neo Sans Inte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i="1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i="1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i="1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i="1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i="1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i="1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i="1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i="1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i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Количественные показатели:</a:t>
                      </a:r>
                      <a:endParaRPr lang="ru-RU" sz="1400" i="1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Собрана и изучена информация о событиях исторического прошлого и современности нашей Родины.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Увеличилось количество родителей,  семей воспитанников, желающих принять активное участие в жизни ДОУ.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i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Качественные показатели:</a:t>
                      </a:r>
                      <a:endParaRPr lang="ru-RU" sz="1400" i="1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Повысилась степень вовлеченности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дошкольников и их семей в патриотические  мероприятия.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Улучшились социально-коммуникационные отношения (дети - педагоги – родители - социум).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Повысился уровень профессиональных компетенций, мастерства, уровня самообразования педагогов ДОУ.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+mn-ea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Создана электронная Книга Памяти .</a:t>
                      </a:r>
                      <a:r>
                        <a:rPr lang="en-US" alt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https://disk.yandex.ru/d/2DvwsJ0cnVHaaw</a:t>
                      </a:r>
                      <a:endParaRPr lang="en-US" altLang="ru-RU" sz="140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en-US" altLang="ru-RU" sz="140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132855" y="395536"/>
          <a:ext cx="4435369" cy="1798320"/>
        </p:xfrm>
        <a:graphic>
          <a:graphicData uri="http://schemas.openxmlformats.org/drawingml/2006/table">
            <a:tbl>
              <a:tblPr/>
              <a:tblGrid>
                <a:gridCol w="4435369"/>
              </a:tblGrid>
              <a:tr h="1656184">
                <a:tc>
                  <a:txBody>
                    <a:bodyPr/>
                    <a:lstStyle/>
                    <a:p>
                      <a:pPr marL="0" lv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rgbClr val="000000"/>
                          </a:solidFill>
                          <a:latin typeface="Times New Roman" panose="02020603050405020304"/>
                          <a:ea typeface="Neo Sans Intel"/>
                          <a:cs typeface="Neo Sans Intel"/>
                        </a:rPr>
                        <a:t>-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Формирование  нравственных ценностей и патриотическое воспитание подрастающего поколения;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lv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Воспитание уважения к подвигу защитников Отечества, любви и уважения к Родине;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Создание электронной Книги Памяти для сохранения  духовного богатства , передачи от старшего поколения к младшему и  укрепление детско-родительских отношений. </a:t>
                      </a:r>
                      <a:endParaRPr lang="ru-RU" sz="14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132856" y="2339752"/>
          <a:ext cx="4416051" cy="1584960"/>
        </p:xfrm>
        <a:graphic>
          <a:graphicData uri="http://schemas.openxmlformats.org/drawingml/2006/table">
            <a:tbl>
              <a:tblPr/>
              <a:tblGrid>
                <a:gridCol w="4416051"/>
              </a:tblGrid>
              <a:tr h="50405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Воспитать ребёнка - дошкольника  патриотом, с высокими нравственными позициями, любящего свое Отечество, свою малую Родину. Именно это будет служить главной оценкой эффективности данного проекта.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Индикаторами эффективности проекта стали его качественные и количественные показатели.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6350" cmpd="sng">
                      <a:solidFill>
                        <a:schemeClr val="tx1"/>
                      </a:solidFill>
                      <a:prstDash val="solid"/>
                    </a:lnL>
                    <a:lnR w="6350" cmpd="sng">
                      <a:solidFill>
                        <a:schemeClr val="tx1"/>
                      </a:solidFill>
                      <a:prstDash val="solid"/>
                    </a:lnR>
                    <a:lnT w="6350" cmpd="sng">
                      <a:solidFill>
                        <a:schemeClr val="tx1"/>
                      </a:solidFill>
                      <a:prstDash val="solid"/>
                    </a:lnT>
                    <a:lnB w="635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32656" y="8172400"/>
            <a:ext cx="49730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 </a:t>
            </a:r>
            <a:r>
              <a:rPr lang="ru-RU" sz="40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помню и горжусь</a:t>
            </a:r>
            <a:r>
              <a:rPr lang="ru-RU" sz="4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40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3904</Words>
  <Application>WPS Presentation</Application>
  <PresentationFormat>Экран (4:3)</PresentationFormat>
  <Paragraphs>104</Paragraphs>
  <Slides>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6" baseType="lpstr">
      <vt:lpstr>Arial</vt:lpstr>
      <vt:lpstr>SimSun</vt:lpstr>
      <vt:lpstr>Wingdings</vt:lpstr>
      <vt:lpstr>Times New Roman</vt:lpstr>
      <vt:lpstr>Calibri</vt:lpstr>
      <vt:lpstr>Calibri</vt:lpstr>
      <vt:lpstr>Times New Roman</vt:lpstr>
      <vt:lpstr>Neo Sans Intel</vt:lpstr>
      <vt:lpstr>Romantique Script</vt:lpstr>
      <vt:lpstr>Microsoft YaHei</vt:lpstr>
      <vt:lpstr>Arial Unicode MS</vt:lpstr>
      <vt:lpstr>Тема Office</vt:lpstr>
      <vt:lpstr>МАДОУ № 68  Г.НИЖНЕВАРТОВСК  « РОМАШКА» -1</vt:lpstr>
      <vt:lpstr>PowerPoint 演示文稿</vt:lpstr>
      <vt:lpstr>PowerPoint 演示文稿</vt:lpstr>
      <vt:lpstr>PowerPoint 演示文稿</vt:lpstr>
    </vt:vector>
  </TitlesOfParts>
  <Company>Интернат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user1</dc:creator>
  <cp:lastModifiedBy>User</cp:lastModifiedBy>
  <cp:revision>48</cp:revision>
  <dcterms:created xsi:type="dcterms:W3CDTF">2015-02-17T08:35:00Z</dcterms:created>
  <dcterms:modified xsi:type="dcterms:W3CDTF">2026-04-03T03:03:05Z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5BC4E8D754DF4A989FB67022BF94F527_12</vt:lpwstr>
  </property>
  <property fmtid="{D5CDD505-2E9C-101B-9397-08002B2CF9AE}" pid="3" name="KSOProductBuildVer">
    <vt:lpwstr>1049-12.2.0.23196</vt:lpwstr>
  </property>
</Properties>
</file>