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9" r:id="rId1"/>
  </p:sldMasterIdLst>
  <p:sldIdLst>
    <p:sldId id="256" r:id="rId2"/>
    <p:sldId id="261" r:id="rId3"/>
    <p:sldId id="262" r:id="rId4"/>
    <p:sldId id="257" r:id="rId5"/>
    <p:sldId id="258" r:id="rId6"/>
    <p:sldId id="259" r:id="rId7"/>
    <p:sldId id="260" r:id="rId8"/>
    <p:sldId id="263" r:id="rId9"/>
    <p:sldId id="264" r:id="rId10"/>
    <p:sldId id="265" r:id="rId11"/>
    <p:sldId id="266" r:id="rId12"/>
    <p:sldId id="267" r:id="rId13"/>
    <p:sldId id="268" r:id="rId14"/>
    <p:sldId id="269" r:id="rId15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E49725-B21F-499D-98C7-B67A345A7BE4}" type="datetimeFigureOut">
              <a:rPr lang="ru-RU" smtClean="0"/>
              <a:t>29.10.2019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60F57A7A-2178-488C-9E64-AA6146FBD86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969385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E49725-B21F-499D-98C7-B67A345A7BE4}" type="datetimeFigureOut">
              <a:rPr lang="ru-RU" smtClean="0"/>
              <a:t>29.10.2019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F57A7A-2178-488C-9E64-AA6146FBD86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625391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E49725-B21F-499D-98C7-B67A345A7BE4}" type="datetimeFigureOut">
              <a:rPr lang="ru-RU" smtClean="0"/>
              <a:t>29.10.2019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60F57A7A-2178-488C-9E64-AA6146FBD86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220747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E49725-B21F-499D-98C7-B67A345A7BE4}" type="datetimeFigureOut">
              <a:rPr lang="ru-RU" smtClean="0"/>
              <a:t>29.10.2019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60F57A7A-2178-488C-9E64-AA6146FBD86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212769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E49725-B21F-499D-98C7-B67A345A7BE4}" type="datetimeFigureOut">
              <a:rPr lang="ru-RU" smtClean="0"/>
              <a:t>29.10.2019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60F57A7A-2178-488C-9E64-AA6146FBD86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429985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E49725-B21F-499D-98C7-B67A345A7BE4}" type="datetimeFigureOut">
              <a:rPr lang="ru-RU" smtClean="0"/>
              <a:t>29.10.2019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F57A7A-2178-488C-9E64-AA6146FBD86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261066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E49725-B21F-499D-98C7-B67A345A7BE4}" type="datetimeFigureOut">
              <a:rPr lang="ru-RU" smtClean="0"/>
              <a:t>29.10.2019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F57A7A-2178-488C-9E64-AA6146FBD86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3182962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E49725-B21F-499D-98C7-B67A345A7BE4}" type="datetimeFigureOut">
              <a:rPr lang="ru-RU" smtClean="0"/>
              <a:t>29.10.2019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F57A7A-2178-488C-9E64-AA6146FBD86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669613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E49725-B21F-499D-98C7-B67A345A7BE4}" type="datetimeFigureOut">
              <a:rPr lang="ru-RU" smtClean="0"/>
              <a:t>29.10.2019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60F57A7A-2178-488C-9E64-AA6146FBD86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728591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E49725-B21F-499D-98C7-B67A345A7BE4}" type="datetimeFigureOut">
              <a:rPr lang="ru-RU" smtClean="0"/>
              <a:t>29.10.2019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60F57A7A-2178-488C-9E64-AA6146FBD86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517960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E49725-B21F-499D-98C7-B67A345A7BE4}" type="datetimeFigureOut">
              <a:rPr lang="ru-RU" smtClean="0"/>
              <a:t>29.10.2019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60F57A7A-2178-488C-9E64-AA6146FBD869}" type="slidenum">
              <a:rPr lang="ru-RU" smtClean="0"/>
              <a:t>‹#›</a:t>
            </a:fld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58828096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E49725-B21F-499D-98C7-B67A345A7BE4}" type="datetimeFigureOut">
              <a:rPr lang="ru-RU" smtClean="0"/>
              <a:t>29.10.2019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60F57A7A-2178-488C-9E64-AA6146FBD86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8211030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E49725-B21F-499D-98C7-B67A345A7BE4}" type="datetimeFigureOut">
              <a:rPr lang="ru-RU" smtClean="0"/>
              <a:t>29.10.2019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60F57A7A-2178-488C-9E64-AA6146FBD869}" type="slidenum">
              <a:rPr lang="ru-RU" smtClean="0"/>
              <a:t>‹#›</a:t>
            </a:fld>
            <a:endParaRPr lang="ru-RU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48368086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E49725-B21F-499D-98C7-B67A345A7BE4}" type="datetimeFigureOut">
              <a:rPr lang="ru-RU" smtClean="0"/>
              <a:t>29.10.2019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60F57A7A-2178-488C-9E64-AA6146FBD86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1011898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E49725-B21F-499D-98C7-B67A345A7BE4}" type="datetimeFigureOut">
              <a:rPr lang="ru-RU" smtClean="0"/>
              <a:t>29.10.2019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F57A7A-2178-488C-9E64-AA6146FBD86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4651778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E49725-B21F-499D-98C7-B67A345A7BE4}" type="datetimeFigureOut">
              <a:rPr lang="ru-RU" smtClean="0"/>
              <a:t>29.10.2019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F57A7A-2178-488C-9E64-AA6146FBD86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3180978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0E49725-B21F-499D-98C7-B67A345A7BE4}" type="datetimeFigureOut">
              <a:rPr lang="ru-RU" smtClean="0"/>
              <a:t>29.10.2019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60F57A7A-2178-488C-9E64-AA6146FBD86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126934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0" r:id="rId1"/>
    <p:sldLayoutId id="2147483701" r:id="rId2"/>
    <p:sldLayoutId id="2147483702" r:id="rId3"/>
    <p:sldLayoutId id="2147483703" r:id="rId4"/>
    <p:sldLayoutId id="2147483704" r:id="rId5"/>
    <p:sldLayoutId id="2147483705" r:id="rId6"/>
    <p:sldLayoutId id="2147483706" r:id="rId7"/>
    <p:sldLayoutId id="2147483707" r:id="rId8"/>
    <p:sldLayoutId id="2147483708" r:id="rId9"/>
    <p:sldLayoutId id="2147483709" r:id="rId10"/>
    <p:sldLayoutId id="2147483710" r:id="rId11"/>
    <p:sldLayoutId id="2147483711" r:id="rId12"/>
    <p:sldLayoutId id="2147483712" r:id="rId13"/>
    <p:sldLayoutId id="2147483713" r:id="rId14"/>
    <p:sldLayoutId id="2147483714" r:id="rId15"/>
    <p:sldLayoutId id="2147483715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7" Type="http://schemas.openxmlformats.org/officeDocument/2006/relationships/image" Target="../media/image6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1460" y="1043189"/>
            <a:ext cx="9144000" cy="4134118"/>
          </a:xfrm>
        </p:spPr>
        <p:txBody>
          <a:bodyPr>
            <a:noAutofit/>
          </a:bodyPr>
          <a:lstStyle/>
          <a:p>
            <a:r>
              <a:rPr lang="ru-RU" sz="6000" b="1" dirty="0">
                <a:latin typeface="Batang" panose="02030600000101010101" pitchFamily="18" charset="-127"/>
                <a:ea typeface="Batang" panose="02030600000101010101" pitchFamily="18" charset="-127"/>
              </a:rPr>
              <a:t>ИСПОЛЬЗОВАНИЕ ДИДАКТИЧЕСКИХ ИГР НА УРОКАХ ОКРУЖАЮЩЕГО МИРА</a:t>
            </a:r>
            <a:r>
              <a:rPr lang="ru-RU" sz="6000" dirty="0">
                <a:latin typeface="Batang" panose="02030600000101010101" pitchFamily="18" charset="-127"/>
                <a:ea typeface="Batang" panose="02030600000101010101" pitchFamily="18" charset="-127"/>
              </a:rPr>
              <a:t/>
            </a:r>
            <a:br>
              <a:rPr lang="ru-RU" sz="6000" dirty="0">
                <a:latin typeface="Batang" panose="02030600000101010101" pitchFamily="18" charset="-127"/>
                <a:ea typeface="Batang" panose="02030600000101010101" pitchFamily="18" charset="-127"/>
              </a:rPr>
            </a:br>
            <a:endParaRPr lang="ru-RU" sz="6000" dirty="0">
              <a:latin typeface="Batang" panose="02030600000101010101" pitchFamily="18" charset="-127"/>
              <a:ea typeface="Batang" panose="02030600000101010101" pitchFamily="18" charset="-127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709530" y="4868213"/>
            <a:ext cx="8767860" cy="1416677"/>
          </a:xfrm>
        </p:spPr>
        <p:txBody>
          <a:bodyPr>
            <a:normAutofit fontScale="85000" lnSpcReduction="20000"/>
          </a:bodyPr>
          <a:lstStyle/>
          <a:p>
            <a:pPr algn="r"/>
            <a:r>
              <a:rPr lang="ru-RU" sz="3000" dirty="0">
                <a:solidFill>
                  <a:schemeClr val="tx1"/>
                </a:solidFill>
                <a:latin typeface="Batang" panose="02030600000101010101" pitchFamily="18" charset="-127"/>
                <a:ea typeface="Batang" panose="02030600000101010101" pitchFamily="18" charset="-127"/>
              </a:rPr>
              <a:t>учитель начальных классов</a:t>
            </a:r>
            <a:br>
              <a:rPr lang="ru-RU" sz="3000" dirty="0">
                <a:solidFill>
                  <a:schemeClr val="tx1"/>
                </a:solidFill>
                <a:latin typeface="Batang" panose="02030600000101010101" pitchFamily="18" charset="-127"/>
                <a:ea typeface="Batang" panose="02030600000101010101" pitchFamily="18" charset="-127"/>
              </a:rPr>
            </a:br>
            <a:r>
              <a:rPr lang="ru-RU" sz="3000" dirty="0">
                <a:solidFill>
                  <a:schemeClr val="tx1"/>
                </a:solidFill>
                <a:latin typeface="Batang" panose="02030600000101010101" pitchFamily="18" charset="-127"/>
                <a:ea typeface="Batang" panose="02030600000101010101" pitchFamily="18" charset="-127"/>
              </a:rPr>
              <a:t>первая категория </a:t>
            </a:r>
            <a:br>
              <a:rPr lang="ru-RU" sz="3000" dirty="0">
                <a:solidFill>
                  <a:schemeClr val="tx1"/>
                </a:solidFill>
                <a:latin typeface="Batang" panose="02030600000101010101" pitchFamily="18" charset="-127"/>
                <a:ea typeface="Batang" panose="02030600000101010101" pitchFamily="18" charset="-127"/>
              </a:rPr>
            </a:br>
            <a:r>
              <a:rPr lang="ru-RU" sz="3000" dirty="0">
                <a:solidFill>
                  <a:schemeClr val="tx1"/>
                </a:solidFill>
                <a:latin typeface="Batang" panose="02030600000101010101" pitchFamily="18" charset="-127"/>
                <a:ea typeface="Batang" panose="02030600000101010101" pitchFamily="18" charset="-127"/>
              </a:rPr>
              <a:t>МОБУ СОШ №8  </a:t>
            </a:r>
            <a:r>
              <a:rPr lang="ru-RU" sz="3000" dirty="0" err="1">
                <a:solidFill>
                  <a:schemeClr val="tx1"/>
                </a:solidFill>
                <a:latin typeface="Batang" panose="02030600000101010101" pitchFamily="18" charset="-127"/>
                <a:ea typeface="Batang" panose="02030600000101010101" pitchFamily="18" charset="-127"/>
              </a:rPr>
              <a:t>г.Белорецк</a:t>
            </a:r>
            <a:r>
              <a:rPr lang="ru-RU" sz="3000" dirty="0">
                <a:solidFill>
                  <a:schemeClr val="tx1"/>
                </a:solidFill>
                <a:latin typeface="Batang" panose="02030600000101010101" pitchFamily="18" charset="-127"/>
                <a:ea typeface="Batang" panose="02030600000101010101" pitchFamily="18" charset="-127"/>
              </a:rPr>
              <a:t/>
            </a:r>
            <a:br>
              <a:rPr lang="ru-RU" sz="3000" dirty="0">
                <a:solidFill>
                  <a:schemeClr val="tx1"/>
                </a:solidFill>
                <a:latin typeface="Batang" panose="02030600000101010101" pitchFamily="18" charset="-127"/>
                <a:ea typeface="Batang" panose="02030600000101010101" pitchFamily="18" charset="-127"/>
              </a:rPr>
            </a:br>
            <a:r>
              <a:rPr lang="ru-RU" sz="3000" dirty="0">
                <a:solidFill>
                  <a:schemeClr val="tx1"/>
                </a:solidFill>
                <a:latin typeface="Batang" panose="02030600000101010101" pitchFamily="18" charset="-127"/>
                <a:ea typeface="Batang" panose="02030600000101010101" pitchFamily="18" charset="-127"/>
              </a:rPr>
              <a:t>Сурина А.В</a:t>
            </a:r>
            <a:r>
              <a:rPr lang="ru-RU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709125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24160" y="219753"/>
            <a:ext cx="9690594" cy="1280890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u="sng" dirty="0">
                <a:latin typeface="Cambria" panose="02040503050406030204" pitchFamily="18" charset="0"/>
              </a:rPr>
              <a:t>Игра “Ну-ка прочитай</a:t>
            </a:r>
            <a:r>
              <a:rPr lang="ru-RU" b="1" u="sng" dirty="0" smtClean="0">
                <a:latin typeface="Cambria" panose="02040503050406030204" pitchFamily="18" charset="0"/>
              </a:rPr>
              <a:t>”</a:t>
            </a:r>
            <a:br>
              <a:rPr lang="ru-RU" b="1" u="sng" dirty="0" smtClean="0">
                <a:latin typeface="Cambria" panose="02040503050406030204" pitchFamily="18" charset="0"/>
              </a:rPr>
            </a:br>
            <a:r>
              <a:rPr lang="ru-RU" sz="2700" b="1" dirty="0"/>
              <a:t>П</a:t>
            </a:r>
            <a:r>
              <a:rPr lang="ru-RU" sz="2700" b="1" dirty="0" smtClean="0"/>
              <a:t>рочитать </a:t>
            </a:r>
            <a:r>
              <a:rPr lang="ru-RU" sz="2700" b="1" dirty="0"/>
              <a:t>названия птиц. Для этого в каждом горизонтальном ряду надо зачеркнуть одинаковые буквы. </a:t>
            </a:r>
            <a:r>
              <a:rPr lang="ru-RU" sz="2700" dirty="0"/>
              <a:t/>
            </a:r>
            <a:br>
              <a:rPr lang="ru-RU" sz="2700" dirty="0"/>
            </a:br>
            <a:endParaRPr lang="ru-RU" sz="2700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678340471"/>
              </p:ext>
            </p:extLst>
          </p:nvPr>
        </p:nvGraphicFramePr>
        <p:xfrm>
          <a:off x="1524159" y="1755199"/>
          <a:ext cx="9690595" cy="4891320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{5940675A-B579-460E-94D1-54222C63F5DA}</a:tableStyleId>
              </a:tblPr>
              <a:tblGrid>
                <a:gridCol w="605601">
                  <a:extLst>
                    <a:ext uri="{9D8B030D-6E8A-4147-A177-3AD203B41FA5}">
                      <a16:colId xmlns:a16="http://schemas.microsoft.com/office/drawing/2014/main" val="2121462465"/>
                    </a:ext>
                  </a:extLst>
                </a:gridCol>
                <a:gridCol w="605601">
                  <a:extLst>
                    <a:ext uri="{9D8B030D-6E8A-4147-A177-3AD203B41FA5}">
                      <a16:colId xmlns:a16="http://schemas.microsoft.com/office/drawing/2014/main" val="3551874708"/>
                    </a:ext>
                  </a:extLst>
                </a:gridCol>
                <a:gridCol w="605601">
                  <a:extLst>
                    <a:ext uri="{9D8B030D-6E8A-4147-A177-3AD203B41FA5}">
                      <a16:colId xmlns:a16="http://schemas.microsoft.com/office/drawing/2014/main" val="4006478658"/>
                    </a:ext>
                  </a:extLst>
                </a:gridCol>
                <a:gridCol w="605601">
                  <a:extLst>
                    <a:ext uri="{9D8B030D-6E8A-4147-A177-3AD203B41FA5}">
                      <a16:colId xmlns:a16="http://schemas.microsoft.com/office/drawing/2014/main" val="3107471007"/>
                    </a:ext>
                  </a:extLst>
                </a:gridCol>
                <a:gridCol w="605601">
                  <a:extLst>
                    <a:ext uri="{9D8B030D-6E8A-4147-A177-3AD203B41FA5}">
                      <a16:colId xmlns:a16="http://schemas.microsoft.com/office/drawing/2014/main" val="4212266425"/>
                    </a:ext>
                  </a:extLst>
                </a:gridCol>
                <a:gridCol w="605601">
                  <a:extLst>
                    <a:ext uri="{9D8B030D-6E8A-4147-A177-3AD203B41FA5}">
                      <a16:colId xmlns:a16="http://schemas.microsoft.com/office/drawing/2014/main" val="467886739"/>
                    </a:ext>
                  </a:extLst>
                </a:gridCol>
                <a:gridCol w="605601">
                  <a:extLst>
                    <a:ext uri="{9D8B030D-6E8A-4147-A177-3AD203B41FA5}">
                      <a16:colId xmlns:a16="http://schemas.microsoft.com/office/drawing/2014/main" val="2290916357"/>
                    </a:ext>
                  </a:extLst>
                </a:gridCol>
                <a:gridCol w="605601">
                  <a:extLst>
                    <a:ext uri="{9D8B030D-6E8A-4147-A177-3AD203B41FA5}">
                      <a16:colId xmlns:a16="http://schemas.microsoft.com/office/drawing/2014/main" val="842466012"/>
                    </a:ext>
                  </a:extLst>
                </a:gridCol>
                <a:gridCol w="605601">
                  <a:extLst>
                    <a:ext uri="{9D8B030D-6E8A-4147-A177-3AD203B41FA5}">
                      <a16:colId xmlns:a16="http://schemas.microsoft.com/office/drawing/2014/main" val="2423657512"/>
                    </a:ext>
                  </a:extLst>
                </a:gridCol>
                <a:gridCol w="605601">
                  <a:extLst>
                    <a:ext uri="{9D8B030D-6E8A-4147-A177-3AD203B41FA5}">
                      <a16:colId xmlns:a16="http://schemas.microsoft.com/office/drawing/2014/main" val="4277476373"/>
                    </a:ext>
                  </a:extLst>
                </a:gridCol>
                <a:gridCol w="605601">
                  <a:extLst>
                    <a:ext uri="{9D8B030D-6E8A-4147-A177-3AD203B41FA5}">
                      <a16:colId xmlns:a16="http://schemas.microsoft.com/office/drawing/2014/main" val="959237809"/>
                    </a:ext>
                  </a:extLst>
                </a:gridCol>
                <a:gridCol w="605601">
                  <a:extLst>
                    <a:ext uri="{9D8B030D-6E8A-4147-A177-3AD203B41FA5}">
                      <a16:colId xmlns:a16="http://schemas.microsoft.com/office/drawing/2014/main" val="2844297290"/>
                    </a:ext>
                  </a:extLst>
                </a:gridCol>
                <a:gridCol w="605601">
                  <a:extLst>
                    <a:ext uri="{9D8B030D-6E8A-4147-A177-3AD203B41FA5}">
                      <a16:colId xmlns:a16="http://schemas.microsoft.com/office/drawing/2014/main" val="105569337"/>
                    </a:ext>
                  </a:extLst>
                </a:gridCol>
                <a:gridCol w="605601">
                  <a:extLst>
                    <a:ext uri="{9D8B030D-6E8A-4147-A177-3AD203B41FA5}">
                      <a16:colId xmlns:a16="http://schemas.microsoft.com/office/drawing/2014/main" val="1831884805"/>
                    </a:ext>
                  </a:extLst>
                </a:gridCol>
                <a:gridCol w="605601">
                  <a:extLst>
                    <a:ext uri="{9D8B030D-6E8A-4147-A177-3AD203B41FA5}">
                      <a16:colId xmlns:a16="http://schemas.microsoft.com/office/drawing/2014/main" val="4292588194"/>
                    </a:ext>
                  </a:extLst>
                </a:gridCol>
                <a:gridCol w="606580">
                  <a:extLst>
                    <a:ext uri="{9D8B030D-6E8A-4147-A177-3AD203B41FA5}">
                      <a16:colId xmlns:a16="http://schemas.microsoft.com/office/drawing/2014/main" val="2629767851"/>
                    </a:ext>
                  </a:extLst>
                </a:gridCol>
              </a:tblGrid>
              <a:tr h="815220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400" b="1" baseline="0" dirty="0">
                          <a:effectLst/>
                          <a:latin typeface="Cambria" panose="02040503050406030204" pitchFamily="18" charset="0"/>
                        </a:rPr>
                        <a:t>о</a:t>
                      </a:r>
                      <a:endParaRPr lang="ru-RU" sz="2400" b="1" baseline="0" dirty="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400" b="1" baseline="0" dirty="0">
                          <a:effectLst/>
                          <a:latin typeface="Cambria" panose="02040503050406030204" pitchFamily="18" charset="0"/>
                        </a:rPr>
                        <a:t>з</a:t>
                      </a:r>
                      <a:endParaRPr lang="ru-RU" sz="2400" b="1" baseline="0" dirty="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400" b="1" baseline="0" dirty="0">
                          <a:effectLst/>
                          <a:latin typeface="Cambria" panose="02040503050406030204" pitchFamily="18" charset="0"/>
                        </a:rPr>
                        <a:t>у</a:t>
                      </a:r>
                      <a:endParaRPr lang="ru-RU" sz="2400" b="1" baseline="0" dirty="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400" b="1" baseline="0" dirty="0">
                          <a:effectLst/>
                          <a:latin typeface="Cambria" panose="02040503050406030204" pitchFamily="18" charset="0"/>
                        </a:rPr>
                        <a:t>д</a:t>
                      </a:r>
                      <a:endParaRPr lang="ru-RU" sz="2400" b="1" baseline="0" dirty="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400" b="1" baseline="0">
                          <a:effectLst/>
                          <a:latin typeface="Cambria" panose="02040503050406030204" pitchFamily="18" charset="0"/>
                        </a:rPr>
                        <a:t>я</a:t>
                      </a:r>
                      <a:endParaRPr lang="ru-RU" sz="2400" b="1" baseline="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400" b="1" baseline="0">
                          <a:effectLst/>
                          <a:latin typeface="Cambria" panose="02040503050406030204" pitchFamily="18" charset="0"/>
                        </a:rPr>
                        <a:t>н</a:t>
                      </a:r>
                      <a:endParaRPr lang="ru-RU" sz="2400" b="1" baseline="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400" b="1" baseline="0">
                          <a:effectLst/>
                          <a:latin typeface="Cambria" panose="02040503050406030204" pitchFamily="18" charset="0"/>
                        </a:rPr>
                        <a:t>б</a:t>
                      </a:r>
                      <a:endParaRPr lang="ru-RU" sz="2400" b="1" baseline="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400" b="1" baseline="0">
                          <a:effectLst/>
                          <a:latin typeface="Cambria" panose="02040503050406030204" pitchFamily="18" charset="0"/>
                        </a:rPr>
                        <a:t>а</a:t>
                      </a:r>
                      <a:endParaRPr lang="ru-RU" sz="2400" b="1" baseline="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400" b="1" baseline="0" dirty="0">
                          <a:effectLst/>
                          <a:latin typeface="Cambria" panose="02040503050406030204" pitchFamily="18" charset="0"/>
                        </a:rPr>
                        <a:t>о</a:t>
                      </a:r>
                      <a:endParaRPr lang="ru-RU" sz="2400" b="1" baseline="0" dirty="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400" b="1" baseline="0">
                          <a:effectLst/>
                          <a:latin typeface="Cambria" panose="02040503050406030204" pitchFamily="18" charset="0"/>
                        </a:rPr>
                        <a:t>л</a:t>
                      </a:r>
                      <a:endParaRPr lang="ru-RU" sz="2400" b="1" baseline="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400" b="1" baseline="0">
                          <a:effectLst/>
                          <a:latin typeface="Cambria" panose="02040503050406030204" pitchFamily="18" charset="0"/>
                        </a:rPr>
                        <a:t>д</a:t>
                      </a:r>
                      <a:endParaRPr lang="ru-RU" sz="2400" b="1" baseline="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400" b="1" baseline="0">
                          <a:effectLst/>
                          <a:latin typeface="Cambria" panose="02040503050406030204" pitchFamily="18" charset="0"/>
                        </a:rPr>
                        <a:t>а</a:t>
                      </a:r>
                      <a:endParaRPr lang="ru-RU" sz="2400" b="1" baseline="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400" b="1" baseline="0">
                          <a:effectLst/>
                          <a:latin typeface="Cambria" panose="02040503050406030204" pitchFamily="18" charset="0"/>
                        </a:rPr>
                        <a:t>и</a:t>
                      </a:r>
                      <a:endParaRPr lang="ru-RU" sz="2400" b="1" baseline="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400" b="1" baseline="0">
                          <a:effectLst/>
                          <a:latin typeface="Cambria" panose="02040503050406030204" pitchFamily="18" charset="0"/>
                        </a:rPr>
                        <a:t>н</a:t>
                      </a:r>
                      <a:endParaRPr lang="ru-RU" sz="2400" b="1" baseline="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400" b="1" baseline="0">
                          <a:effectLst/>
                          <a:latin typeface="Cambria" panose="02040503050406030204" pitchFamily="18" charset="0"/>
                        </a:rPr>
                        <a:t>к</a:t>
                      </a:r>
                      <a:endParaRPr lang="ru-RU" sz="2400" b="1" baseline="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400" b="1" baseline="0" dirty="0">
                          <a:effectLst/>
                          <a:latin typeface="Cambria" panose="02040503050406030204" pitchFamily="18" charset="0"/>
                        </a:rPr>
                        <a:t>у</a:t>
                      </a:r>
                      <a:endParaRPr lang="ru-RU" sz="2400" b="1" baseline="0" dirty="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65748063"/>
                  </a:ext>
                </a:extLst>
              </a:tr>
              <a:tr h="815220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400" b="1" baseline="0">
                          <a:effectLst/>
                          <a:latin typeface="Cambria" panose="02040503050406030204" pitchFamily="18" charset="0"/>
                        </a:rPr>
                        <a:t>к</a:t>
                      </a:r>
                      <a:endParaRPr lang="ru-RU" sz="2400" b="1" baseline="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400" b="1" baseline="0">
                          <a:effectLst/>
                          <a:latin typeface="Cambria" panose="02040503050406030204" pitchFamily="18" charset="0"/>
                        </a:rPr>
                        <a:t>а</a:t>
                      </a:r>
                      <a:endParaRPr lang="ru-RU" sz="2400" b="1" baseline="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400" b="1" baseline="0">
                          <a:effectLst/>
                          <a:latin typeface="Cambria" panose="02040503050406030204" pitchFamily="18" charset="0"/>
                        </a:rPr>
                        <a:t>г</a:t>
                      </a:r>
                      <a:endParaRPr lang="ru-RU" sz="2400" b="1" baseline="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400" b="1" baseline="0" dirty="0">
                          <a:effectLst/>
                          <a:latin typeface="Cambria" panose="02040503050406030204" pitchFamily="18" charset="0"/>
                        </a:rPr>
                        <a:t>р</a:t>
                      </a:r>
                      <a:endParaRPr lang="ru-RU" sz="2400" b="1" baseline="0" dirty="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400" b="1" baseline="0" dirty="0">
                          <a:effectLst/>
                          <a:latin typeface="Cambria" panose="02040503050406030204" pitchFamily="18" charset="0"/>
                        </a:rPr>
                        <a:t>л</a:t>
                      </a:r>
                      <a:endParaRPr lang="ru-RU" sz="2400" b="1" baseline="0" dirty="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400" b="1" baseline="0" dirty="0">
                          <a:effectLst/>
                          <a:latin typeface="Cambria" panose="02040503050406030204" pitchFamily="18" charset="0"/>
                        </a:rPr>
                        <a:t>к</a:t>
                      </a:r>
                      <a:endParaRPr lang="ru-RU" sz="2400" b="1" baseline="0" dirty="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400" b="1" baseline="0" dirty="0">
                          <a:effectLst/>
                          <a:latin typeface="Cambria" panose="02040503050406030204" pitchFamily="18" charset="0"/>
                        </a:rPr>
                        <a:t>н</a:t>
                      </a:r>
                      <a:endParaRPr lang="ru-RU" sz="2400" b="1" baseline="0" dirty="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400" b="1" baseline="0">
                          <a:effectLst/>
                          <a:latin typeface="Cambria" panose="02040503050406030204" pitchFamily="18" charset="0"/>
                        </a:rPr>
                        <a:t>у</a:t>
                      </a:r>
                      <a:endParaRPr lang="ru-RU" sz="2400" b="1" baseline="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400" b="1" baseline="0">
                          <a:effectLst/>
                          <a:latin typeface="Cambria" panose="02040503050406030204" pitchFamily="18" charset="0"/>
                        </a:rPr>
                        <a:t>р</a:t>
                      </a:r>
                      <a:endParaRPr lang="ru-RU" sz="2400" b="1" baseline="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400" b="1" baseline="0">
                          <a:effectLst/>
                          <a:latin typeface="Cambria" panose="02040503050406030204" pitchFamily="18" charset="0"/>
                        </a:rPr>
                        <a:t>о</a:t>
                      </a:r>
                      <a:endParaRPr lang="ru-RU" sz="2400" b="1" baseline="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400" b="1" baseline="0">
                          <a:effectLst/>
                          <a:latin typeface="Cambria" panose="02040503050406030204" pitchFamily="18" charset="0"/>
                        </a:rPr>
                        <a:t>п</a:t>
                      </a:r>
                      <a:endParaRPr lang="ru-RU" sz="2400" b="1" baseline="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400" b="1" baseline="0">
                          <a:effectLst/>
                          <a:latin typeface="Cambria" panose="02040503050406030204" pitchFamily="18" charset="0"/>
                        </a:rPr>
                        <a:t>о</a:t>
                      </a:r>
                      <a:endParaRPr lang="ru-RU" sz="2400" b="1" baseline="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400" b="1" baseline="0">
                          <a:effectLst/>
                          <a:latin typeface="Cambria" panose="02040503050406030204" pitchFamily="18" charset="0"/>
                        </a:rPr>
                        <a:t>а</a:t>
                      </a:r>
                      <a:endParaRPr lang="ru-RU" sz="2400" b="1" baseline="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400" b="1" baseline="0">
                          <a:effectLst/>
                          <a:latin typeface="Cambria" panose="02040503050406030204" pitchFamily="18" charset="0"/>
                        </a:rPr>
                        <a:t>н</a:t>
                      </a:r>
                      <a:endParaRPr lang="ru-RU" sz="2400" b="1" baseline="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400" b="1" baseline="0">
                          <a:effectLst/>
                          <a:latin typeface="Cambria" panose="02040503050406030204" pitchFamily="18" charset="0"/>
                        </a:rPr>
                        <a:t>ы</a:t>
                      </a:r>
                      <a:endParaRPr lang="ru-RU" sz="2400" b="1" baseline="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400" b="1" baseline="0">
                          <a:effectLst/>
                          <a:latin typeface="Cambria" panose="02040503050406030204" pitchFamily="18" charset="0"/>
                        </a:rPr>
                        <a:t>ш</a:t>
                      </a:r>
                      <a:endParaRPr lang="ru-RU" sz="2400" b="1" baseline="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29405975"/>
                  </a:ext>
                </a:extLst>
              </a:tr>
              <a:tr h="815220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400" b="1" baseline="0">
                          <a:effectLst/>
                          <a:latin typeface="Cambria" panose="02040503050406030204" pitchFamily="18" charset="0"/>
                        </a:rPr>
                        <a:t>с</a:t>
                      </a:r>
                      <a:endParaRPr lang="ru-RU" sz="2400" b="1" baseline="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400" b="1" baseline="0">
                          <a:effectLst/>
                          <a:latin typeface="Cambria" panose="02040503050406030204" pitchFamily="18" charset="0"/>
                        </a:rPr>
                        <a:t>и</a:t>
                      </a:r>
                      <a:endParaRPr lang="ru-RU" sz="2400" b="1" baseline="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400" b="1" baseline="0">
                          <a:effectLst/>
                          <a:latin typeface="Cambria" panose="02040503050406030204" pitchFamily="18" charset="0"/>
                        </a:rPr>
                        <a:t>м</a:t>
                      </a:r>
                      <a:endParaRPr lang="ru-RU" sz="2400" b="1" baseline="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400" b="1" baseline="0">
                          <a:effectLst/>
                          <a:latin typeface="Cambria" panose="02040503050406030204" pitchFamily="18" charset="0"/>
                        </a:rPr>
                        <a:t>о</a:t>
                      </a:r>
                      <a:endParaRPr lang="ru-RU" sz="2400" b="1" baseline="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400" b="1" baseline="0">
                          <a:effectLst/>
                          <a:latin typeface="Cambria" panose="02040503050406030204" pitchFamily="18" charset="0"/>
                        </a:rPr>
                        <a:t>р</a:t>
                      </a:r>
                      <a:endParaRPr lang="ru-RU" sz="2400" b="1" baseline="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400" b="1" baseline="0">
                          <a:effectLst/>
                          <a:latin typeface="Cambria" panose="02040503050406030204" pitchFamily="18" charset="0"/>
                        </a:rPr>
                        <a:t>л</a:t>
                      </a:r>
                      <a:endParaRPr lang="ru-RU" sz="2400" b="1" baseline="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400" b="1" baseline="0">
                          <a:effectLst/>
                          <a:latin typeface="Cambria" panose="02040503050406030204" pitchFamily="18" charset="0"/>
                        </a:rPr>
                        <a:t>у</a:t>
                      </a:r>
                      <a:endParaRPr lang="ru-RU" sz="2400" b="1" baseline="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400" b="1" baseline="0" dirty="0">
                          <a:effectLst/>
                          <a:latin typeface="Cambria" panose="02040503050406030204" pitchFamily="18" charset="0"/>
                        </a:rPr>
                        <a:t>м</a:t>
                      </a:r>
                      <a:endParaRPr lang="ru-RU" sz="2400" b="1" baseline="0" dirty="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400" b="1" baseline="0">
                          <a:effectLst/>
                          <a:latin typeface="Cambria" panose="02040503050406030204" pitchFamily="18" charset="0"/>
                        </a:rPr>
                        <a:t>с</a:t>
                      </a:r>
                      <a:endParaRPr lang="ru-RU" sz="2400" b="1" baseline="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400" b="1" baseline="0">
                          <a:effectLst/>
                          <a:latin typeface="Cambria" panose="02040503050406030204" pitchFamily="18" charset="0"/>
                        </a:rPr>
                        <a:t>р</a:t>
                      </a:r>
                      <a:endParaRPr lang="ru-RU" sz="2400" b="1" baseline="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400" b="1" baseline="0">
                          <a:effectLst/>
                          <a:latin typeface="Cambria" panose="02040503050406030204" pitchFamily="18" charset="0"/>
                        </a:rPr>
                        <a:t>я</a:t>
                      </a:r>
                      <a:endParaRPr lang="ru-RU" sz="2400" b="1" baseline="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400" b="1" baseline="0">
                          <a:effectLst/>
                          <a:latin typeface="Cambria" panose="02040503050406030204" pitchFamily="18" charset="0"/>
                        </a:rPr>
                        <a:t>п</a:t>
                      </a:r>
                      <a:endParaRPr lang="ru-RU" sz="2400" b="1" baseline="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400" b="1" baseline="0">
                          <a:effectLst/>
                          <a:latin typeface="Cambria" panose="02040503050406030204" pitchFamily="18" charset="0"/>
                        </a:rPr>
                        <a:t>у</a:t>
                      </a:r>
                      <a:endParaRPr lang="ru-RU" sz="2400" b="1" baseline="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400" b="1" baseline="0">
                          <a:effectLst/>
                          <a:latin typeface="Cambria" panose="02040503050406030204" pitchFamily="18" charset="0"/>
                        </a:rPr>
                        <a:t>к</a:t>
                      </a:r>
                      <a:endParaRPr lang="ru-RU" sz="2400" b="1" baseline="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400" b="1" baseline="0">
                          <a:effectLst/>
                          <a:latin typeface="Cambria" panose="02040503050406030204" pitchFamily="18" charset="0"/>
                        </a:rPr>
                        <a:t>и</a:t>
                      </a:r>
                      <a:endParaRPr lang="ru-RU" sz="2400" b="1" baseline="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400" b="1" baseline="0">
                          <a:effectLst/>
                          <a:latin typeface="Cambria" panose="02040503050406030204" pitchFamily="18" charset="0"/>
                        </a:rPr>
                        <a:t>а</a:t>
                      </a:r>
                      <a:endParaRPr lang="ru-RU" sz="2400" b="1" baseline="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86129738"/>
                  </a:ext>
                </a:extLst>
              </a:tr>
              <a:tr h="815220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400" b="1" baseline="0" dirty="0">
                          <a:effectLst/>
                          <a:latin typeface="Cambria" panose="02040503050406030204" pitchFamily="18" charset="0"/>
                        </a:rPr>
                        <a:t>к</a:t>
                      </a:r>
                      <a:endParaRPr lang="ru-RU" sz="2400" b="1" baseline="0" dirty="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400" b="1" baseline="0">
                          <a:effectLst/>
                          <a:latin typeface="Cambria" panose="02040503050406030204" pitchFamily="18" charset="0"/>
                        </a:rPr>
                        <a:t>щ</a:t>
                      </a:r>
                      <a:endParaRPr lang="ru-RU" sz="2400" b="1" baseline="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400" b="1" baseline="0">
                          <a:effectLst/>
                          <a:latin typeface="Cambria" panose="02040503050406030204" pitchFamily="18" charset="0"/>
                        </a:rPr>
                        <a:t>б</a:t>
                      </a:r>
                      <a:endParaRPr lang="ru-RU" sz="2400" b="1" baseline="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400" b="1" baseline="0">
                          <a:effectLst/>
                          <a:latin typeface="Cambria" panose="02040503050406030204" pitchFamily="18" charset="0"/>
                        </a:rPr>
                        <a:t>е</a:t>
                      </a:r>
                      <a:endParaRPr lang="ru-RU" sz="2400" b="1" baseline="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400" b="1" baseline="0">
                          <a:effectLst/>
                          <a:latin typeface="Cambria" panose="02040503050406030204" pitchFamily="18" charset="0"/>
                        </a:rPr>
                        <a:t>ф</a:t>
                      </a:r>
                      <a:endParaRPr lang="ru-RU" sz="2400" b="1" baseline="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400" b="1" baseline="0">
                          <a:effectLst/>
                          <a:latin typeface="Cambria" panose="02040503050406030204" pitchFamily="18" charset="0"/>
                        </a:rPr>
                        <a:t>а</a:t>
                      </a:r>
                      <a:endParaRPr lang="ru-RU" sz="2400" b="1" baseline="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400" b="1" baseline="0">
                          <a:effectLst/>
                          <a:latin typeface="Cambria" panose="02040503050406030204" pitchFamily="18" charset="0"/>
                        </a:rPr>
                        <a:t>г</a:t>
                      </a:r>
                      <a:endParaRPr lang="ru-RU" sz="2400" b="1" baseline="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400" b="1" baseline="0">
                          <a:effectLst/>
                          <a:latin typeface="Cambria" panose="02040503050406030204" pitchFamily="18" charset="0"/>
                        </a:rPr>
                        <a:t>ш</a:t>
                      </a:r>
                      <a:endParaRPr lang="ru-RU" sz="2400" b="1" baseline="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400" b="1" baseline="0">
                          <a:effectLst/>
                          <a:latin typeface="Cambria" panose="02040503050406030204" pitchFamily="18" charset="0"/>
                        </a:rPr>
                        <a:t>б</a:t>
                      </a:r>
                      <a:endParaRPr lang="ru-RU" sz="2400" b="1" baseline="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400" b="1" baseline="0">
                          <a:effectLst/>
                          <a:latin typeface="Cambria" panose="02040503050406030204" pitchFamily="18" charset="0"/>
                        </a:rPr>
                        <a:t>о</a:t>
                      </a:r>
                      <a:endParaRPr lang="ru-RU" sz="2400" b="1" baseline="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400" b="1" baseline="0">
                          <a:effectLst/>
                          <a:latin typeface="Cambria" panose="02040503050406030204" pitchFamily="18" charset="0"/>
                        </a:rPr>
                        <a:t>ф</a:t>
                      </a:r>
                      <a:endParaRPr lang="ru-RU" sz="2400" b="1" baseline="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400" b="1" baseline="0" dirty="0">
                          <a:effectLst/>
                          <a:latin typeface="Cambria" panose="02040503050406030204" pitchFamily="18" charset="0"/>
                        </a:rPr>
                        <a:t>а</a:t>
                      </a:r>
                      <a:endParaRPr lang="ru-RU" sz="2400" b="1" baseline="0" dirty="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400" b="1" baseline="0">
                          <a:effectLst/>
                          <a:latin typeface="Cambria" panose="02040503050406030204" pitchFamily="18" charset="0"/>
                        </a:rPr>
                        <a:t>ш</a:t>
                      </a:r>
                      <a:endParaRPr lang="ru-RU" sz="2400" b="1" baseline="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400" b="1" baseline="0">
                          <a:effectLst/>
                          <a:latin typeface="Cambria" panose="02040503050406030204" pitchFamily="18" charset="0"/>
                        </a:rPr>
                        <a:t>л</a:t>
                      </a:r>
                      <a:endParaRPr lang="ru-RU" sz="2400" b="1" baseline="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400" b="1" baseline="0">
                          <a:effectLst/>
                          <a:latin typeface="Cambria" panose="02040503050406030204" pitchFamily="18" charset="0"/>
                        </a:rPr>
                        <a:t>б</a:t>
                      </a:r>
                      <a:endParaRPr lang="ru-RU" sz="2400" b="1" baseline="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400" b="1" baseline="0">
                          <a:effectLst/>
                          <a:latin typeface="Cambria" panose="02040503050406030204" pitchFamily="18" charset="0"/>
                        </a:rPr>
                        <a:t>к</a:t>
                      </a:r>
                      <a:endParaRPr lang="ru-RU" sz="2400" b="1" baseline="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54660261"/>
                  </a:ext>
                </a:extLst>
              </a:tr>
              <a:tr h="815220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400" b="1" baseline="0" dirty="0">
                          <a:effectLst/>
                          <a:latin typeface="Cambria" panose="02040503050406030204" pitchFamily="18" charset="0"/>
                        </a:rPr>
                        <a:t>к</a:t>
                      </a:r>
                      <a:endParaRPr lang="ru-RU" sz="2400" b="1" baseline="0" dirty="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400" b="1" baseline="0">
                          <a:effectLst/>
                          <a:latin typeface="Cambria" panose="02040503050406030204" pitchFamily="18" charset="0"/>
                        </a:rPr>
                        <a:t>л</a:t>
                      </a:r>
                      <a:endParaRPr lang="ru-RU" sz="2400" b="1" baseline="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400" b="1" baseline="0">
                          <a:effectLst/>
                          <a:latin typeface="Cambria" panose="02040503050406030204" pitchFamily="18" charset="0"/>
                        </a:rPr>
                        <a:t>э</a:t>
                      </a:r>
                      <a:endParaRPr lang="ru-RU" sz="2400" b="1" baseline="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400" b="1" baseline="0">
                          <a:effectLst/>
                          <a:latin typeface="Cambria" panose="02040503050406030204" pitchFamily="18" charset="0"/>
                        </a:rPr>
                        <a:t>в</a:t>
                      </a:r>
                      <a:endParaRPr lang="ru-RU" sz="2400" b="1" baseline="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400" b="1" baseline="0">
                          <a:effectLst/>
                          <a:latin typeface="Cambria" panose="02040503050406030204" pitchFamily="18" charset="0"/>
                        </a:rPr>
                        <a:t>а</a:t>
                      </a:r>
                      <a:endParaRPr lang="ru-RU" sz="2400" b="1" baseline="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400" b="1" baseline="0">
                          <a:effectLst/>
                          <a:latin typeface="Cambria" panose="02040503050406030204" pitchFamily="18" charset="0"/>
                        </a:rPr>
                        <a:t>г</a:t>
                      </a:r>
                      <a:endParaRPr lang="ru-RU" sz="2400" b="1" baseline="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400" b="1" baseline="0">
                          <a:effectLst/>
                          <a:latin typeface="Cambria" panose="02040503050406030204" pitchFamily="18" charset="0"/>
                        </a:rPr>
                        <a:t>о</a:t>
                      </a:r>
                      <a:endParaRPr lang="ru-RU" sz="2400" b="1" baseline="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400" b="1" baseline="0">
                          <a:effectLst/>
                          <a:latin typeface="Cambria" panose="02040503050406030204" pitchFamily="18" charset="0"/>
                        </a:rPr>
                        <a:t>а</a:t>
                      </a:r>
                      <a:endParaRPr lang="ru-RU" sz="2400" b="1" baseline="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400" b="1" baseline="0">
                          <a:effectLst/>
                          <a:latin typeface="Cambria" panose="02040503050406030204" pitchFamily="18" charset="0"/>
                        </a:rPr>
                        <a:t>р</a:t>
                      </a:r>
                      <a:endParaRPr lang="ru-RU" sz="2400" b="1" baseline="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400" b="1" baseline="0">
                          <a:effectLst/>
                          <a:latin typeface="Cambria" panose="02040503050406030204" pitchFamily="18" charset="0"/>
                        </a:rPr>
                        <a:t>э</a:t>
                      </a:r>
                      <a:endParaRPr lang="ru-RU" sz="2400" b="1" baseline="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400" b="1" baseline="0">
                          <a:effectLst/>
                          <a:latin typeface="Cambria" panose="02040503050406030204" pitchFamily="18" charset="0"/>
                        </a:rPr>
                        <a:t>ш</a:t>
                      </a:r>
                      <a:endParaRPr lang="ru-RU" sz="2400" b="1" baseline="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400" b="1" baseline="0">
                          <a:effectLst/>
                          <a:latin typeface="Cambria" panose="02040503050406030204" pitchFamily="18" charset="0"/>
                        </a:rPr>
                        <a:t>в</a:t>
                      </a:r>
                      <a:endParaRPr lang="ru-RU" sz="2400" b="1" baseline="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400" b="1" baseline="0">
                          <a:effectLst/>
                          <a:latin typeface="Cambria" panose="02040503050406030204" pitchFamily="18" charset="0"/>
                        </a:rPr>
                        <a:t>г</a:t>
                      </a:r>
                      <a:endParaRPr lang="ru-RU" sz="2400" b="1" baseline="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400" b="1" baseline="0">
                          <a:effectLst/>
                          <a:latin typeface="Cambria" panose="02040503050406030204" pitchFamily="18" charset="0"/>
                        </a:rPr>
                        <a:t>у</a:t>
                      </a:r>
                      <a:endParaRPr lang="ru-RU" sz="2400" b="1" baseline="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400" b="1" baseline="0" dirty="0">
                          <a:effectLst/>
                          <a:latin typeface="Cambria" panose="02040503050406030204" pitchFamily="18" charset="0"/>
                        </a:rPr>
                        <a:t>л</a:t>
                      </a:r>
                      <a:endParaRPr lang="ru-RU" sz="2400" b="1" baseline="0" dirty="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400" b="1" baseline="0" dirty="0">
                          <a:effectLst/>
                          <a:latin typeface="Cambria" panose="02040503050406030204" pitchFamily="18" charset="0"/>
                        </a:rPr>
                        <a:t>н</a:t>
                      </a:r>
                      <a:endParaRPr lang="ru-RU" sz="2400" b="1" baseline="0" dirty="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91965880"/>
                  </a:ext>
                </a:extLst>
              </a:tr>
              <a:tr h="815220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400" b="1" baseline="0" dirty="0">
                          <a:effectLst/>
                          <a:latin typeface="Cambria" panose="02040503050406030204" pitchFamily="18" charset="0"/>
                        </a:rPr>
                        <a:t>б</a:t>
                      </a:r>
                      <a:endParaRPr lang="ru-RU" sz="2400" b="1" baseline="0" dirty="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400" b="1" baseline="0">
                          <a:effectLst/>
                          <a:latin typeface="Cambria" panose="02040503050406030204" pitchFamily="18" charset="0"/>
                        </a:rPr>
                        <a:t>и</a:t>
                      </a:r>
                      <a:endParaRPr lang="ru-RU" sz="2400" b="1" baseline="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400" b="1" baseline="0">
                          <a:effectLst/>
                          <a:latin typeface="Cambria" panose="02040503050406030204" pitchFamily="18" charset="0"/>
                        </a:rPr>
                        <a:t>в</a:t>
                      </a:r>
                      <a:endParaRPr lang="ru-RU" sz="2400" b="1" baseline="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400" b="1" baseline="0" dirty="0">
                          <a:effectLst/>
                          <a:latin typeface="Cambria" panose="02040503050406030204" pitchFamily="18" charset="0"/>
                        </a:rPr>
                        <a:t>х</a:t>
                      </a:r>
                      <a:endParaRPr lang="ru-RU" sz="2400" b="1" baseline="0" dirty="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400" b="1" baseline="0">
                          <a:effectLst/>
                          <a:latin typeface="Cambria" panose="02040503050406030204" pitchFamily="18" charset="0"/>
                        </a:rPr>
                        <a:t>е</a:t>
                      </a:r>
                      <a:endParaRPr lang="ru-RU" sz="2400" b="1" baseline="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400" b="1" baseline="0">
                          <a:effectLst/>
                          <a:latin typeface="Cambria" panose="02040503050406030204" pitchFamily="18" charset="0"/>
                        </a:rPr>
                        <a:t>р</a:t>
                      </a:r>
                      <a:endParaRPr lang="ru-RU" sz="2400" b="1" baseline="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400" b="1" baseline="0">
                          <a:effectLst/>
                          <a:latin typeface="Cambria" panose="02040503050406030204" pitchFamily="18" charset="0"/>
                        </a:rPr>
                        <a:t>а</a:t>
                      </a:r>
                      <a:endParaRPr lang="ru-RU" sz="2400" b="1" baseline="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400" b="1" baseline="0">
                          <a:effectLst/>
                          <a:latin typeface="Cambria" panose="02040503050406030204" pitchFamily="18" charset="0"/>
                        </a:rPr>
                        <a:t>в</a:t>
                      </a:r>
                      <a:endParaRPr lang="ru-RU" sz="2400" b="1" baseline="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400" b="1" baseline="0">
                          <a:effectLst/>
                          <a:latin typeface="Cambria" panose="02040503050406030204" pitchFamily="18" charset="0"/>
                        </a:rPr>
                        <a:t>с</a:t>
                      </a:r>
                      <a:endParaRPr lang="ru-RU" sz="2400" b="1" baseline="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400" b="1" baseline="0">
                          <a:effectLst/>
                          <a:latin typeface="Cambria" panose="02040503050406030204" pitchFamily="18" charset="0"/>
                        </a:rPr>
                        <a:t>х</a:t>
                      </a:r>
                      <a:endParaRPr lang="ru-RU" sz="2400" b="1" baseline="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400" b="1" baseline="0">
                          <a:effectLst/>
                          <a:latin typeface="Cambria" panose="02040503050406030204" pitchFamily="18" charset="0"/>
                        </a:rPr>
                        <a:t>а</a:t>
                      </a:r>
                      <a:endParaRPr lang="ru-RU" sz="2400" b="1" baseline="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400" b="1" baseline="0">
                          <a:effectLst/>
                          <a:latin typeface="Cambria" panose="02040503050406030204" pitchFamily="18" charset="0"/>
                        </a:rPr>
                        <a:t>к</a:t>
                      </a:r>
                      <a:endParaRPr lang="ru-RU" sz="2400" b="1" baseline="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400" b="1" baseline="0">
                          <a:effectLst/>
                          <a:latin typeface="Cambria" panose="02040503050406030204" pitchFamily="18" charset="0"/>
                        </a:rPr>
                        <a:t>с</a:t>
                      </a:r>
                      <a:endParaRPr lang="ru-RU" sz="2400" b="1" baseline="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400" b="1" baseline="0">
                          <a:effectLst/>
                          <a:latin typeface="Cambria" panose="02040503050406030204" pitchFamily="18" charset="0"/>
                        </a:rPr>
                        <a:t>у</a:t>
                      </a:r>
                      <a:endParaRPr lang="ru-RU" sz="2400" b="1" baseline="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400" b="1" baseline="0">
                          <a:effectLst/>
                          <a:latin typeface="Cambria" panose="02040503050406030204" pitchFamily="18" charset="0"/>
                        </a:rPr>
                        <a:t>т</a:t>
                      </a:r>
                      <a:endParaRPr lang="ru-RU" sz="2400" b="1" baseline="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400" b="1" baseline="0" dirty="0">
                          <a:effectLst/>
                          <a:latin typeface="Cambria" panose="02040503050406030204" pitchFamily="18" charset="0"/>
                        </a:rPr>
                        <a:t>и</a:t>
                      </a:r>
                      <a:endParaRPr lang="ru-RU" sz="2400" b="1" baseline="0" dirty="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9625636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312035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3000">
              <a:schemeClr val="bg2">
                <a:tint val="90000"/>
                <a:satMod val="92000"/>
                <a:lumMod val="120000"/>
              </a:schemeClr>
            </a:gs>
            <a:gs pos="100000">
              <a:schemeClr val="bg2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422399" y="203200"/>
            <a:ext cx="10276115" cy="6437085"/>
          </a:xfrm>
        </p:spPr>
        <p:txBody>
          <a:bodyPr>
            <a:normAutofit lnSpcReduction="10000"/>
          </a:bodyPr>
          <a:lstStyle/>
          <a:p>
            <a:pPr>
              <a:lnSpc>
                <a:spcPct val="150000"/>
              </a:lnSpc>
              <a:spcAft>
                <a:spcPts val="1200"/>
              </a:spcAft>
            </a:pPr>
            <a:r>
              <a:rPr lang="ru-RU" sz="3600" dirty="0" smtClean="0">
                <a:latin typeface="Cambria" panose="02040503050406030204" pitchFamily="18" charset="0"/>
              </a:rPr>
              <a:t>Зяблик</a:t>
            </a:r>
          </a:p>
          <a:p>
            <a:pPr>
              <a:lnSpc>
                <a:spcPct val="150000"/>
              </a:lnSpc>
              <a:spcAft>
                <a:spcPts val="1200"/>
              </a:spcAft>
            </a:pPr>
            <a:r>
              <a:rPr lang="ru-RU" sz="3600" dirty="0" smtClean="0">
                <a:latin typeface="Cambria" panose="02040503050406030204" pitchFamily="18" charset="0"/>
              </a:rPr>
              <a:t>Глупыш</a:t>
            </a:r>
          </a:p>
          <a:p>
            <a:pPr>
              <a:lnSpc>
                <a:spcPct val="150000"/>
              </a:lnSpc>
              <a:spcAft>
                <a:spcPts val="1200"/>
              </a:spcAft>
            </a:pPr>
            <a:r>
              <a:rPr lang="ru-RU" sz="3600" dirty="0" smtClean="0">
                <a:latin typeface="Cambria" panose="02040503050406030204" pitchFamily="18" charset="0"/>
              </a:rPr>
              <a:t>Оляпка</a:t>
            </a:r>
          </a:p>
          <a:p>
            <a:pPr>
              <a:lnSpc>
                <a:spcPct val="150000"/>
              </a:lnSpc>
              <a:spcAft>
                <a:spcPts val="1200"/>
              </a:spcAft>
            </a:pPr>
            <a:r>
              <a:rPr lang="ru-RU" sz="3600" dirty="0" smtClean="0">
                <a:latin typeface="Cambria" panose="02040503050406030204" pitchFamily="18" charset="0"/>
              </a:rPr>
              <a:t>Щегол</a:t>
            </a:r>
          </a:p>
          <a:p>
            <a:pPr>
              <a:lnSpc>
                <a:spcPct val="150000"/>
              </a:lnSpc>
              <a:spcAft>
                <a:spcPts val="1200"/>
              </a:spcAft>
            </a:pPr>
            <a:r>
              <a:rPr lang="ru-RU" sz="3600" dirty="0" smtClean="0">
                <a:latin typeface="Cambria" panose="02040503050406030204" pitchFamily="18" charset="0"/>
              </a:rPr>
              <a:t>Коршун</a:t>
            </a:r>
          </a:p>
          <a:p>
            <a:pPr>
              <a:lnSpc>
                <a:spcPct val="150000"/>
              </a:lnSpc>
              <a:spcAft>
                <a:spcPts val="1200"/>
              </a:spcAft>
            </a:pPr>
            <a:r>
              <a:rPr lang="ru-RU" sz="3600" dirty="0" smtClean="0">
                <a:latin typeface="Cambria" panose="02040503050406030204" pitchFamily="18" charset="0"/>
              </a:rPr>
              <a:t>Беркут</a:t>
            </a:r>
          </a:p>
          <a:p>
            <a:pPr marL="0" indent="0">
              <a:lnSpc>
                <a:spcPct val="150000"/>
              </a:lnSpc>
              <a:buNone/>
            </a:pPr>
            <a:endParaRPr lang="ru-RU" sz="2000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4759" y="0"/>
            <a:ext cx="2205794" cy="1904861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98485" y="1019753"/>
            <a:ext cx="2648088" cy="1787236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6539" y="2049608"/>
            <a:ext cx="2561549" cy="1921162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44587" y="2806989"/>
            <a:ext cx="2879550" cy="1906673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24137" y="4338052"/>
            <a:ext cx="2631248" cy="1922749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46573" y="4205749"/>
            <a:ext cx="1919713" cy="25596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94684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4435" y="547910"/>
            <a:ext cx="8911687" cy="1280890"/>
          </a:xfrm>
        </p:spPr>
        <p:txBody>
          <a:bodyPr/>
          <a:lstStyle/>
          <a:p>
            <a:pPr algn="ctr"/>
            <a:r>
              <a:rPr lang="ru-RU" b="1" dirty="0">
                <a:latin typeface="Cambria" panose="02040503050406030204" pitchFamily="18" charset="0"/>
              </a:rPr>
              <a:t>Игра </a:t>
            </a:r>
            <a:r>
              <a:rPr lang="ru-RU" b="1" dirty="0" smtClean="0">
                <a:latin typeface="Cambria" panose="02040503050406030204" pitchFamily="18" charset="0"/>
              </a:rPr>
              <a:t>«Зимующие птицы»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97014" y="2103120"/>
            <a:ext cx="4572000" cy="3307080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3267" y="1828800"/>
            <a:ext cx="3581400" cy="358140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687132" y="5555156"/>
            <a:ext cx="285911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latin typeface="Cambria" panose="02040503050406030204" pitchFamily="18" charset="0"/>
              </a:rPr>
              <a:t>синица</a:t>
            </a:r>
            <a:endParaRPr lang="ru-RU" dirty="0">
              <a:latin typeface="Cambria" panose="02040503050406030204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7134896" y="5602310"/>
            <a:ext cx="36962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latin typeface="Cambria" panose="02040503050406030204" pitchFamily="18" charset="0"/>
              </a:rPr>
              <a:t>свиристель</a:t>
            </a:r>
            <a:endParaRPr lang="ru-RU" dirty="0"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892783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17161" y="765777"/>
            <a:ext cx="8911687" cy="1280890"/>
          </a:xfrm>
        </p:spPr>
        <p:txBody>
          <a:bodyPr/>
          <a:lstStyle/>
          <a:p>
            <a:pPr algn="ctr"/>
            <a:r>
              <a:rPr lang="ru-RU" dirty="0" smtClean="0">
                <a:latin typeface="Cambria" panose="02040503050406030204" pitchFamily="18" charset="0"/>
              </a:rPr>
              <a:t>Что едят синицы?</a:t>
            </a:r>
            <a:endParaRPr lang="ru-RU" dirty="0">
              <a:latin typeface="Cambria" panose="02040503050406030204" pitchFamily="18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56123" y="2286235"/>
            <a:ext cx="5639179" cy="3778250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4125" y="2286235"/>
            <a:ext cx="4156999" cy="3778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88883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61860" y="636989"/>
            <a:ext cx="8911687" cy="1280890"/>
          </a:xfrm>
        </p:spPr>
        <p:txBody>
          <a:bodyPr/>
          <a:lstStyle/>
          <a:p>
            <a:pPr algn="ctr"/>
            <a:r>
              <a:rPr lang="ru-RU" dirty="0">
                <a:latin typeface="Cambria" panose="02040503050406030204" pitchFamily="18" charset="0"/>
              </a:rPr>
              <a:t>Что едят </a:t>
            </a:r>
            <a:r>
              <a:rPr lang="ru-RU" dirty="0" smtClean="0">
                <a:latin typeface="Cambria" panose="02040503050406030204" pitchFamily="18" charset="0"/>
              </a:rPr>
              <a:t>свиристели?</a:t>
            </a: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13657" y="1612433"/>
            <a:ext cx="6310398" cy="4775936"/>
          </a:xfrm>
        </p:spPr>
      </p:pic>
    </p:spTree>
    <p:extLst>
      <p:ext uri="{BB962C8B-B14F-4D97-AF65-F5344CB8AC3E}">
        <p14:creationId xmlns:p14="http://schemas.microsoft.com/office/powerpoint/2010/main" val="21468691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931831" y="1236372"/>
            <a:ext cx="10135673" cy="5241701"/>
          </a:xfrm>
        </p:spPr>
        <p:txBody>
          <a:bodyPr>
            <a:normAutofit/>
          </a:bodyPr>
          <a:lstStyle/>
          <a:p>
            <a:pPr>
              <a:spcAft>
                <a:spcPts val="1200"/>
              </a:spcAft>
            </a:pPr>
            <a:r>
              <a:rPr lang="ru-RU" sz="3200" b="1" dirty="0">
                <a:latin typeface="Cambria" panose="02040503050406030204" pitchFamily="18" charset="0"/>
              </a:rPr>
              <a:t>К</a:t>
            </a:r>
            <a:r>
              <a:rPr lang="ru-RU" sz="3200" b="1" dirty="0" smtClean="0">
                <a:latin typeface="Cambria" panose="02040503050406030204" pitchFamily="18" charset="0"/>
              </a:rPr>
              <a:t>ому </a:t>
            </a:r>
            <a:r>
              <a:rPr lang="ru-RU" sz="3200" b="1" dirty="0">
                <a:latin typeface="Cambria" panose="02040503050406030204" pitchFamily="18" charset="0"/>
              </a:rPr>
              <a:t>было легче найти корм – синичкам или свиристелям? </a:t>
            </a:r>
            <a:endParaRPr lang="ru-RU" sz="3200" b="1" dirty="0" smtClean="0">
              <a:latin typeface="Cambria" panose="02040503050406030204" pitchFamily="18" charset="0"/>
            </a:endParaRPr>
          </a:p>
          <a:p>
            <a:pPr>
              <a:spcAft>
                <a:spcPts val="1200"/>
              </a:spcAft>
            </a:pPr>
            <a:r>
              <a:rPr lang="ru-RU" sz="3200" b="1" dirty="0" smtClean="0">
                <a:latin typeface="Cambria" panose="02040503050406030204" pitchFamily="18" charset="0"/>
              </a:rPr>
              <a:t>Почему </a:t>
            </a:r>
            <a:r>
              <a:rPr lang="ru-RU" sz="3200" b="1" dirty="0">
                <a:latin typeface="Cambria" panose="02040503050406030204" pitchFamily="18" charset="0"/>
              </a:rPr>
              <a:t>синички не собираются в большие стаи? </a:t>
            </a:r>
            <a:endParaRPr lang="ru-RU" sz="3200" b="1" dirty="0" smtClean="0">
              <a:latin typeface="Cambria" panose="02040503050406030204" pitchFamily="18" charset="0"/>
            </a:endParaRPr>
          </a:p>
          <a:p>
            <a:pPr>
              <a:spcAft>
                <a:spcPts val="1200"/>
              </a:spcAft>
            </a:pPr>
            <a:r>
              <a:rPr lang="ru-RU" sz="3200" b="1" dirty="0" smtClean="0">
                <a:latin typeface="Cambria" panose="02040503050406030204" pitchFamily="18" charset="0"/>
              </a:rPr>
              <a:t>Труднее </a:t>
            </a:r>
            <a:r>
              <a:rPr lang="ru-RU" sz="3200" b="1" dirty="0">
                <a:latin typeface="Cambria" panose="02040503050406030204" pitchFamily="18" charset="0"/>
              </a:rPr>
              <a:t>ли птицам найти себе необходимую пищу, когда день становится короче</a:t>
            </a:r>
            <a:r>
              <a:rPr lang="ru-RU" sz="3200" b="1" dirty="0" smtClean="0">
                <a:latin typeface="Cambria" panose="02040503050406030204" pitchFamily="18" charset="0"/>
              </a:rPr>
              <a:t>?</a:t>
            </a:r>
          </a:p>
          <a:p>
            <a:pPr>
              <a:spcAft>
                <a:spcPts val="1200"/>
              </a:spcAft>
            </a:pPr>
            <a:r>
              <a:rPr lang="ru-RU" sz="3200" b="1" dirty="0" smtClean="0">
                <a:latin typeface="Cambria" panose="02040503050406030204" pitchFamily="18" charset="0"/>
              </a:rPr>
              <a:t> </a:t>
            </a:r>
            <a:r>
              <a:rPr lang="ru-RU" sz="3200" b="1" dirty="0">
                <a:latin typeface="Cambria" panose="02040503050406030204" pitchFamily="18" charset="0"/>
              </a:rPr>
              <a:t>Каких насекомых легче найти ярких или темных, тех, кто плохо или хорошо спрятался?</a:t>
            </a:r>
          </a:p>
          <a:p>
            <a:pPr>
              <a:spcAft>
                <a:spcPts val="1200"/>
              </a:spcAft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051464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44914" y="972453"/>
            <a:ext cx="8911687" cy="1280890"/>
          </a:xfrm>
        </p:spPr>
        <p:txBody>
          <a:bodyPr/>
          <a:lstStyle/>
          <a:p>
            <a:pPr algn="ctr"/>
            <a:r>
              <a:rPr lang="ru-RU" b="1" dirty="0">
                <a:latin typeface="Cambria" panose="02040503050406030204" pitchFamily="18" charset="0"/>
              </a:rPr>
              <a:t>Игра </a:t>
            </a:r>
            <a:r>
              <a:rPr lang="ru-RU" b="1" dirty="0" smtClean="0">
                <a:latin typeface="Cambria" panose="02040503050406030204" pitchFamily="18" charset="0"/>
              </a:rPr>
              <a:t>“Типография</a:t>
            </a:r>
            <a:r>
              <a:rPr lang="ru-RU" b="1" dirty="0">
                <a:latin typeface="Cambria" panose="02040503050406030204" pitchFamily="18" charset="0"/>
              </a:rPr>
              <a:t>”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944914" y="2685142"/>
            <a:ext cx="9956800" cy="3226079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5400" b="1" dirty="0">
                <a:solidFill>
                  <a:srgbClr val="FF0000"/>
                </a:solidFill>
                <a:latin typeface="Cambria" panose="02040503050406030204" pitchFamily="18" charset="0"/>
              </a:rPr>
              <a:t>А В Г Е И К Л Н О П Р С Ц Ч Я</a:t>
            </a:r>
          </a:p>
        </p:txBody>
      </p:sp>
    </p:spTree>
    <p:extLst>
      <p:ext uri="{BB962C8B-B14F-4D97-AF65-F5344CB8AC3E}">
        <p14:creationId xmlns:p14="http://schemas.microsoft.com/office/powerpoint/2010/main" val="39461493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84211" y="421704"/>
            <a:ext cx="8911687" cy="1280890"/>
          </a:xfrm>
        </p:spPr>
        <p:txBody>
          <a:bodyPr>
            <a:noAutofit/>
          </a:bodyPr>
          <a:lstStyle/>
          <a:p>
            <a:r>
              <a:rPr lang="ru-RU" sz="9600" dirty="0" smtClean="0">
                <a:solidFill>
                  <a:srgbClr val="FF0000"/>
                </a:solidFill>
              </a:rPr>
              <a:t>грач</a:t>
            </a:r>
            <a:endParaRPr lang="ru-RU" sz="9600" dirty="0">
              <a:solidFill>
                <a:srgbClr val="FF0000"/>
              </a:solidFill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40055" y="4017581"/>
            <a:ext cx="13716" cy="10287"/>
          </a:xfr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4878" y="1988457"/>
            <a:ext cx="7167733" cy="43543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00486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70525" y="1335309"/>
            <a:ext cx="8911687" cy="1280890"/>
          </a:xfrm>
        </p:spPr>
        <p:txBody>
          <a:bodyPr>
            <a:normAutofit/>
          </a:bodyPr>
          <a:lstStyle/>
          <a:p>
            <a:r>
              <a:rPr lang="ru-RU" sz="7200" dirty="0" smtClean="0">
                <a:solidFill>
                  <a:srgbClr val="FF0000"/>
                </a:solidFill>
              </a:rPr>
              <a:t>Цапля</a:t>
            </a:r>
            <a:endParaRPr lang="ru-RU" sz="7200" dirty="0">
              <a:solidFill>
                <a:srgbClr val="FF0000"/>
              </a:solidFill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48162" y="1071404"/>
            <a:ext cx="6914923" cy="4840446"/>
          </a:xfrm>
        </p:spPr>
      </p:pic>
    </p:spTree>
    <p:extLst>
      <p:ext uri="{BB962C8B-B14F-4D97-AF65-F5344CB8AC3E}">
        <p14:creationId xmlns:p14="http://schemas.microsoft.com/office/powerpoint/2010/main" val="19639197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51096" y="478967"/>
            <a:ext cx="8911687" cy="1280890"/>
          </a:xfrm>
        </p:spPr>
        <p:txBody>
          <a:bodyPr>
            <a:normAutofit/>
          </a:bodyPr>
          <a:lstStyle/>
          <a:p>
            <a:r>
              <a:rPr lang="ru-RU" sz="6600" dirty="0" smtClean="0">
                <a:solidFill>
                  <a:srgbClr val="FF0000"/>
                </a:solidFill>
              </a:rPr>
              <a:t>скворец</a:t>
            </a:r>
            <a:endParaRPr lang="ru-RU" sz="6000" dirty="0">
              <a:solidFill>
                <a:srgbClr val="FF0000"/>
              </a:solidFill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8665" y="1619938"/>
            <a:ext cx="6713163" cy="4799912"/>
          </a:xfrm>
        </p:spPr>
      </p:pic>
    </p:spTree>
    <p:extLst>
      <p:ext uri="{BB962C8B-B14F-4D97-AF65-F5344CB8AC3E}">
        <p14:creationId xmlns:p14="http://schemas.microsoft.com/office/powerpoint/2010/main" val="13957408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23668" y="362853"/>
            <a:ext cx="8911687" cy="1280890"/>
          </a:xfrm>
        </p:spPr>
        <p:txBody>
          <a:bodyPr/>
          <a:lstStyle/>
          <a:p>
            <a:r>
              <a:rPr lang="ru-RU" sz="6600" dirty="0" smtClean="0">
                <a:solidFill>
                  <a:srgbClr val="FF0000"/>
                </a:solidFill>
              </a:rPr>
              <a:t>павлин</a:t>
            </a:r>
            <a:endParaRPr lang="ru-RU" dirty="0">
              <a:solidFill>
                <a:srgbClr val="FF0000"/>
              </a:solidFill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95941" y="1643743"/>
            <a:ext cx="6980476" cy="4649107"/>
          </a:xfrm>
        </p:spPr>
      </p:pic>
    </p:spTree>
    <p:extLst>
      <p:ext uri="{BB962C8B-B14F-4D97-AF65-F5344CB8AC3E}">
        <p14:creationId xmlns:p14="http://schemas.microsoft.com/office/powerpoint/2010/main" val="31322851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80125" y="290281"/>
            <a:ext cx="8911687" cy="1280890"/>
          </a:xfrm>
        </p:spPr>
        <p:txBody>
          <a:bodyPr>
            <a:normAutofit fontScale="90000"/>
          </a:bodyPr>
          <a:lstStyle/>
          <a:p>
            <a:r>
              <a:rPr lang="ru-RU" sz="9800" dirty="0" smtClean="0">
                <a:solidFill>
                  <a:srgbClr val="FF0000"/>
                </a:solidFill>
              </a:rPr>
              <a:t>сова</a:t>
            </a:r>
            <a:endParaRPr lang="ru-RU" dirty="0">
              <a:solidFill>
                <a:srgbClr val="FF0000"/>
              </a:solidFill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8812" y="1712686"/>
            <a:ext cx="8110258" cy="4562021"/>
          </a:xfrm>
        </p:spPr>
      </p:pic>
    </p:spTree>
    <p:extLst>
      <p:ext uri="{BB962C8B-B14F-4D97-AF65-F5344CB8AC3E}">
        <p14:creationId xmlns:p14="http://schemas.microsoft.com/office/powerpoint/2010/main" val="37217719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908526" y="2496457"/>
            <a:ext cx="8915400" cy="377762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4800" dirty="0" smtClean="0">
                <a:solidFill>
                  <a:srgbClr val="C00000"/>
                </a:solidFill>
              </a:rPr>
              <a:t>Благодарю за внимание!</a:t>
            </a:r>
            <a:endParaRPr lang="ru-RU" sz="4800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834112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Легкий дым">
  <a:themeElements>
    <a:clrScheme name="Теплый синий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4A66AC"/>
      </a:accent1>
      <a:accent2>
        <a:srgbClr val="629DD1"/>
      </a:accent2>
      <a:accent3>
        <a:srgbClr val="297FD5"/>
      </a:accent3>
      <a:accent4>
        <a:srgbClr val="7F8FA9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Легкий дым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Легкий дым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97</TotalTime>
  <Words>208</Words>
  <Application>Microsoft Office PowerPoint</Application>
  <PresentationFormat>Широкоэкранный</PresentationFormat>
  <Paragraphs>122</Paragraphs>
  <Slides>14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22" baseType="lpstr">
      <vt:lpstr>Batang</vt:lpstr>
      <vt:lpstr>Arial</vt:lpstr>
      <vt:lpstr>Calibri</vt:lpstr>
      <vt:lpstr>Cambria</vt:lpstr>
      <vt:lpstr>Century Gothic</vt:lpstr>
      <vt:lpstr>Times New Roman</vt:lpstr>
      <vt:lpstr>Wingdings 3</vt:lpstr>
      <vt:lpstr>Легкий дым</vt:lpstr>
      <vt:lpstr>ИСПОЛЬЗОВАНИЕ ДИДАКТИЧЕСКИХ ИГР НА УРОКАХ ОКРУЖАЮЩЕГО МИРА </vt:lpstr>
      <vt:lpstr>Игра “Ну-ка прочитай” Прочитать названия птиц. Для этого в каждом горизонтальном ряду надо зачеркнуть одинаковые буквы.  </vt:lpstr>
      <vt:lpstr>Презентация PowerPoint</vt:lpstr>
      <vt:lpstr>Игра «Зимующие птицы» </vt:lpstr>
      <vt:lpstr>Что едят синицы?</vt:lpstr>
      <vt:lpstr>Что едят свиристели?</vt:lpstr>
      <vt:lpstr>Презентация PowerPoint</vt:lpstr>
      <vt:lpstr>Игра “Типография” </vt:lpstr>
      <vt:lpstr>грач</vt:lpstr>
      <vt:lpstr>Цапля</vt:lpstr>
      <vt:lpstr>скворец</vt:lpstr>
      <vt:lpstr>павлин</vt:lpstr>
      <vt:lpstr>сова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ИСПОЛЬЗОВАНИЕ ДИДАКТИЧЕСКИХ ИГР НА УРОКАХ ОКРУЖАЮЩЕГО МИРА</dc:title>
  <dc:creator>admin</dc:creator>
  <cp:lastModifiedBy>admin</cp:lastModifiedBy>
  <cp:revision>11</cp:revision>
  <dcterms:created xsi:type="dcterms:W3CDTF">2019-10-28T15:30:35Z</dcterms:created>
  <dcterms:modified xsi:type="dcterms:W3CDTF">2019-10-29T04:23:09Z</dcterms:modified>
</cp:coreProperties>
</file>