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2" r:id="rId5"/>
    <p:sldId id="276" r:id="rId6"/>
    <p:sldId id="266" r:id="rId7"/>
    <p:sldId id="278" r:id="rId8"/>
    <p:sldId id="261" r:id="rId9"/>
    <p:sldId id="259" r:id="rId10"/>
    <p:sldId id="263" r:id="rId11"/>
    <p:sldId id="264" r:id="rId12"/>
    <p:sldId id="265" r:id="rId13"/>
    <p:sldId id="267" r:id="rId14"/>
    <p:sldId id="268" r:id="rId15"/>
    <p:sldId id="271" r:id="rId16"/>
    <p:sldId id="269" r:id="rId17"/>
    <p:sldId id="273" r:id="rId18"/>
    <p:sldId id="272" r:id="rId19"/>
    <p:sldId id="275" r:id="rId20"/>
    <p:sldId id="281" r:id="rId21"/>
    <p:sldId id="280" r:id="rId22"/>
    <p:sldId id="27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1411784" y="188640"/>
            <a:ext cx="7488832" cy="6480720"/>
          </a:xfrm>
          <a:prstGeom prst="roundRect">
            <a:avLst/>
          </a:prstGeom>
          <a:solidFill>
            <a:schemeClr val="lt1">
              <a:alpha val="52000"/>
            </a:schemeClr>
          </a:solidFill>
          <a:ln w="57150">
            <a:solidFill>
              <a:schemeClr val="bg2">
                <a:lumMod val="10000"/>
              </a:schemeClr>
            </a:solidFill>
            <a:prstDash val="lg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848" y="5105137"/>
            <a:ext cx="1776988" cy="136855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6336" y="4802360"/>
            <a:ext cx="625078" cy="1671332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 userDrawn="1"/>
        </p:nvSpPr>
        <p:spPr>
          <a:xfrm>
            <a:off x="251520" y="260649"/>
            <a:ext cx="1008112" cy="6480720"/>
          </a:xfrm>
          <a:prstGeom prst="roundRect">
            <a:avLst/>
          </a:prstGeom>
          <a:ln w="57150">
            <a:solidFill>
              <a:schemeClr val="bg2">
                <a:lumMod val="10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2130425"/>
            <a:ext cx="6190456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221088"/>
            <a:ext cx="5040560" cy="13469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61" y="3292331"/>
            <a:ext cx="1102139" cy="2212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77" y="3933056"/>
            <a:ext cx="1102139" cy="2212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62" y="4581128"/>
            <a:ext cx="1102139" cy="2212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36" y="5229200"/>
            <a:ext cx="1102139" cy="2212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877272"/>
            <a:ext cx="1102139" cy="2212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85" y="2564904"/>
            <a:ext cx="1102139" cy="2212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22" y="1916832"/>
            <a:ext cx="1102139" cy="22123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78" y="1269854"/>
            <a:ext cx="1102139" cy="22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312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229200"/>
            <a:ext cx="1776988" cy="13685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130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28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37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7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997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080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79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46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32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002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573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2CC29-3107-46C9-97B5-70F74598B9A2}" type="datetimeFigureOut">
              <a:rPr lang="ru-RU" smtClean="0"/>
              <a:t>07.10.2025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F1962-A493-4ECC-84BF-9568E32EBB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84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547664" y="476672"/>
            <a:ext cx="7272808" cy="3312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/>
              <a:t>Игровые технологии </a:t>
            </a:r>
            <a:r>
              <a:rPr lang="ru-RU" b="1" dirty="0" smtClean="0"/>
              <a:t>как средство формирования </a:t>
            </a:r>
            <a:r>
              <a:rPr lang="ru-RU" b="1" smtClean="0"/>
              <a:t>регулятивных </a:t>
            </a:r>
            <a:r>
              <a:rPr lang="ru-RU" b="1" smtClean="0"/>
              <a:t>УУД у </a:t>
            </a:r>
            <a:r>
              <a:rPr lang="ru-RU" b="1" dirty="0" smtClean="0"/>
              <a:t>слабослышащих младших школьников на уроках математики</a:t>
            </a:r>
            <a:endParaRPr lang="ru-RU" b="1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979712" y="5373216"/>
            <a:ext cx="3960440" cy="1080120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Государственное бюджетное образовательное учреждение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Свердловской области «Нижнетагильская </a:t>
            </a:r>
            <a:r>
              <a:rPr lang="ru-RU" sz="1600" b="1" dirty="0" smtClean="0">
                <a:solidFill>
                  <a:schemeClr val="tx1"/>
                </a:solidFill>
              </a:rPr>
              <a:t>школа-интернат»</a:t>
            </a:r>
            <a:endParaRPr lang="ru-RU" sz="1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861048"/>
            <a:ext cx="41714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Подготовила: </a:t>
            </a:r>
            <a:r>
              <a:rPr lang="ru-RU" sz="2400" dirty="0" err="1" smtClean="0"/>
              <a:t>Гражданова</a:t>
            </a:r>
            <a:r>
              <a:rPr lang="ru-RU" sz="2400" dirty="0" smtClean="0"/>
              <a:t> Л.А.</a:t>
            </a:r>
          </a:p>
          <a:p>
            <a:r>
              <a:rPr lang="ru-RU" sz="2400" dirty="0"/>
              <a:t>у</a:t>
            </a:r>
            <a:r>
              <a:rPr lang="ru-RU" sz="2400" dirty="0" smtClean="0"/>
              <a:t>читель начальных классов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453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43458"/>
            <a:ext cx="8229600" cy="756742"/>
          </a:xfrm>
        </p:spPr>
        <p:txBody>
          <a:bodyPr>
            <a:noAutofit/>
          </a:bodyPr>
          <a:lstStyle/>
          <a:p>
            <a:r>
              <a:rPr lang="ru-RU" sz="3600" b="1" i="1" dirty="0" smtClean="0"/>
              <a:t>ЦЕЛЬ</a:t>
            </a:r>
            <a:r>
              <a:rPr lang="ru-RU" sz="3600" b="1" i="1" dirty="0"/>
              <a:t/>
            </a:r>
            <a:br>
              <a:rPr lang="ru-RU" sz="3600" b="1" i="1" dirty="0"/>
            </a:b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022" y="1772816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Создание </a:t>
            </a:r>
            <a:r>
              <a:rPr lang="ru-RU" dirty="0"/>
              <a:t>условий для формирования регулятивных универсальных учебных действий (целеполагания, планирования, самоконтроля, коррекции, рефлексии) у слабослышащих младших школьников через использование игровых технологий на уроках математики.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552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/>
              <a:t>ЗАДАЧИ</a:t>
            </a:r>
            <a:r>
              <a:rPr lang="ru-RU" sz="3600" dirty="0" smtClean="0"/>
              <a:t>   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999" y="846138"/>
            <a:ext cx="8363272" cy="492514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dirty="0"/>
              <a:t>п</a:t>
            </a:r>
            <a:r>
              <a:rPr lang="ru-RU" dirty="0" smtClean="0"/>
              <a:t>овысить </a:t>
            </a:r>
            <a:r>
              <a:rPr lang="ru-RU" dirty="0"/>
              <a:t>мотивацию к обучению за счёт включения игровых форм;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развивать </a:t>
            </a:r>
            <a:r>
              <a:rPr lang="ru-RU" dirty="0"/>
              <a:t>навыки самостоятельной учебной деятельности и </a:t>
            </a:r>
            <a:r>
              <a:rPr lang="ru-RU" dirty="0" err="1"/>
              <a:t>саморегуляции</a:t>
            </a:r>
            <a:r>
              <a:rPr lang="ru-RU" dirty="0" smtClean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  поддерживать </a:t>
            </a:r>
            <a:r>
              <a:rPr lang="ru-RU" dirty="0"/>
              <a:t>развитие невербального и вербального самоконтроля;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 формировать </a:t>
            </a:r>
            <a:r>
              <a:rPr lang="ru-RU" dirty="0"/>
              <a:t>умение работать по плану и объективно оценивать результаты</a:t>
            </a:r>
            <a:r>
              <a:rPr lang="ru-RU" dirty="0" smtClean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  способствовать </a:t>
            </a:r>
            <a:r>
              <a:rPr lang="ru-RU" dirty="0"/>
              <a:t>развитию социального взаимодействия и эмоциональной выразительности.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78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489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i="1" dirty="0"/>
              <a:t>Особенности применения игровых технологий у слабослышащих детей</a:t>
            </a:r>
            <a:r>
              <a:rPr lang="ru-RU" dirty="0"/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8784976" cy="5832648"/>
          </a:xfrm>
        </p:spPr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ru-RU" sz="2400" dirty="0"/>
              <a:t>Преобладание визуального </a:t>
            </a:r>
            <a:r>
              <a:rPr lang="ru-RU" sz="2400" dirty="0" smtClean="0"/>
              <a:t>восприятия: использование картинок</a:t>
            </a:r>
            <a:r>
              <a:rPr lang="ru-RU" sz="2400" dirty="0"/>
              <a:t>, схем, цветовых кодов, пиктограмм, </a:t>
            </a:r>
            <a:r>
              <a:rPr lang="ru-RU" sz="2400" dirty="0" err="1"/>
              <a:t>инфографики</a:t>
            </a:r>
            <a:r>
              <a:rPr lang="ru-RU" sz="2400" dirty="0" smtClean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 smtClean="0"/>
              <a:t>Активная </a:t>
            </a:r>
            <a:r>
              <a:rPr lang="ru-RU" sz="2400" dirty="0"/>
              <a:t>опора на письменную форму </a:t>
            </a:r>
            <a:r>
              <a:rPr lang="ru-RU" sz="2400" dirty="0" smtClean="0"/>
              <a:t>общения.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 smtClean="0"/>
              <a:t>Простая </a:t>
            </a:r>
            <a:r>
              <a:rPr lang="ru-RU" sz="2400" dirty="0"/>
              <a:t>и четкая структура игр</a:t>
            </a:r>
            <a:r>
              <a:rPr lang="ru-RU" sz="2400" dirty="0" smtClean="0"/>
              <a:t>: </a:t>
            </a:r>
            <a:r>
              <a:rPr lang="ru-RU" sz="2400" dirty="0"/>
              <a:t>минимум вербальных правил, максимум наглядных образцов</a:t>
            </a:r>
            <a:r>
              <a:rPr lang="ru-RU" sz="2400" dirty="0" smtClean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 smtClean="0"/>
              <a:t>Включение </a:t>
            </a:r>
            <a:r>
              <a:rPr lang="ru-RU" sz="2400" dirty="0"/>
              <a:t>двигательной </a:t>
            </a:r>
            <a:r>
              <a:rPr lang="ru-RU" sz="2400" dirty="0" smtClean="0"/>
              <a:t>активности: жесты</a:t>
            </a:r>
            <a:r>
              <a:rPr lang="ru-RU" sz="2400" dirty="0"/>
              <a:t>, </a:t>
            </a:r>
            <a:r>
              <a:rPr lang="ru-RU" sz="2400" dirty="0" smtClean="0"/>
              <a:t>перемещения, манипуляции </a:t>
            </a:r>
            <a:r>
              <a:rPr lang="ru-RU" sz="2400" dirty="0"/>
              <a:t>с объектами как способ запоминания и </a:t>
            </a:r>
            <a:r>
              <a:rPr lang="ru-RU" sz="2400" dirty="0" err="1"/>
              <a:t>саморегуляции</a:t>
            </a:r>
            <a:r>
              <a:rPr lang="ru-RU" sz="2400" dirty="0"/>
              <a:t>. </a:t>
            </a:r>
            <a:endParaRPr lang="ru-RU" sz="24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 smtClean="0"/>
              <a:t>Использование </a:t>
            </a:r>
            <a:r>
              <a:rPr lang="ru-RU" sz="2400" dirty="0"/>
              <a:t>сенсорного (тактильного) материала</a:t>
            </a:r>
            <a:r>
              <a:rPr lang="ru-RU" sz="2400" dirty="0" smtClean="0"/>
              <a:t>:</a:t>
            </a:r>
          </a:p>
          <a:p>
            <a:pPr marL="457200" lvl="1" indent="0">
              <a:buNone/>
            </a:pPr>
            <a:r>
              <a:rPr lang="ru-RU" sz="2400" dirty="0" smtClean="0"/>
              <a:t>    карточки</a:t>
            </a:r>
            <a:r>
              <a:rPr lang="ru-RU" sz="2400" dirty="0"/>
              <a:t>, модели, магнитные </a:t>
            </a:r>
            <a:r>
              <a:rPr lang="ru-RU" sz="2400" dirty="0" smtClean="0"/>
              <a:t>доски.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 smtClean="0"/>
              <a:t>Обязательная </a:t>
            </a:r>
            <a:r>
              <a:rPr lang="ru-RU" sz="2400" dirty="0"/>
              <a:t>рефлексия после </a:t>
            </a:r>
            <a:r>
              <a:rPr lang="ru-RU" sz="2400" dirty="0" smtClean="0"/>
              <a:t>игры: через </a:t>
            </a:r>
            <a:r>
              <a:rPr lang="ru-RU" sz="2400" dirty="0"/>
              <a:t>выбор пиктограммы, заполнение «дорожки успеха», </a:t>
            </a:r>
            <a:endParaRPr lang="ru-RU" sz="2400" dirty="0" smtClean="0"/>
          </a:p>
          <a:p>
            <a:pPr marL="457200" lvl="1" indent="0">
              <a:buNone/>
            </a:pPr>
            <a:r>
              <a:rPr lang="ru-RU" sz="2400" dirty="0" smtClean="0"/>
              <a:t>     письменную </a:t>
            </a:r>
            <a:r>
              <a:rPr lang="ru-RU" sz="2400" dirty="0"/>
              <a:t>оценку.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7075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30" y="548680"/>
            <a:ext cx="8229600" cy="756742"/>
          </a:xfrm>
        </p:spPr>
        <p:txBody>
          <a:bodyPr>
            <a:noAutofit/>
          </a:bodyPr>
          <a:lstStyle/>
          <a:p>
            <a:r>
              <a:rPr lang="ru-RU" sz="3600" b="1" i="1" dirty="0"/>
              <a:t>Как игровые технологии формируют регулятивные </a:t>
            </a:r>
            <a:r>
              <a:rPr lang="ru-RU" sz="3600" b="1" i="1" dirty="0" smtClean="0"/>
              <a:t>УУД.</a:t>
            </a: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022" y="177281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i="1" dirty="0" smtClean="0"/>
              <a:t>Целеполагание</a:t>
            </a:r>
            <a:r>
              <a:rPr lang="ru-RU" dirty="0" smtClean="0"/>
              <a:t> </a:t>
            </a:r>
            <a:r>
              <a:rPr lang="ru-RU" dirty="0"/>
              <a:t>— через чёткие игровые цели («добраться до острова», «собрать </a:t>
            </a:r>
            <a:r>
              <a:rPr lang="ru-RU" dirty="0" err="1"/>
              <a:t>пазл</a:t>
            </a:r>
            <a:r>
              <a:rPr lang="ru-RU" dirty="0" smtClean="0"/>
              <a:t>»).</a:t>
            </a:r>
          </a:p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i="1" dirty="0" smtClean="0"/>
              <a:t>Планирование</a:t>
            </a:r>
            <a:r>
              <a:rPr lang="ru-RU" dirty="0" smtClean="0"/>
              <a:t> </a:t>
            </a:r>
            <a:r>
              <a:rPr lang="ru-RU" dirty="0"/>
              <a:t>— при построении маршрута, выборе стратегии, распределении ролей.</a:t>
            </a:r>
          </a:p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i="1" dirty="0" smtClean="0"/>
              <a:t>Самоконтроль </a:t>
            </a:r>
            <a:r>
              <a:rPr lang="ru-RU" b="1" i="1" dirty="0"/>
              <a:t>и коррекция </a:t>
            </a:r>
            <a:r>
              <a:rPr lang="ru-RU" dirty="0"/>
              <a:t>— через цветовые метки, эталоны, обратную связь в ходе игры.</a:t>
            </a:r>
          </a:p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i="1" dirty="0" smtClean="0"/>
              <a:t>Рефлексия</a:t>
            </a:r>
            <a:r>
              <a:rPr lang="ru-RU" dirty="0" smtClean="0"/>
              <a:t> </a:t>
            </a:r>
            <a:r>
              <a:rPr lang="ru-RU" dirty="0"/>
              <a:t>— обязательный этап после каждой игры: «Что получилось? Где ошибся? Как исправить?»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602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5720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i="1" dirty="0"/>
              <a:t>Этапы внедрения игровой технологии на уроке </a:t>
            </a:r>
            <a:br>
              <a:rPr lang="ru-RU" sz="3600" b="1" i="1" dirty="0"/>
            </a:b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568952" cy="540060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4100" b="1" i="1" dirty="0"/>
              <a:t>Целеполагание</a:t>
            </a:r>
            <a:r>
              <a:rPr lang="ru-RU" sz="4100" dirty="0"/>
              <a:t> – совместное формулирование цели игры (с опорой на визуальные цели-карточки</a:t>
            </a:r>
            <a:r>
              <a:rPr lang="ru-RU" sz="4100" dirty="0" smtClean="0"/>
              <a:t>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100" b="1" i="1" dirty="0" smtClean="0"/>
              <a:t>Планирование </a:t>
            </a:r>
            <a:r>
              <a:rPr lang="ru-RU" sz="4100" dirty="0"/>
              <a:t>– обсуждение шагов, распределение ролей (с использованием схем-алгоритмов</a:t>
            </a:r>
            <a:r>
              <a:rPr lang="ru-RU" sz="4100" dirty="0" smtClean="0"/>
              <a:t>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100" b="1" i="1" dirty="0" smtClean="0"/>
              <a:t>Реализация </a:t>
            </a:r>
            <a:r>
              <a:rPr lang="ru-RU" sz="4100" dirty="0"/>
              <a:t>– выполнение игровых заданий с сенсорными материалами</a:t>
            </a:r>
            <a:r>
              <a:rPr lang="ru-RU" sz="41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100" b="1" i="1" dirty="0" smtClean="0"/>
              <a:t>Самоконтроль </a:t>
            </a:r>
            <a:r>
              <a:rPr lang="ru-RU" sz="4100" b="1" i="1" dirty="0"/>
              <a:t>и коррекция </a:t>
            </a:r>
            <a:r>
              <a:rPr lang="ru-RU" sz="4100" dirty="0"/>
              <a:t>– проверка по образцу, использование «светофора» (красный/жёлтый/зелёный) для оценки</a:t>
            </a:r>
            <a:r>
              <a:rPr lang="ru-RU" sz="41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100" b="1" i="1" dirty="0" smtClean="0"/>
              <a:t>Рефлексия </a:t>
            </a:r>
            <a:r>
              <a:rPr lang="ru-RU" sz="4100" dirty="0"/>
              <a:t>– «Лесенка успеха», «Смайлики настроения», письменные мини-выводы.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228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30923" y="235810"/>
            <a:ext cx="8229600" cy="75674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i="1" dirty="0" smtClean="0"/>
              <a:t>Игровой путь к регулятивным УУД.</a:t>
            </a:r>
            <a:endParaRPr lang="ru-RU" sz="36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4055427"/>
            <a:ext cx="469672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i="1" dirty="0" smtClean="0"/>
              <a:t>Контроль – </a:t>
            </a:r>
            <a:r>
              <a:rPr lang="ru-RU" sz="3200" dirty="0" smtClean="0"/>
              <a:t>Я проверяю, правильно ли сделал.</a:t>
            </a:r>
            <a:endParaRPr lang="ru-RU" sz="3200" dirty="0"/>
          </a:p>
          <a:p>
            <a:pPr algn="just"/>
            <a:r>
              <a:rPr lang="ru-RU" dirty="0"/>
              <a:t>	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39" y="1264210"/>
            <a:ext cx="1072725" cy="997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52" y="2458285"/>
            <a:ext cx="1879426" cy="1408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" t="21000" r="2448" b="18101"/>
          <a:stretch/>
        </p:blipFill>
        <p:spPr>
          <a:xfrm>
            <a:off x="279862" y="4182819"/>
            <a:ext cx="1514811" cy="732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339752" y="1438855"/>
            <a:ext cx="5624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3200" b="1" i="1" dirty="0"/>
              <a:t>Цель</a:t>
            </a:r>
            <a:r>
              <a:rPr lang="ru-RU" sz="3200" dirty="0"/>
              <a:t> — Я знаю, зачем я играю.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283842" y="2747141"/>
            <a:ext cx="6293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3200" b="1" i="1" dirty="0"/>
              <a:t>План</a:t>
            </a:r>
            <a:r>
              <a:rPr lang="ru-RU" sz="3200" dirty="0"/>
              <a:t> — Я </a:t>
            </a:r>
            <a:r>
              <a:rPr lang="ru-RU" sz="3200" dirty="0" smtClean="0"/>
              <a:t>решаю, </a:t>
            </a:r>
            <a:r>
              <a:rPr lang="ru-RU" sz="3200" dirty="0"/>
              <a:t>как действовать.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5589240"/>
            <a:ext cx="62231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3200" b="1" i="1" dirty="0"/>
              <a:t>Рефлексия</a:t>
            </a:r>
            <a:r>
              <a:rPr lang="ru-RU" sz="3200" dirty="0"/>
              <a:t> — Я думаю, что </a:t>
            </a:r>
            <a:r>
              <a:rPr lang="ru-RU" sz="3200" dirty="0" smtClean="0"/>
              <a:t>можно</a:t>
            </a:r>
          </a:p>
          <a:p>
            <a:pPr algn="just"/>
            <a:r>
              <a:rPr lang="ru-RU" sz="3200" dirty="0" smtClean="0"/>
              <a:t> улучшить.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71" y="5287998"/>
            <a:ext cx="1378460" cy="1378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053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/>
              <a:t>Методическое сопровождение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1845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i="1" dirty="0" smtClean="0"/>
              <a:t>	</a:t>
            </a:r>
            <a:r>
              <a:rPr lang="ru-RU" sz="4600" dirty="0" smtClean="0"/>
              <a:t>Использование</a:t>
            </a:r>
            <a:r>
              <a:rPr lang="ru-RU" sz="4600" dirty="0"/>
              <a:t> </a:t>
            </a:r>
            <a:r>
              <a:rPr lang="ru-RU" sz="4600" dirty="0" smtClean="0"/>
              <a:t>разработанных дидактических наборов </a:t>
            </a:r>
            <a:r>
              <a:rPr lang="ru-RU" sz="4600" dirty="0"/>
              <a:t>для каждого класса (2–5):  </a:t>
            </a:r>
          </a:p>
          <a:p>
            <a:r>
              <a:rPr lang="ru-RU" sz="4600" dirty="0"/>
              <a:t> </a:t>
            </a:r>
            <a:r>
              <a:rPr lang="ru-RU" sz="4600" dirty="0" smtClean="0"/>
              <a:t>карточки </a:t>
            </a:r>
            <a:r>
              <a:rPr lang="ru-RU" sz="4600" dirty="0"/>
              <a:t>с визуальными </a:t>
            </a:r>
            <a:r>
              <a:rPr lang="ru-RU" sz="4600" dirty="0" smtClean="0"/>
              <a:t>инструкциями;  </a:t>
            </a:r>
            <a:endParaRPr lang="ru-RU" sz="4600" dirty="0"/>
          </a:p>
          <a:p>
            <a:r>
              <a:rPr lang="ru-RU" sz="4600" dirty="0"/>
              <a:t> </a:t>
            </a:r>
            <a:r>
              <a:rPr lang="ru-RU" sz="4600" dirty="0" smtClean="0"/>
              <a:t>тактильные </a:t>
            </a:r>
            <a:r>
              <a:rPr lang="ru-RU" sz="4600" dirty="0"/>
              <a:t>модели геометрических </a:t>
            </a:r>
            <a:r>
              <a:rPr lang="ru-RU" sz="4600" dirty="0" smtClean="0"/>
              <a:t>фигур;  </a:t>
            </a:r>
            <a:endParaRPr lang="ru-RU" sz="4600" dirty="0"/>
          </a:p>
          <a:p>
            <a:r>
              <a:rPr lang="ru-RU" sz="4600" dirty="0"/>
              <a:t> </a:t>
            </a:r>
            <a:r>
              <a:rPr lang="ru-RU" sz="4600" dirty="0" smtClean="0"/>
              <a:t>«</a:t>
            </a:r>
            <a:r>
              <a:rPr lang="ru-RU" sz="4600" dirty="0"/>
              <a:t>дорожки успеха» для </a:t>
            </a:r>
            <a:r>
              <a:rPr lang="ru-RU" sz="4600" dirty="0" smtClean="0"/>
              <a:t>самоконтроля;  </a:t>
            </a:r>
            <a:endParaRPr lang="ru-RU" sz="4600" dirty="0"/>
          </a:p>
          <a:p>
            <a:r>
              <a:rPr lang="ru-RU" sz="4600" dirty="0"/>
              <a:t> </a:t>
            </a:r>
            <a:r>
              <a:rPr lang="ru-RU" sz="4600" dirty="0" smtClean="0"/>
              <a:t>рефлексивные </a:t>
            </a:r>
            <a:r>
              <a:rPr lang="ru-RU" sz="4600" dirty="0"/>
              <a:t>листы с пиктограммами</a:t>
            </a:r>
            <a:r>
              <a:rPr lang="ru-RU" sz="4600" dirty="0" smtClean="0"/>
              <a:t>.	</a:t>
            </a:r>
          </a:p>
          <a:p>
            <a:pPr marL="0" indent="0">
              <a:buNone/>
            </a:pPr>
            <a:r>
              <a:rPr lang="ru-RU" sz="4600" dirty="0" smtClean="0"/>
              <a:t>	</a:t>
            </a:r>
          </a:p>
          <a:p>
            <a:pPr marL="0" indent="0">
              <a:buNone/>
            </a:pPr>
            <a:r>
              <a:rPr lang="ru-RU" sz="4600" dirty="0" smtClean="0"/>
              <a:t>	Использование </a:t>
            </a:r>
            <a:r>
              <a:rPr lang="ru-RU" sz="4600" dirty="0"/>
              <a:t>дифференцированных заданий по уровню сложности.  </a:t>
            </a:r>
          </a:p>
          <a:p>
            <a:pPr marL="0" indent="0">
              <a:buNone/>
            </a:pPr>
            <a:r>
              <a:rPr lang="ru-RU" sz="4600" dirty="0"/>
              <a:t>	</a:t>
            </a:r>
            <a:r>
              <a:rPr lang="ru-RU" sz="4600" dirty="0" smtClean="0"/>
              <a:t>Интеграция </a:t>
            </a:r>
            <a:r>
              <a:rPr lang="ru-RU" sz="4600" dirty="0"/>
              <a:t>с программой по математике (соответствие ФГОС </a:t>
            </a:r>
            <a:r>
              <a:rPr lang="ru-RU" sz="4600" dirty="0" smtClean="0"/>
              <a:t>НОО для </a:t>
            </a:r>
            <a:r>
              <a:rPr lang="ru-RU" sz="4600" dirty="0"/>
              <a:t>обучающихся с </a:t>
            </a:r>
            <a:r>
              <a:rPr lang="ru-RU" sz="4600" dirty="0" smtClean="0"/>
              <a:t>ОВЗ (вариант 2.2).</a:t>
            </a:r>
            <a:endParaRPr lang="ru-RU" sz="4600" dirty="0"/>
          </a:p>
        </p:txBody>
      </p:sp>
    </p:spTree>
    <p:extLst>
      <p:ext uri="{BB962C8B-B14F-4D97-AF65-F5344CB8AC3E}">
        <p14:creationId xmlns:p14="http://schemas.microsoft.com/office/powerpoint/2010/main" val="110431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/>
              <a:t>Примеры игровых технологий и их направленность </a:t>
            </a:r>
            <a:r>
              <a:rPr lang="ru-RU" sz="3600" b="1" i="1" dirty="0"/>
              <a:t>на регулятивные УУД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521765"/>
              </p:ext>
            </p:extLst>
          </p:nvPr>
        </p:nvGraphicFramePr>
        <p:xfrm>
          <a:off x="254727" y="1484784"/>
          <a:ext cx="8637753" cy="521161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13017">
                  <a:extLst>
                    <a:ext uri="{9D8B030D-6E8A-4147-A177-3AD203B41FA5}">
                      <a16:colId xmlns:a16="http://schemas.microsoft.com/office/drawing/2014/main" val="368796496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599257470"/>
                    </a:ext>
                  </a:extLst>
                </a:gridCol>
                <a:gridCol w="1908246">
                  <a:extLst>
                    <a:ext uri="{9D8B030D-6E8A-4147-A177-3AD203B41FA5}">
                      <a16:colId xmlns:a16="http://schemas.microsoft.com/office/drawing/2014/main" val="3368192030"/>
                    </a:ext>
                  </a:extLst>
                </a:gridCol>
                <a:gridCol w="3924402">
                  <a:extLst>
                    <a:ext uri="{9D8B030D-6E8A-4147-A177-3AD203B41FA5}">
                      <a16:colId xmlns:a16="http://schemas.microsoft.com/office/drawing/2014/main" val="1168597794"/>
                    </a:ext>
                  </a:extLst>
                </a:gridCol>
              </a:tblGrid>
              <a:tr h="7904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Игровая технология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класс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Формируемые РУУД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Особенности</a:t>
                      </a:r>
                      <a:r>
                        <a:rPr lang="ru-RU" sz="2000" baseline="0" dirty="0" smtClean="0"/>
                        <a:t> адаптации для  слабослышащих</a:t>
                      </a:r>
                      <a:r>
                        <a:rPr lang="ru-RU" sz="200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369760"/>
                  </a:ext>
                </a:extLst>
              </a:tr>
              <a:tr h="1464395">
                <a:tc>
                  <a:txBody>
                    <a:bodyPr/>
                    <a:lstStyle/>
                    <a:p>
                      <a:pPr algn="l"/>
                      <a:endParaRPr lang="ru-RU" sz="2000" b="1" dirty="0" smtClean="0">
                        <a:effectLst/>
                      </a:endParaRPr>
                    </a:p>
                    <a:p>
                      <a:pPr algn="l"/>
                      <a:r>
                        <a:rPr lang="ru-RU" sz="2000" b="1" dirty="0" smtClean="0">
                          <a:effectLst/>
                        </a:rPr>
                        <a:t>Математический </a:t>
                      </a:r>
                      <a:r>
                        <a:rPr lang="ru-RU" sz="2000" b="1" dirty="0" err="1">
                          <a:effectLst/>
                        </a:rPr>
                        <a:t>квест</a:t>
                      </a:r>
                      <a:endParaRPr lang="ru-RU" sz="2000" dirty="0">
                        <a:effectLst/>
                      </a:endParaRP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effectLst/>
                        </a:rPr>
                        <a:t>2–5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Целеполагание, планирование, коррекция, оценка результата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Визуальная карта маршрута, пиктограммы заданий, жестовые подсказки, тактильные «ключи»</a:t>
                      </a:r>
                    </a:p>
                  </a:txBody>
                  <a:tcPr marL="39438" marR="39438" marT="19719" marB="19719"/>
                </a:tc>
                <a:extLst>
                  <a:ext uri="{0D108BD9-81ED-4DB2-BD59-A6C34878D82A}">
                    <a16:rowId xmlns:a16="http://schemas.microsoft.com/office/drawing/2014/main" val="1952071083"/>
                  </a:ext>
                </a:extLst>
              </a:tr>
              <a:tr h="1450414">
                <a:tc>
                  <a:txBody>
                    <a:bodyPr/>
                    <a:lstStyle/>
                    <a:p>
                      <a:pPr algn="l"/>
                      <a:endParaRPr lang="ru-RU" sz="2000" b="1" dirty="0" smtClean="0">
                        <a:effectLst/>
                      </a:endParaRPr>
                    </a:p>
                    <a:p>
                      <a:pPr algn="l"/>
                      <a:r>
                        <a:rPr lang="ru-RU" sz="2000" b="1" dirty="0" smtClean="0">
                          <a:effectLst/>
                        </a:rPr>
                        <a:t>Игра-тренажёр </a:t>
                      </a:r>
                      <a:r>
                        <a:rPr lang="ru-RU" sz="2000" b="1" dirty="0">
                          <a:effectLst/>
                        </a:rPr>
                        <a:t>«Светофор»</a:t>
                      </a:r>
                      <a:endParaRPr lang="ru-RU" sz="2000" dirty="0">
                        <a:effectLst/>
                      </a:endParaRP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effectLst/>
                        </a:rPr>
                        <a:t>2–4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Самоконтроль, коррекция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Карточки с заданиями + цветовые метки: зелёный — «верно», жёлтый — «сомневаюсь», красный — «ошибка»</a:t>
                      </a:r>
                    </a:p>
                  </a:txBody>
                  <a:tcPr marL="39438" marR="39438" marT="19719" marB="19719"/>
                </a:tc>
                <a:extLst>
                  <a:ext uri="{0D108BD9-81ED-4DB2-BD59-A6C34878D82A}">
                    <a16:rowId xmlns:a16="http://schemas.microsoft.com/office/drawing/2014/main" val="16423"/>
                  </a:ext>
                </a:extLst>
              </a:tr>
              <a:tr h="1407281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effectLst/>
                        </a:rPr>
                        <a:t>Собери алгоритм</a:t>
                      </a:r>
                      <a:endParaRPr lang="ru-RU" sz="2000" dirty="0">
                        <a:effectLst/>
                      </a:endParaRP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effectLst/>
                        </a:rPr>
                        <a:t>3–5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Планирование, работа по плану</a:t>
                      </a: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>
                          <a:effectLst/>
                        </a:rPr>
                        <a:t>Разрезные карточки с шагами решения задачи; дети собирают последовательность</a:t>
                      </a:r>
                    </a:p>
                  </a:txBody>
                  <a:tcPr marL="39438" marR="39438" marT="19719" marB="19719"/>
                </a:tc>
                <a:extLst>
                  <a:ext uri="{0D108BD9-81ED-4DB2-BD59-A6C34878D82A}">
                    <a16:rowId xmlns:a16="http://schemas.microsoft.com/office/drawing/2014/main" val="1626158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059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Примеры игровых технологий и их направленность на регулятивные УУД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113686"/>
              </p:ext>
            </p:extLst>
          </p:nvPr>
        </p:nvGraphicFramePr>
        <p:xfrm>
          <a:off x="323528" y="1417638"/>
          <a:ext cx="8496944" cy="52309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38533">
                  <a:extLst>
                    <a:ext uri="{9D8B030D-6E8A-4147-A177-3AD203B41FA5}">
                      <a16:colId xmlns:a16="http://schemas.microsoft.com/office/drawing/2014/main" val="3687964967"/>
                    </a:ext>
                  </a:extLst>
                </a:gridCol>
                <a:gridCol w="769507">
                  <a:extLst>
                    <a:ext uri="{9D8B030D-6E8A-4147-A177-3AD203B41FA5}">
                      <a16:colId xmlns:a16="http://schemas.microsoft.com/office/drawing/2014/main" val="599257470"/>
                    </a:ext>
                  </a:extLst>
                </a:gridCol>
                <a:gridCol w="2134693">
                  <a:extLst>
                    <a:ext uri="{9D8B030D-6E8A-4147-A177-3AD203B41FA5}">
                      <a16:colId xmlns:a16="http://schemas.microsoft.com/office/drawing/2014/main" val="3368192030"/>
                    </a:ext>
                  </a:extLst>
                </a:gridCol>
                <a:gridCol w="3754211">
                  <a:extLst>
                    <a:ext uri="{9D8B030D-6E8A-4147-A177-3AD203B41FA5}">
                      <a16:colId xmlns:a16="http://schemas.microsoft.com/office/drawing/2014/main" val="1168597794"/>
                    </a:ext>
                  </a:extLst>
                </a:gridCol>
              </a:tblGrid>
              <a:tr h="707446"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Игровая технология 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класс 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Формируемые РУУД 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Особенности</a:t>
                      </a:r>
                      <a:r>
                        <a:rPr lang="ru-RU" sz="1900" baseline="0" dirty="0" smtClean="0"/>
                        <a:t> адаптации для  слабослышащих</a:t>
                      </a:r>
                      <a:r>
                        <a:rPr lang="ru-RU" sz="1900" dirty="0" smtClean="0"/>
                        <a:t> 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369760"/>
                  </a:ext>
                </a:extLst>
              </a:tr>
              <a:tr h="1751730"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Время в пути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b="1" dirty="0" smtClean="0">
                          <a:effectLst/>
                        </a:rPr>
                        <a:t>3-4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Планирование, оценка результата, коррекция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Игровая карта с маршрутами; на каждом отрезке — время в пути; дети рассчитывают общую продолжительность поездки; используют модель часов и цветовые тайм-линии</a:t>
                      </a:r>
                    </a:p>
                  </a:txBody>
                  <a:tcPr marL="39438" marR="39438" marT="19719" marB="19719" anchor="ctr"/>
                </a:tc>
                <a:extLst>
                  <a:ext uri="{0D108BD9-81ED-4DB2-BD59-A6C34878D82A}">
                    <a16:rowId xmlns:a16="http://schemas.microsoft.com/office/drawing/2014/main" val="1952071083"/>
                  </a:ext>
                </a:extLst>
              </a:tr>
              <a:tr h="1465938"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Строительная площадка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b="1" dirty="0">
                          <a:effectLst/>
                        </a:rPr>
                        <a:t>4–5</a:t>
                      </a: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Целеполагание, планирование, самоконтроль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900" b="1" dirty="0" smtClean="0">
                          <a:effectLst/>
                        </a:rPr>
                        <a:t>Задание: «Построй забор длиной 12 м» или «Залей фундамент площадью 20 м²»; используются мерки-полоски, квадратные плитки; проверка по чертежу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 anchor="ctr"/>
                </a:tc>
                <a:extLst>
                  <a:ext uri="{0D108BD9-81ED-4DB2-BD59-A6C34878D82A}">
                    <a16:rowId xmlns:a16="http://schemas.microsoft.com/office/drawing/2014/main" val="16423"/>
                  </a:ext>
                </a:extLst>
              </a:tr>
              <a:tr h="1259462">
                <a:tc>
                  <a:txBody>
                    <a:bodyPr/>
                    <a:lstStyle/>
                    <a:p>
                      <a:pPr algn="l"/>
                      <a:r>
                        <a:rPr lang="ru-RU" sz="19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Геометрическая викторина</a:t>
                      </a:r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900" b="1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b="1" dirty="0" smtClean="0">
                          <a:effectLst/>
                        </a:rPr>
                        <a:t>4–5</a:t>
                      </a:r>
                    </a:p>
                    <a:p>
                      <a:pPr algn="ctr"/>
                      <a:endParaRPr lang="ru-RU" sz="1900" b="1" dirty="0">
                        <a:effectLst/>
                      </a:endParaRPr>
                    </a:p>
                  </a:txBody>
                  <a:tcPr marL="39438" marR="39438" marT="19719" marB="19719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Целеполагание, прогнозирование </a:t>
                      </a:r>
                      <a:r>
                        <a:rPr lang="ru-RU" sz="1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самоконтроль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 </a:t>
                      </a:r>
                      <a:r>
                        <a:rPr lang="ru-RU" sz="19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геометрии, например, о свойствах фигур, их периметрах и площадях.</a:t>
                      </a:r>
                      <a:endParaRPr lang="ru-RU" sz="1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6158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896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Примеры игровых технологий и их направленность на регулятивные УУД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476919"/>
              </p:ext>
            </p:extLst>
          </p:nvPr>
        </p:nvGraphicFramePr>
        <p:xfrm>
          <a:off x="289127" y="1556792"/>
          <a:ext cx="8565746" cy="50728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66765">
                  <a:extLst>
                    <a:ext uri="{9D8B030D-6E8A-4147-A177-3AD203B41FA5}">
                      <a16:colId xmlns:a16="http://schemas.microsoft.com/office/drawing/2014/main" val="3687964967"/>
                    </a:ext>
                  </a:extLst>
                </a:gridCol>
                <a:gridCol w="562393">
                  <a:extLst>
                    <a:ext uri="{9D8B030D-6E8A-4147-A177-3AD203B41FA5}">
                      <a16:colId xmlns:a16="http://schemas.microsoft.com/office/drawing/2014/main" val="599257470"/>
                    </a:ext>
                  </a:extLst>
                </a:gridCol>
                <a:gridCol w="2044901">
                  <a:extLst>
                    <a:ext uri="{9D8B030D-6E8A-4147-A177-3AD203B41FA5}">
                      <a16:colId xmlns:a16="http://schemas.microsoft.com/office/drawing/2014/main" val="3368192030"/>
                    </a:ext>
                  </a:extLst>
                </a:gridCol>
                <a:gridCol w="3891687">
                  <a:extLst>
                    <a:ext uri="{9D8B030D-6E8A-4147-A177-3AD203B41FA5}">
                      <a16:colId xmlns:a16="http://schemas.microsoft.com/office/drawing/2014/main" val="1168597794"/>
                    </a:ext>
                  </a:extLst>
                </a:gridCol>
              </a:tblGrid>
              <a:tr h="877688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latin typeface="+mn-lt"/>
                        </a:rPr>
                        <a:t>Игровая технология </a:t>
                      </a:r>
                      <a:endParaRPr lang="ru-RU" sz="2000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err="1" smtClean="0">
                          <a:latin typeface="+mn-lt"/>
                        </a:rPr>
                        <a:t>кл</a:t>
                      </a:r>
                      <a:r>
                        <a:rPr lang="ru-RU" sz="2000" b="1" i="1" dirty="0" smtClean="0">
                          <a:latin typeface="+mn-lt"/>
                        </a:rPr>
                        <a:t> </a:t>
                      </a:r>
                      <a:endParaRPr lang="ru-RU" sz="2000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latin typeface="+mn-lt"/>
                        </a:rPr>
                        <a:t>Формируемые РУУД </a:t>
                      </a:r>
                      <a:endParaRPr lang="ru-RU" sz="2000" b="1" i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 smtClean="0">
                          <a:latin typeface="+mn-lt"/>
                        </a:rPr>
                        <a:t>Особенности</a:t>
                      </a:r>
                      <a:r>
                        <a:rPr lang="ru-RU" sz="2000" b="1" i="1" baseline="0" dirty="0" smtClean="0">
                          <a:latin typeface="+mn-lt"/>
                        </a:rPr>
                        <a:t> адаптации для  слабослышащих</a:t>
                      </a:r>
                      <a:r>
                        <a:rPr lang="ru-RU" sz="2000" b="1" i="1" dirty="0" smtClean="0">
                          <a:latin typeface="+mn-lt"/>
                        </a:rPr>
                        <a:t> </a:t>
                      </a:r>
                      <a:endParaRPr lang="ru-RU" sz="2000" b="1" i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5369760"/>
                  </a:ext>
                </a:extLst>
              </a:tr>
              <a:tr h="1193457"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Шифровальщики</a:t>
                      </a:r>
                      <a:endParaRPr lang="ru-RU" sz="2000" b="1" i="0" dirty="0">
                        <a:effectLst/>
                        <a:latin typeface="+mn-lt"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 smtClean="0">
                          <a:effectLst/>
                          <a:latin typeface="+mn-lt"/>
                        </a:rPr>
                        <a:t>2–5</a:t>
                      </a:r>
                      <a:endParaRPr lang="ru-RU" sz="2000" b="1" i="0" dirty="0">
                        <a:effectLst/>
                        <a:latin typeface="+mn-lt"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Целеполагание, </a:t>
                      </a:r>
                      <a:r>
                        <a:rPr lang="ru-RU" sz="2000" b="1" i="0" dirty="0" err="1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саморегуляция</a:t>
                      </a:r>
                      <a:r>
                        <a:rPr lang="ru-RU" sz="2000" b="1" i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Дети </a:t>
                      </a:r>
                      <a:r>
                        <a:rPr lang="ru-RU" sz="20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шифруют слова числами и решают чужие шифры, анализируя свои действия.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2071083"/>
                  </a:ext>
                </a:extLst>
              </a:tr>
              <a:tr h="1439143"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 smtClean="0">
                          <a:effectLst/>
                          <a:latin typeface="+mn-lt"/>
                        </a:rPr>
                        <a:t>Логический лабиринт</a:t>
                      </a:r>
                      <a:endParaRPr lang="ru-RU" sz="2000" b="1" i="0" dirty="0">
                        <a:effectLst/>
                        <a:latin typeface="+mn-lt"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>
                          <a:effectLst/>
                          <a:latin typeface="+mn-lt"/>
                        </a:rPr>
                        <a:t>4–5</a:t>
                      </a: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>
                          <a:effectLst/>
                          <a:latin typeface="+mn-lt"/>
                        </a:rPr>
                        <a:t>Самоконтроль, коррекция, оценка</a:t>
                      </a: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>
                          <a:effectLst/>
                          <a:latin typeface="+mn-lt"/>
                        </a:rPr>
                        <a:t>Лабиринт на полу или на доске; каждый поворот — математическое задание; ошибка = возврат</a:t>
                      </a:r>
                    </a:p>
                  </a:txBody>
                  <a:tcPr marL="39438" marR="39438" marT="19719" marB="19719" anchor="ctr"/>
                </a:tc>
                <a:extLst>
                  <a:ext uri="{0D108BD9-81ED-4DB2-BD59-A6C34878D82A}">
                    <a16:rowId xmlns:a16="http://schemas.microsoft.com/office/drawing/2014/main" val="16423"/>
                  </a:ext>
                </a:extLst>
              </a:tr>
              <a:tr h="1562541"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 smtClean="0">
                          <a:effectLst/>
                          <a:latin typeface="+mn-lt"/>
                        </a:rPr>
                        <a:t>Дорожка успеха</a:t>
                      </a:r>
                      <a:endParaRPr lang="ru-RU" sz="2000" b="1" i="0" dirty="0">
                        <a:effectLst/>
                        <a:latin typeface="+mn-lt"/>
                      </a:endParaRP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>
                          <a:effectLst/>
                          <a:latin typeface="+mn-lt"/>
                        </a:rPr>
                        <a:t>2–5</a:t>
                      </a: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>
                          <a:effectLst/>
                          <a:latin typeface="+mn-lt"/>
                        </a:rPr>
                        <a:t>Самооценка, рефлексия</a:t>
                      </a:r>
                    </a:p>
                  </a:txBody>
                  <a:tcPr marL="39438" marR="39438" marT="19719" marB="19719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i="0" dirty="0">
                          <a:effectLst/>
                          <a:latin typeface="+mn-lt"/>
                        </a:rPr>
                        <a:t>Линейка с пиктограммами: «Я всё понял», «Было трудно, но справился», «Нужна помощь»</a:t>
                      </a:r>
                    </a:p>
                  </a:txBody>
                  <a:tcPr marL="39438" marR="39438" marT="19719" marB="19719" anchor="ctr"/>
                </a:tc>
                <a:extLst>
                  <a:ext uri="{0D108BD9-81ED-4DB2-BD59-A6C34878D82A}">
                    <a16:rowId xmlns:a16="http://schemas.microsoft.com/office/drawing/2014/main" val="1626158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401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/>
              <a:t>Пример из практики: 2 класс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/>
              <a:t>Игра: «Помоги Зайчику собрать морковки»   </a:t>
            </a:r>
            <a:endParaRPr lang="ru-RU" sz="2400" b="1" dirty="0" smtClean="0"/>
          </a:p>
          <a:p>
            <a:pPr marL="0" indent="0">
              <a:buNone/>
            </a:pPr>
            <a:r>
              <a:rPr lang="ru-RU" sz="2400" b="1" i="1" dirty="0" smtClean="0"/>
              <a:t>Тема</a:t>
            </a:r>
            <a:r>
              <a:rPr lang="ru-RU" sz="2400" b="1" i="1" dirty="0"/>
              <a:t>:</a:t>
            </a:r>
            <a:r>
              <a:rPr lang="ru-RU" sz="2400" b="1" dirty="0"/>
              <a:t> </a:t>
            </a:r>
            <a:r>
              <a:rPr lang="ru-RU" sz="2400" dirty="0" smtClean="0"/>
              <a:t>«Сложение </a:t>
            </a:r>
            <a:r>
              <a:rPr lang="ru-RU" sz="2400" dirty="0"/>
              <a:t>и вычитание в пределах </a:t>
            </a:r>
            <a:r>
              <a:rPr lang="ru-RU" sz="2400" dirty="0" smtClean="0"/>
              <a:t>20»  </a:t>
            </a:r>
            <a:endParaRPr lang="ru-RU" sz="2400" dirty="0"/>
          </a:p>
          <a:p>
            <a:pPr marL="0" indent="0">
              <a:buNone/>
            </a:pPr>
            <a:r>
              <a:rPr lang="ru-RU" sz="2400" b="1" i="1" dirty="0" smtClean="0"/>
              <a:t>Форма</a:t>
            </a:r>
            <a:r>
              <a:rPr lang="ru-RU" sz="2400" b="1" dirty="0"/>
              <a:t>: </a:t>
            </a:r>
            <a:r>
              <a:rPr lang="ru-RU" sz="2400" dirty="0" smtClean="0"/>
              <a:t>подвижная </a:t>
            </a:r>
            <a:r>
              <a:rPr lang="ru-RU" sz="2400" dirty="0"/>
              <a:t>игра с карточками-морковками  </a:t>
            </a:r>
          </a:p>
          <a:p>
            <a:pPr marL="0" indent="0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</a:t>
            </a:r>
            <a:r>
              <a:rPr lang="ru-RU" sz="2400" b="1" i="1" dirty="0" smtClean="0"/>
              <a:t>Этапы</a:t>
            </a:r>
            <a:r>
              <a:rPr lang="ru-RU" sz="2400" b="1" i="1" dirty="0"/>
              <a:t>:  </a:t>
            </a:r>
          </a:p>
          <a:p>
            <a:r>
              <a:rPr lang="ru-RU" sz="2400" b="1" i="1" dirty="0" smtClean="0"/>
              <a:t>целеполагание</a:t>
            </a:r>
            <a:r>
              <a:rPr lang="ru-RU" sz="2400" b="1" i="1" dirty="0"/>
              <a:t>:</a:t>
            </a:r>
            <a:r>
              <a:rPr lang="ru-RU" sz="2400" b="1" dirty="0"/>
              <a:t> </a:t>
            </a:r>
            <a:r>
              <a:rPr lang="ru-RU" sz="2400" dirty="0"/>
              <a:t>«Сколько морковок нужно Зайчику?» — дети читают цель на </a:t>
            </a:r>
            <a:r>
              <a:rPr lang="ru-RU" sz="2400" dirty="0" smtClean="0"/>
              <a:t>карточке;  </a:t>
            </a:r>
            <a:endParaRPr lang="ru-RU" sz="2400" dirty="0"/>
          </a:p>
          <a:p>
            <a:r>
              <a:rPr lang="ru-RU" sz="2400" b="1" i="1" dirty="0" smtClean="0"/>
              <a:t>планирование</a:t>
            </a:r>
            <a:r>
              <a:rPr lang="ru-RU" sz="2400" b="1" i="1" dirty="0"/>
              <a:t>:</a:t>
            </a:r>
            <a:r>
              <a:rPr lang="ru-RU" sz="2400" b="1" dirty="0"/>
              <a:t> </a:t>
            </a:r>
            <a:r>
              <a:rPr lang="ru-RU" sz="2400" dirty="0"/>
              <a:t>выбирают маршрут по классу (цветные стрелки на полу</a:t>
            </a:r>
            <a:r>
              <a:rPr lang="ru-RU" sz="2400" dirty="0" smtClean="0"/>
              <a:t>);  </a:t>
            </a:r>
            <a:endParaRPr lang="ru-RU" sz="2400" dirty="0"/>
          </a:p>
          <a:p>
            <a:r>
              <a:rPr lang="ru-RU" sz="2400" b="1" i="1" dirty="0" smtClean="0"/>
              <a:t>выполнение</a:t>
            </a:r>
            <a:r>
              <a:rPr lang="ru-RU" sz="2400" b="1" i="1" dirty="0"/>
              <a:t>:</a:t>
            </a:r>
            <a:r>
              <a:rPr lang="ru-RU" sz="2400" b="1" dirty="0"/>
              <a:t> </a:t>
            </a:r>
            <a:r>
              <a:rPr lang="ru-RU" sz="2400" dirty="0"/>
              <a:t>находят карточки с примерами, решают, кладут в </a:t>
            </a:r>
            <a:r>
              <a:rPr lang="ru-RU" sz="2400" dirty="0" smtClean="0"/>
              <a:t>корзинку;  </a:t>
            </a:r>
            <a:endParaRPr lang="ru-RU" sz="2400" dirty="0"/>
          </a:p>
          <a:p>
            <a:r>
              <a:rPr lang="ru-RU" sz="2400" b="1" i="1" dirty="0" smtClean="0"/>
              <a:t>самоконтроль</a:t>
            </a:r>
            <a:r>
              <a:rPr lang="ru-RU" sz="2400" b="1" i="1" dirty="0"/>
              <a:t>:</a:t>
            </a:r>
            <a:r>
              <a:rPr lang="ru-RU" sz="2400" b="1" dirty="0"/>
              <a:t> </a:t>
            </a:r>
            <a:r>
              <a:rPr lang="ru-RU" sz="2400" dirty="0"/>
              <a:t>сверяют количество с «ключом» на доске (изображение корзины с числом).  </a:t>
            </a:r>
          </a:p>
          <a:p>
            <a:r>
              <a:rPr lang="ru-RU" sz="2400" b="1" i="1" dirty="0" smtClean="0"/>
              <a:t>рефлексия</a:t>
            </a:r>
            <a:r>
              <a:rPr lang="ru-RU" sz="2400" b="1" dirty="0"/>
              <a:t>: </a:t>
            </a:r>
            <a:r>
              <a:rPr lang="ru-RU" sz="2400" dirty="0"/>
              <a:t>выбирают смайлик: «Я помог Зайчику!», «Было трудно», «Хочу ещё</a:t>
            </a:r>
            <a:r>
              <a:rPr lang="ru-RU" sz="2400" dirty="0" smtClean="0"/>
              <a:t>!»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3661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/>
              <a:t>Пример из практики: </a:t>
            </a:r>
            <a:r>
              <a:rPr lang="ru-RU" sz="3600" b="1" i="1" dirty="0" smtClean="0"/>
              <a:t>3 </a:t>
            </a:r>
            <a:r>
              <a:rPr lang="ru-RU" sz="3600" b="1" i="1" dirty="0"/>
              <a:t>класс 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800" dirty="0" smtClean="0"/>
              <a:t>	</a:t>
            </a:r>
            <a:r>
              <a:rPr lang="ru-RU" sz="3800" b="1" dirty="0" smtClean="0"/>
              <a:t>Игра </a:t>
            </a:r>
            <a:r>
              <a:rPr lang="ru-RU" sz="3800" b="1" dirty="0"/>
              <a:t>«Путешествие по стране Математики» </a:t>
            </a:r>
            <a:r>
              <a:rPr lang="ru-RU" sz="3800" b="1" dirty="0" smtClean="0"/>
              <a:t>   </a:t>
            </a:r>
            <a:endParaRPr lang="ru-RU" sz="3800" b="1" dirty="0"/>
          </a:p>
          <a:p>
            <a:pPr marL="0" indent="0">
              <a:buNone/>
            </a:pPr>
            <a:r>
              <a:rPr lang="ru-RU" sz="3800" dirty="0" smtClean="0"/>
              <a:t>Тема</a:t>
            </a:r>
            <a:r>
              <a:rPr lang="ru-RU" sz="3800" dirty="0"/>
              <a:t>: «Табличное умножение и деление».  </a:t>
            </a:r>
          </a:p>
          <a:p>
            <a:pPr marL="0" indent="0">
              <a:buNone/>
            </a:pPr>
            <a:r>
              <a:rPr lang="ru-RU" sz="3800" dirty="0"/>
              <a:t>	</a:t>
            </a:r>
            <a:r>
              <a:rPr lang="ru-RU" sz="3800" dirty="0" smtClean="0"/>
              <a:t>Этапы</a:t>
            </a:r>
            <a:r>
              <a:rPr lang="ru-RU" sz="3800" dirty="0"/>
              <a:t>:  </a:t>
            </a:r>
          </a:p>
          <a:p>
            <a:pPr marL="0" indent="0">
              <a:buNone/>
            </a:pPr>
            <a:r>
              <a:rPr lang="ru-RU" sz="3800" dirty="0" smtClean="0"/>
              <a:t>	Цель</a:t>
            </a:r>
            <a:r>
              <a:rPr lang="ru-RU" sz="3800" dirty="0"/>
              <a:t>: «Дойти до замка короля Чисел</a:t>
            </a:r>
            <a:r>
              <a:rPr lang="ru-RU" sz="3800" dirty="0" smtClean="0"/>
              <a:t>», </a:t>
            </a:r>
            <a:r>
              <a:rPr lang="ru-RU" sz="3800" dirty="0"/>
              <a:t>решая примеры.  </a:t>
            </a:r>
          </a:p>
          <a:p>
            <a:pPr marL="0" indent="0">
              <a:buNone/>
            </a:pPr>
            <a:r>
              <a:rPr lang="ru-RU" sz="3800" dirty="0" smtClean="0"/>
              <a:t>	План</a:t>
            </a:r>
            <a:r>
              <a:rPr lang="ru-RU" sz="3800" dirty="0"/>
              <a:t>: маршрутная карта с цветовыми подсказками.  </a:t>
            </a:r>
            <a:endParaRPr lang="ru-RU" sz="3800" dirty="0" smtClean="0"/>
          </a:p>
          <a:p>
            <a:pPr marL="0" indent="0">
              <a:buNone/>
            </a:pPr>
            <a:r>
              <a:rPr lang="ru-RU" sz="3800" dirty="0"/>
              <a:t>	</a:t>
            </a:r>
            <a:r>
              <a:rPr lang="ru-RU" sz="3800" dirty="0" smtClean="0"/>
              <a:t>Самоконтроль</a:t>
            </a:r>
            <a:r>
              <a:rPr lang="ru-RU" sz="3800" dirty="0"/>
              <a:t>: сверка с «ключом» на доске.  </a:t>
            </a:r>
          </a:p>
          <a:p>
            <a:pPr marL="0" indent="0">
              <a:buNone/>
            </a:pPr>
            <a:r>
              <a:rPr lang="ru-RU" sz="3800" dirty="0"/>
              <a:t>	</a:t>
            </a:r>
            <a:r>
              <a:rPr lang="ru-RU" sz="3800" dirty="0" smtClean="0"/>
              <a:t>Рефлексия</a:t>
            </a:r>
            <a:r>
              <a:rPr lang="ru-RU" sz="3800" dirty="0"/>
              <a:t>: «Где я ошибся?», «Что помогло?» — с опорой </a:t>
            </a:r>
            <a:r>
              <a:rPr lang="ru-RU" sz="3800" dirty="0" smtClean="0"/>
              <a:t>на </a:t>
            </a:r>
            <a:r>
              <a:rPr lang="ru-RU" sz="3800" dirty="0"/>
              <a:t>письменные ответы.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902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/>
              <a:t>Пример из практики: </a:t>
            </a:r>
            <a:r>
              <a:rPr lang="ru-RU" sz="4000" b="1" i="1" dirty="0" smtClean="0"/>
              <a:t>3 </a:t>
            </a:r>
            <a:r>
              <a:rPr lang="ru-RU" sz="4000" b="1" i="1" dirty="0"/>
              <a:t>класс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824800"/>
            <a:ext cx="8159924" cy="5544616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 marL="0" indent="0" algn="ctr">
              <a:buNone/>
            </a:pPr>
            <a:r>
              <a:rPr lang="ru-RU" sz="4100" b="1" dirty="0" smtClean="0"/>
              <a:t>Игра</a:t>
            </a:r>
            <a:r>
              <a:rPr lang="ru-RU" sz="4100" b="1" dirty="0"/>
              <a:t>: «Собери алгоритм решения задачи» </a:t>
            </a:r>
            <a:r>
              <a:rPr lang="ru-RU" sz="4100" b="1" dirty="0" smtClean="0"/>
              <a:t>  </a:t>
            </a:r>
            <a:endParaRPr lang="ru-RU" sz="4100" b="1" dirty="0"/>
          </a:p>
          <a:p>
            <a:pPr marL="0" indent="0">
              <a:buNone/>
            </a:pPr>
            <a:r>
              <a:rPr lang="ru-RU" sz="4100" b="1" i="1" dirty="0" smtClean="0"/>
              <a:t>Тема</a:t>
            </a:r>
            <a:r>
              <a:rPr lang="ru-RU" sz="4100" b="1" i="1" dirty="0"/>
              <a:t>:</a:t>
            </a:r>
            <a:r>
              <a:rPr lang="ru-RU" sz="4100" dirty="0"/>
              <a:t> Решение текстовых задач в 2–3 действия  </a:t>
            </a:r>
          </a:p>
          <a:p>
            <a:pPr marL="0" indent="0">
              <a:buNone/>
            </a:pPr>
            <a:r>
              <a:rPr lang="ru-RU" sz="4100" b="1" i="1" dirty="0" smtClean="0"/>
              <a:t>Материалы</a:t>
            </a:r>
            <a:r>
              <a:rPr lang="ru-RU" sz="4100" b="1" i="1" dirty="0"/>
              <a:t>:</a:t>
            </a:r>
            <a:r>
              <a:rPr lang="ru-RU" sz="4100" dirty="0"/>
              <a:t> разрезные карточки с этапами: «Прочитай», «Найди данные», «Выбери действие», «Проверь ответ»  </a:t>
            </a:r>
          </a:p>
          <a:p>
            <a:pPr marL="0" indent="0">
              <a:buNone/>
            </a:pPr>
            <a:r>
              <a:rPr lang="ru-RU" sz="4100" b="1" i="1" dirty="0" smtClean="0"/>
              <a:t>	Ход игры:  </a:t>
            </a:r>
            <a:endParaRPr lang="ru-RU" sz="4100" b="1" i="1" dirty="0"/>
          </a:p>
          <a:p>
            <a:pPr marL="0" indent="0">
              <a:buNone/>
            </a:pPr>
            <a:r>
              <a:rPr lang="ru-RU" sz="4100" dirty="0" smtClean="0"/>
              <a:t>В </a:t>
            </a:r>
            <a:r>
              <a:rPr lang="ru-RU" sz="4100" dirty="0"/>
              <a:t>парах дети собирают правильную последовательность.  </a:t>
            </a:r>
            <a:endParaRPr lang="ru-RU" sz="4100" dirty="0" smtClean="0"/>
          </a:p>
          <a:p>
            <a:pPr marL="0" indent="0">
              <a:buNone/>
            </a:pPr>
            <a:r>
              <a:rPr lang="ru-RU" sz="4100" dirty="0"/>
              <a:t>З</a:t>
            </a:r>
            <a:r>
              <a:rPr lang="ru-RU" sz="4100" dirty="0" smtClean="0"/>
              <a:t>атем </a:t>
            </a:r>
            <a:r>
              <a:rPr lang="ru-RU" sz="4100" dirty="0"/>
              <a:t>применяют алгоритм к новой задаче.  </a:t>
            </a:r>
          </a:p>
          <a:p>
            <a:pPr marL="0" indent="0">
              <a:buNone/>
            </a:pPr>
            <a:r>
              <a:rPr lang="ru-RU" sz="4100" dirty="0" smtClean="0"/>
              <a:t>Используют </a:t>
            </a:r>
            <a:r>
              <a:rPr lang="ru-RU" sz="4100" dirty="0"/>
              <a:t>«светофор» для оценки каждого шага</a:t>
            </a:r>
            <a:r>
              <a:rPr lang="ru-RU" sz="4100" dirty="0" smtClean="0"/>
              <a:t>.        </a:t>
            </a:r>
            <a:endParaRPr lang="ru-RU" sz="4100" dirty="0"/>
          </a:p>
          <a:p>
            <a:pPr marL="0" indent="0">
              <a:buNone/>
            </a:pPr>
            <a:r>
              <a:rPr lang="ru-RU" sz="4100" dirty="0" smtClean="0"/>
              <a:t>	</a:t>
            </a:r>
            <a:r>
              <a:rPr lang="ru-RU" sz="4100" b="1" i="1" dirty="0" smtClean="0"/>
              <a:t>Регулятивные </a:t>
            </a:r>
            <a:r>
              <a:rPr lang="ru-RU" sz="4100" b="1" i="1" dirty="0"/>
              <a:t>УУД</a:t>
            </a:r>
            <a:r>
              <a:rPr lang="ru-RU" sz="4100" dirty="0"/>
              <a:t>: планирование</a:t>
            </a:r>
            <a:r>
              <a:rPr lang="ru-RU" sz="4100" dirty="0" smtClean="0"/>
              <a:t>, </a:t>
            </a:r>
            <a:r>
              <a:rPr lang="ru-RU" sz="4100" dirty="0"/>
              <a:t>работа по плану, коррекция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1467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/>
              <a:t>Пример из практики: 4 класс </a:t>
            </a:r>
            <a:br>
              <a:rPr lang="ru-RU" sz="3600" b="1" i="1" dirty="0" smtClean="0"/>
            </a:b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120680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endParaRPr lang="ru-RU" sz="2400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ru-RU" sz="2600" b="1" dirty="0" smtClean="0">
                <a:solidFill>
                  <a:prstClr val="black"/>
                </a:solidFill>
              </a:rPr>
              <a:t>Игра: «Математический лабиринт»   </a:t>
            </a:r>
            <a:endParaRPr lang="ru-RU" sz="26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</a:t>
            </a:r>
            <a:r>
              <a:rPr lang="ru-RU" sz="2600" b="1" i="1" dirty="0" smtClean="0">
                <a:solidFill>
                  <a:prstClr val="black"/>
                </a:solidFill>
              </a:rPr>
              <a:t>Тема: </a:t>
            </a:r>
            <a:r>
              <a:rPr lang="ru-RU" sz="2600" dirty="0" smtClean="0">
                <a:solidFill>
                  <a:prstClr val="black"/>
                </a:solidFill>
              </a:rPr>
              <a:t>Деление с остатком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</a:t>
            </a:r>
            <a:r>
              <a:rPr lang="ru-RU" sz="2600" b="1" i="1" dirty="0" smtClean="0">
                <a:solidFill>
                  <a:prstClr val="black"/>
                </a:solidFill>
              </a:rPr>
              <a:t>Организация: </a:t>
            </a:r>
            <a:r>
              <a:rPr lang="ru-RU" sz="2600" dirty="0" smtClean="0">
                <a:solidFill>
                  <a:prstClr val="black"/>
                </a:solidFill>
              </a:rPr>
              <a:t>лабиринт на полу из цветных лент; на каждой развилке – карточка с заданием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</a:t>
            </a:r>
            <a:r>
              <a:rPr lang="ru-RU" sz="2600" b="1" i="1" dirty="0" smtClean="0">
                <a:solidFill>
                  <a:prstClr val="black"/>
                </a:solidFill>
              </a:rPr>
              <a:t>Правила: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    Решил верно – идёшь дальше.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    Ошибка – возвращаешься на предыдущую точку (тактильная метка: коврик).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</a:t>
            </a:r>
            <a:r>
              <a:rPr lang="ru-RU" sz="2600" b="1" i="1" dirty="0" smtClean="0">
                <a:solidFill>
                  <a:prstClr val="black"/>
                </a:solidFill>
              </a:rPr>
              <a:t>Самоконтроль: </a:t>
            </a:r>
            <a:r>
              <a:rPr lang="ru-RU" sz="2600" dirty="0" smtClean="0">
                <a:solidFill>
                  <a:prstClr val="black"/>
                </a:solidFill>
              </a:rPr>
              <a:t>у выхода - «зеркало ответов» (таблица с правильными решениями).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</a:t>
            </a:r>
            <a:r>
              <a:rPr lang="ru-RU" sz="2600" b="1" i="1" dirty="0" smtClean="0">
                <a:solidFill>
                  <a:prstClr val="black"/>
                </a:solidFill>
              </a:rPr>
              <a:t>Рефлексия: </a:t>
            </a:r>
            <a:r>
              <a:rPr lang="ru-RU" sz="2600" dirty="0" smtClean="0">
                <a:solidFill>
                  <a:prstClr val="black"/>
                </a:solidFill>
              </a:rPr>
              <a:t>«Где я запнулся? Почему?» - письменный мини-ответ или жестовая цепочка.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Регулятивные УУД: самоконтроль, коррекция, оценка результата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8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/>
              <a:t>Пример из практики: </a:t>
            </a:r>
            <a:r>
              <a:rPr lang="ru-RU" sz="4000" b="1" i="1" dirty="0" smtClean="0"/>
              <a:t>5 </a:t>
            </a:r>
            <a:r>
              <a:rPr lang="ru-RU" sz="4000" b="1" i="1" dirty="0"/>
              <a:t>класс</a:t>
            </a:r>
            <a:r>
              <a:rPr lang="ru-RU" dirty="0"/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908720"/>
            <a:ext cx="8229600" cy="4525963"/>
          </a:xfrm>
        </p:spPr>
        <p:txBody>
          <a:bodyPr>
            <a:no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2200" b="1" dirty="0">
                <a:solidFill>
                  <a:prstClr val="black"/>
                </a:solidFill>
              </a:rPr>
              <a:t>Игра: «Магазин величин»   </a:t>
            </a:r>
            <a:endParaRPr lang="ru-RU" sz="22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</a:t>
            </a:r>
            <a:r>
              <a:rPr lang="ru-RU" sz="2200" b="1" i="1" dirty="0">
                <a:solidFill>
                  <a:prstClr val="black"/>
                </a:solidFill>
              </a:rPr>
              <a:t>Тема: </a:t>
            </a:r>
            <a:r>
              <a:rPr lang="ru-RU" sz="2200" dirty="0">
                <a:solidFill>
                  <a:prstClr val="black"/>
                </a:solidFill>
              </a:rPr>
              <a:t>Преобразование и сравнение единиц измерения (длина, </a:t>
            </a:r>
            <a:r>
              <a:rPr lang="ru-RU" sz="2200" dirty="0" smtClean="0">
                <a:solidFill>
                  <a:prstClr val="black"/>
                </a:solidFill>
              </a:rPr>
              <a:t>масса)  </a:t>
            </a:r>
            <a:endParaRPr lang="ru-RU" sz="22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</a:t>
            </a:r>
            <a:r>
              <a:rPr lang="ru-RU" sz="2200" b="1" i="1" dirty="0">
                <a:solidFill>
                  <a:prstClr val="black"/>
                </a:solidFill>
              </a:rPr>
              <a:t>Форма: </a:t>
            </a:r>
            <a:r>
              <a:rPr lang="ru-RU" sz="2200" dirty="0">
                <a:solidFill>
                  <a:prstClr val="black"/>
                </a:solidFill>
              </a:rPr>
              <a:t>Ролевая игра с элементами моделирования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</a:t>
            </a:r>
            <a:r>
              <a:rPr lang="ru-RU" sz="2200" b="1" i="1" dirty="0">
                <a:solidFill>
                  <a:prstClr val="black"/>
                </a:solidFill>
              </a:rPr>
              <a:t>Организация: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    Класс делится на «покупателей» и «продавцов».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    На прилавке — карточки с товарами: «1 кг 300 г яблок», «2 м 45 см ткани</a:t>
            </a:r>
            <a:r>
              <a:rPr lang="ru-RU" sz="2200" dirty="0" smtClean="0">
                <a:solidFill>
                  <a:prstClr val="black"/>
                </a:solidFill>
              </a:rPr>
              <a:t>»</a:t>
            </a:r>
            <a:endParaRPr lang="ru-RU" sz="22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    «Покупатель» получает карточку-задание: «Купи ровно 1500 г сахара». «Покупатель» </a:t>
            </a:r>
            <a:r>
              <a:rPr lang="ru-RU" sz="2200" dirty="0" smtClean="0">
                <a:solidFill>
                  <a:prstClr val="black"/>
                </a:solidFill>
              </a:rPr>
              <a:t>должен </a:t>
            </a:r>
            <a:r>
              <a:rPr lang="ru-RU" sz="2200" dirty="0">
                <a:solidFill>
                  <a:prstClr val="black"/>
                </a:solidFill>
              </a:rPr>
              <a:t>найти нужную упаковку или составить из нескольких</a:t>
            </a:r>
            <a:r>
              <a:rPr lang="ru-RU" sz="2200" dirty="0" smtClean="0">
                <a:solidFill>
                  <a:prstClr val="black"/>
                </a:solidFill>
              </a:rPr>
              <a:t>.</a:t>
            </a:r>
            <a:endParaRPr lang="ru-RU" sz="22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b="1" i="1" dirty="0">
                <a:solidFill>
                  <a:prstClr val="black"/>
                </a:solidFill>
              </a:rPr>
              <a:t>    Регулятивные УУД: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    Планирование — выбор стратегии поиска (разложить, сложить, перевести).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>
                <a:solidFill>
                  <a:prstClr val="black"/>
                </a:solidFill>
              </a:rPr>
              <a:t>        Самоконтроль — сверка с «чеком» (эталоном на доске).  </a:t>
            </a:r>
            <a:endParaRPr lang="ru-RU" sz="2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200" dirty="0" smtClean="0">
                <a:solidFill>
                  <a:prstClr val="black"/>
                </a:solidFill>
              </a:rPr>
              <a:t>        Коррекция — если ошибка, возвращает товар и пробует снова.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9018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Пример из практики: </a:t>
            </a:r>
            <a:r>
              <a:rPr lang="ru-RU" sz="3600" b="1" i="1" dirty="0" smtClean="0"/>
              <a:t>5 </a:t>
            </a:r>
            <a:r>
              <a:rPr lang="ru-RU" sz="3600" b="1" i="1" dirty="0"/>
              <a:t>класс </a:t>
            </a:r>
            <a:br>
              <a:rPr lang="ru-RU" sz="3600" b="1" i="1" dirty="0"/>
            </a:br>
            <a:endParaRPr lang="ru-RU" sz="3600" b="1" i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692696"/>
            <a:ext cx="8363272" cy="5904656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pPr marL="0" indent="0" algn="ctr">
              <a:buNone/>
            </a:pPr>
            <a:r>
              <a:rPr lang="ru-RU" sz="3800" b="1" dirty="0" smtClean="0"/>
              <a:t>Игра</a:t>
            </a:r>
            <a:r>
              <a:rPr lang="ru-RU" sz="3800" b="1" dirty="0"/>
              <a:t>: «Цепочка решений»   </a:t>
            </a:r>
            <a:endParaRPr lang="ru-RU" sz="3800" dirty="0"/>
          </a:p>
          <a:p>
            <a:pPr marL="0" indent="0">
              <a:buNone/>
            </a:pPr>
            <a:r>
              <a:rPr lang="ru-RU" sz="3800" b="1" dirty="0" smtClean="0"/>
              <a:t>Тема</a:t>
            </a:r>
            <a:r>
              <a:rPr lang="ru-RU" sz="3800" b="1" dirty="0"/>
              <a:t>:</a:t>
            </a:r>
            <a:r>
              <a:rPr lang="ru-RU" sz="3800" dirty="0"/>
              <a:t> </a:t>
            </a:r>
            <a:r>
              <a:rPr lang="ru-RU" sz="3800" dirty="0" smtClean="0"/>
              <a:t>«Письменное </a:t>
            </a:r>
            <a:r>
              <a:rPr lang="ru-RU" sz="3800" dirty="0"/>
              <a:t>умножение и деление многозначных </a:t>
            </a:r>
            <a:r>
              <a:rPr lang="ru-RU" sz="3800" dirty="0" smtClean="0"/>
              <a:t>чисел»  </a:t>
            </a:r>
            <a:endParaRPr lang="ru-RU" sz="3800" dirty="0"/>
          </a:p>
          <a:p>
            <a:pPr marL="0" indent="0">
              <a:buNone/>
            </a:pPr>
            <a:r>
              <a:rPr lang="ru-RU" sz="3800" b="1" i="1" dirty="0" smtClean="0"/>
              <a:t>Форма</a:t>
            </a:r>
            <a:r>
              <a:rPr lang="ru-RU" sz="3800" b="1" i="1" dirty="0"/>
              <a:t>: </a:t>
            </a:r>
            <a:r>
              <a:rPr lang="ru-RU" sz="3800" dirty="0"/>
              <a:t>Командная эстафета с визуальной цепочкой  </a:t>
            </a:r>
          </a:p>
          <a:p>
            <a:pPr marL="400050" lvl="1" indent="0">
              <a:buNone/>
            </a:pPr>
            <a:r>
              <a:rPr lang="ru-RU" sz="3800" b="1" i="1" dirty="0" smtClean="0"/>
              <a:t>Ход игры:  </a:t>
            </a:r>
            <a:endParaRPr lang="ru-RU" sz="3800" b="1" i="1" dirty="0"/>
          </a:p>
          <a:p>
            <a:pPr marL="0" indent="0">
              <a:buNone/>
            </a:pPr>
            <a:r>
              <a:rPr lang="ru-RU" sz="3800" dirty="0"/>
              <a:t> </a:t>
            </a:r>
            <a:r>
              <a:rPr lang="ru-RU" sz="3800" dirty="0" smtClean="0"/>
              <a:t>На </a:t>
            </a:r>
            <a:r>
              <a:rPr lang="ru-RU" sz="3800" dirty="0"/>
              <a:t>доске — «цепочка» из пустых окошек.  </a:t>
            </a:r>
          </a:p>
          <a:p>
            <a:pPr marL="0" indent="0">
              <a:buNone/>
            </a:pPr>
            <a:r>
              <a:rPr lang="ru-RU" sz="3800" dirty="0"/>
              <a:t> </a:t>
            </a:r>
            <a:r>
              <a:rPr lang="ru-RU" sz="3800" dirty="0" smtClean="0"/>
              <a:t>Каждый </a:t>
            </a:r>
            <a:r>
              <a:rPr lang="ru-RU" sz="3800" dirty="0"/>
              <a:t>ученик по очереди решает одно действие и передаёт мел/маркер следующему.  </a:t>
            </a:r>
            <a:endParaRPr lang="ru-RU" sz="3800" dirty="0" smtClean="0"/>
          </a:p>
          <a:p>
            <a:pPr marL="0" indent="0">
              <a:buNone/>
            </a:pPr>
            <a:r>
              <a:rPr lang="ru-RU" sz="3800" dirty="0" smtClean="0"/>
              <a:t>     </a:t>
            </a:r>
            <a:r>
              <a:rPr lang="ru-RU" sz="3800" dirty="0"/>
              <a:t>Пример: 1260 </a:t>
            </a:r>
            <a:r>
              <a:rPr lang="ru-RU" sz="3800" dirty="0" smtClean="0"/>
              <a:t>: 3 </a:t>
            </a:r>
            <a:r>
              <a:rPr lang="ru-RU" sz="3800" dirty="0"/>
              <a:t>× 4 </a:t>
            </a:r>
            <a:r>
              <a:rPr lang="ru-RU" sz="3800" dirty="0" smtClean="0"/>
              <a:t>– 200 </a:t>
            </a:r>
            <a:r>
              <a:rPr lang="ru-RU" sz="3800" dirty="0"/>
              <a:t>= </a:t>
            </a:r>
            <a:r>
              <a:rPr lang="ru-RU" sz="3800" dirty="0" smtClean="0"/>
              <a:t>?</a:t>
            </a:r>
          </a:p>
          <a:p>
            <a:pPr marL="0" indent="0">
              <a:buNone/>
            </a:pPr>
            <a:r>
              <a:rPr lang="ru-RU" sz="3800" dirty="0" smtClean="0"/>
              <a:t>	</a:t>
            </a:r>
            <a:r>
              <a:rPr lang="ru-RU" sz="3800" b="1" i="1" dirty="0" smtClean="0"/>
              <a:t>Регулятивные </a:t>
            </a:r>
            <a:r>
              <a:rPr lang="ru-RU" sz="3800" b="1" i="1" dirty="0"/>
              <a:t>УУД:  </a:t>
            </a:r>
          </a:p>
          <a:p>
            <a:pPr marL="0" indent="0">
              <a:buNone/>
            </a:pPr>
            <a:r>
              <a:rPr lang="ru-RU" sz="3800" dirty="0" smtClean="0"/>
              <a:t>Работа </a:t>
            </a:r>
            <a:r>
              <a:rPr lang="ru-RU" sz="3800" dirty="0"/>
              <a:t>по плану — соблюдение последовательности.  </a:t>
            </a:r>
            <a:endParaRPr lang="ru-RU" sz="3800" dirty="0" smtClean="0"/>
          </a:p>
          <a:p>
            <a:pPr marL="0" indent="0">
              <a:buNone/>
            </a:pPr>
            <a:r>
              <a:rPr lang="ru-RU" sz="3800" dirty="0" smtClean="0"/>
              <a:t>Самоконтроль </a:t>
            </a:r>
            <a:r>
              <a:rPr lang="ru-RU" sz="3800" dirty="0"/>
              <a:t>— каждый проверяет предыдущее звено перед своим ходом.  </a:t>
            </a:r>
          </a:p>
          <a:p>
            <a:pPr marL="0" indent="0">
              <a:buNone/>
            </a:pPr>
            <a:r>
              <a:rPr lang="ru-RU" sz="3800" dirty="0" smtClean="0"/>
              <a:t>Коррекция </a:t>
            </a:r>
            <a:r>
              <a:rPr lang="ru-RU" sz="3800" dirty="0"/>
              <a:t>— если цепь «оборвалась» (ошибка), команда совместно ищет звено-ошибку.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52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Обобщающий пример</a:t>
            </a:r>
            <a:r>
              <a:rPr lang="ru-RU" sz="2800" b="1" i="1" dirty="0" smtClean="0"/>
              <a:t>: </a:t>
            </a:r>
            <a:r>
              <a:rPr lang="ru-RU" sz="2800" b="1" i="1" dirty="0"/>
              <a:t>игра «Математическое путешествие» (2–5 классы) </a:t>
            </a:r>
            <a:br>
              <a:rPr lang="ru-RU" sz="2800" b="1" i="1" dirty="0"/>
            </a:br>
            <a:endParaRPr lang="ru-RU" sz="2800" b="1" i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32664" y="1196752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prstClr val="black"/>
                </a:solidFill>
              </a:rPr>
              <a:t>	Концепция</a:t>
            </a:r>
            <a:r>
              <a:rPr lang="ru-RU" sz="2400" b="1" i="1" dirty="0">
                <a:solidFill>
                  <a:prstClr val="black"/>
                </a:solidFill>
              </a:rPr>
              <a:t>:</a:t>
            </a:r>
            <a:r>
              <a:rPr lang="ru-RU" sz="2400" dirty="0">
                <a:solidFill>
                  <a:prstClr val="black"/>
                </a:solidFill>
              </a:rPr>
              <a:t> единый игровой сюжет, адаптированный под возраст и программу </a:t>
            </a:r>
            <a:r>
              <a:rPr lang="ru-RU" sz="2400" dirty="0" smtClean="0">
                <a:solidFill>
                  <a:prstClr val="black"/>
                </a:solidFill>
              </a:rPr>
              <a:t>. </a:t>
            </a:r>
            <a:endParaRPr lang="ru-RU" sz="24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</a:t>
            </a:r>
            <a:r>
              <a:rPr lang="ru-RU" sz="2400" b="1" i="1" dirty="0">
                <a:solidFill>
                  <a:prstClr val="black"/>
                </a:solidFill>
              </a:rPr>
              <a:t>Этапы (универсальные</a:t>
            </a:r>
            <a:r>
              <a:rPr lang="ru-RU" sz="2400" dirty="0">
                <a:solidFill>
                  <a:prstClr val="black"/>
                </a:solidFill>
              </a:rPr>
              <a:t>):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Старт: формулировка цели («Добраться до острова Знаний»)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Карта пути: визуальный маршрут с цветовыми зонами (сложность по возрасту)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i="1" dirty="0">
                <a:solidFill>
                  <a:prstClr val="black"/>
                </a:solidFill>
              </a:rPr>
              <a:t>        Задания: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    2 </a:t>
            </a:r>
            <a:r>
              <a:rPr lang="ru-RU" sz="2400" dirty="0" err="1">
                <a:solidFill>
                  <a:prstClr val="black"/>
                </a:solidFill>
              </a:rPr>
              <a:t>кл</a:t>
            </a:r>
            <a:r>
              <a:rPr lang="ru-RU" sz="2400" dirty="0">
                <a:solidFill>
                  <a:prstClr val="black"/>
                </a:solidFill>
              </a:rPr>
              <a:t>: счёт, сравнение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    3 </a:t>
            </a:r>
            <a:r>
              <a:rPr lang="ru-RU" sz="2400" dirty="0" err="1">
                <a:solidFill>
                  <a:prstClr val="black"/>
                </a:solidFill>
              </a:rPr>
              <a:t>кл</a:t>
            </a:r>
            <a:r>
              <a:rPr lang="ru-RU" sz="2400" dirty="0">
                <a:solidFill>
                  <a:prstClr val="black"/>
                </a:solidFill>
              </a:rPr>
              <a:t>: задачи, уравнения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    4 </a:t>
            </a:r>
            <a:r>
              <a:rPr lang="ru-RU" sz="2400" dirty="0" err="1">
                <a:solidFill>
                  <a:prstClr val="black"/>
                </a:solidFill>
              </a:rPr>
              <a:t>кл</a:t>
            </a:r>
            <a:r>
              <a:rPr lang="ru-RU" sz="2400" dirty="0">
                <a:solidFill>
                  <a:prstClr val="black"/>
                </a:solidFill>
              </a:rPr>
              <a:t>: величины, деление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    5 </a:t>
            </a:r>
            <a:r>
              <a:rPr lang="ru-RU" sz="2400" dirty="0" err="1">
                <a:solidFill>
                  <a:prstClr val="black"/>
                </a:solidFill>
              </a:rPr>
              <a:t>кл</a:t>
            </a:r>
            <a:r>
              <a:rPr lang="ru-RU" sz="2400" dirty="0">
                <a:solidFill>
                  <a:prstClr val="black"/>
                </a:solidFill>
              </a:rPr>
              <a:t>: </a:t>
            </a:r>
            <a:r>
              <a:rPr lang="ru-RU" sz="2400" dirty="0" smtClean="0">
                <a:solidFill>
                  <a:prstClr val="black"/>
                </a:solidFill>
              </a:rPr>
              <a:t>действия с многозначными числами  </a:t>
            </a:r>
            <a:endParaRPr lang="ru-RU" sz="24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Самооценка: «Флаг успеха» — дети ставят флажок на том этапе, где справились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    Финал: коллективная рефлексия с использованием письменных «дневников путешественника</a:t>
            </a:r>
            <a:r>
              <a:rPr lang="ru-RU" sz="2400" dirty="0" smtClean="0">
                <a:solidFill>
                  <a:prstClr val="black"/>
                </a:solidFill>
              </a:rPr>
              <a:t>»</a:t>
            </a:r>
            <a:endParaRPr lang="ru-RU" sz="24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dirty="0">
                <a:solidFill>
                  <a:prstClr val="black"/>
                </a:solidFill>
              </a:rPr>
              <a:t>    Эффект: преемственность, развитие УУД на всех этапах, поддержка учебной самостоятельности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906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i="1" dirty="0" smtClean="0"/>
              <a:t>  Заключение </a:t>
            </a:r>
            <a:r>
              <a:rPr lang="ru-RU" sz="3600" b="1" i="1" dirty="0"/>
              <a:t/>
            </a:r>
            <a:br>
              <a:rPr lang="ru-RU" sz="3600" b="1" i="1" dirty="0"/>
            </a:br>
            <a:endParaRPr lang="ru-RU" sz="3600" b="1" i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2217315"/>
            <a:ext cx="8388424" cy="69707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i="1" dirty="0" smtClean="0"/>
              <a:t>Игровые </a:t>
            </a:r>
            <a:r>
              <a:rPr lang="ru-RU" sz="3600" b="1" i="1" dirty="0"/>
              <a:t>технологии </a:t>
            </a:r>
            <a:r>
              <a:rPr lang="ru-RU" sz="3600" dirty="0"/>
              <a:t>— </a:t>
            </a:r>
            <a:endParaRPr lang="ru-RU" sz="3600" dirty="0" smtClean="0"/>
          </a:p>
          <a:p>
            <a:pPr marL="0" indent="0">
              <a:buNone/>
            </a:pPr>
            <a:r>
              <a:rPr lang="ru-RU" sz="3600" dirty="0" smtClean="0"/>
              <a:t>не </a:t>
            </a:r>
            <a:r>
              <a:rPr lang="ru-RU" sz="3600" dirty="0"/>
              <a:t>просто форма развлечения, а мощный педагогический инструмент, обеспечивающий доступность, осмысленность и успешность обучения для слабослышащих детей</a:t>
            </a:r>
            <a:r>
              <a:rPr lang="ru-RU" sz="3900" dirty="0"/>
              <a:t>. </a:t>
            </a:r>
          </a:p>
          <a:p>
            <a:pPr marL="0" indent="0">
              <a:buNone/>
            </a:pPr>
            <a:r>
              <a:rPr lang="ru-RU" sz="5100" dirty="0" smtClean="0"/>
              <a:t>	</a:t>
            </a:r>
            <a:endParaRPr lang="ru-RU" sz="5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0" t="4200" r="14951" b="-1"/>
          <a:stretch/>
        </p:blipFill>
        <p:spPr>
          <a:xfrm>
            <a:off x="179512" y="201461"/>
            <a:ext cx="1707537" cy="1693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63" t="43845" r="-1"/>
          <a:stretch/>
        </p:blipFill>
        <p:spPr>
          <a:xfrm>
            <a:off x="7092280" y="150453"/>
            <a:ext cx="1872208" cy="1795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135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Заключение </a:t>
            </a:r>
            <a:br>
              <a:rPr lang="ru-RU" sz="3600" b="1" i="1" dirty="0"/>
            </a:br>
            <a:endParaRPr lang="ru-RU" sz="3600" b="1" i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14883" y="692696"/>
            <a:ext cx="8820472" cy="6394722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ru-RU" sz="3600" dirty="0"/>
              <a:t>	</a:t>
            </a:r>
            <a:r>
              <a:rPr lang="ru-RU" sz="5100" dirty="0" smtClean="0"/>
              <a:t>	</a:t>
            </a:r>
            <a:r>
              <a:rPr lang="ru-RU" sz="5100" b="1" i="1" dirty="0" smtClean="0"/>
              <a:t>Игровые технологии:</a:t>
            </a:r>
            <a:endParaRPr lang="ru-RU" sz="5100" b="1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5100" dirty="0" smtClean="0"/>
              <a:t>соответствуют </a:t>
            </a:r>
            <a:r>
              <a:rPr lang="ru-RU" sz="5100" dirty="0"/>
              <a:t>ведущей деятельности младшего школьного возраста — </a:t>
            </a:r>
            <a:r>
              <a:rPr lang="ru-RU" sz="5100" dirty="0" smtClean="0"/>
              <a:t>игровой</a:t>
            </a:r>
            <a:r>
              <a:rPr lang="ru-RU" sz="5100" dirty="0"/>
              <a:t>;</a:t>
            </a:r>
            <a:r>
              <a:rPr lang="ru-RU" sz="5100" dirty="0" smtClean="0"/>
              <a:t> </a:t>
            </a:r>
            <a:endParaRPr lang="ru-RU" sz="51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5100" dirty="0" smtClean="0"/>
              <a:t>способствуют </a:t>
            </a:r>
            <a:r>
              <a:rPr lang="ru-RU" sz="5100" dirty="0"/>
              <a:t>естественному вовлечению в учебную деятельность без </a:t>
            </a:r>
            <a:r>
              <a:rPr lang="ru-RU" sz="5100" dirty="0" smtClean="0"/>
              <a:t>принуждения</a:t>
            </a:r>
            <a:r>
              <a:rPr lang="ru-RU" sz="5100" dirty="0"/>
              <a:t>;</a:t>
            </a:r>
            <a:r>
              <a:rPr lang="ru-RU" sz="5100" dirty="0" smtClean="0"/>
              <a:t> </a:t>
            </a:r>
            <a:endParaRPr lang="ru-RU" sz="51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5100" dirty="0" smtClean="0"/>
              <a:t>позволяют </a:t>
            </a:r>
            <a:r>
              <a:rPr lang="ru-RU" sz="5100" dirty="0"/>
              <a:t>компенсировать ограничения слухового канала за счёт визуальных, тактильных и двигательных каналов восприятия</a:t>
            </a:r>
            <a:r>
              <a:rPr lang="ru-RU" sz="51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5100" dirty="0"/>
              <a:t>способствуют формированию регулятивных УУД: </a:t>
            </a:r>
            <a:r>
              <a:rPr lang="ru-RU" sz="5100" dirty="0" smtClean="0"/>
              <a:t>обучающиеся </a:t>
            </a:r>
            <a:r>
              <a:rPr lang="ru-RU" sz="5100" dirty="0"/>
              <a:t>учатся ставить цели, планировать свои действия, контролировать ход выполнения задания, корректировать ошибки и оценивать результат — всё это в естественной игровой ситуации, где успех зависит от собственной активности и самоорганизации.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344684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1864" y="764704"/>
            <a:ext cx="8424936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3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Асмолов</a:t>
            </a: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А.Г. Как проектировать универсальные учебные действия в начальной школе: от действия к мысли. – М.: Просвещение</a:t>
            </a: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2020.  </a:t>
            </a:r>
            <a:endParaRPr lang="ru-RU" sz="23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Зикеева А.Г. Сурдопедагогика. – М.: Академия, </a:t>
            </a: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2019. </a:t>
            </a:r>
            <a:endParaRPr lang="ru-RU" sz="23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Коровина К.Г. Обучение математике детей с нарушениями слуха. – М.: </a:t>
            </a:r>
            <a:r>
              <a:rPr lang="ru-RU" sz="23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Владос</a:t>
            </a: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2021. </a:t>
            </a:r>
            <a:endParaRPr lang="ru-RU" sz="23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Федеральный государственный образовательный стандарт начального общего образования обучающихся с ограниченными возможностями здоровья (вариант 2.2). – М</a:t>
            </a:r>
            <a:r>
              <a:rPr lang="ru-RU" sz="23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2023.</a:t>
            </a:r>
            <a:endParaRPr lang="ru-RU" sz="23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3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Интернетресурсы</a:t>
            </a:r>
            <a:endParaRPr lang="ru-RU" sz="23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i="1" dirty="0" smtClean="0"/>
              <a:t>Литература</a:t>
            </a:r>
            <a:endParaRPr lang="ru-RU" sz="3600" b="1" i="1" dirty="0"/>
          </a:p>
        </p:txBody>
      </p:sp>
    </p:spTree>
    <p:extLst>
      <p:ext uri="{BB962C8B-B14F-4D97-AF65-F5344CB8AC3E}">
        <p14:creationId xmlns:p14="http://schemas.microsoft.com/office/powerpoint/2010/main" val="163422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3278"/>
            <a:ext cx="8751329" cy="656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564904"/>
            <a:ext cx="72702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99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FF99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138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1175</Words>
  <Application>Microsoft Office PowerPoint</Application>
  <PresentationFormat>Экран (4:3)</PresentationFormat>
  <Paragraphs>198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ЦЕЛЬ </vt:lpstr>
      <vt:lpstr>ЗАДАЧИ    </vt:lpstr>
      <vt:lpstr>Особенности применения игровых технологий у слабослышащих детей  </vt:lpstr>
      <vt:lpstr>Как игровые технологии формируют регулятивные УУД.</vt:lpstr>
      <vt:lpstr>Этапы внедрения игровой технологии на уроке  </vt:lpstr>
      <vt:lpstr>Презентация PowerPoint</vt:lpstr>
      <vt:lpstr>Методическое сопровождение  </vt:lpstr>
      <vt:lpstr>Примеры игровых технологий и их направленность на регулятивные УУД</vt:lpstr>
      <vt:lpstr>Примеры игровых технологий и их направленность на регулятивные УУД</vt:lpstr>
      <vt:lpstr>Примеры игровых технологий и их направленность на регулятивные УУД</vt:lpstr>
      <vt:lpstr>Пример из практики: 2 класс  </vt:lpstr>
      <vt:lpstr>Пример из практики: 3 класс </vt:lpstr>
      <vt:lpstr>Пример из практики: 3 класс  </vt:lpstr>
      <vt:lpstr>Пример из практики: 4 класс  </vt:lpstr>
      <vt:lpstr>Пример из практики: 5 класс  </vt:lpstr>
      <vt:lpstr>Пример из практики: 5 класс  </vt:lpstr>
      <vt:lpstr>Обобщающий пример: игра «Математическое путешествие» (2–5 классы)  </vt:lpstr>
      <vt:lpstr>  Заключение  </vt:lpstr>
      <vt:lpstr>Заключение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«Математика 1»</dc:title>
  <dc:creator>Ольга</dc:creator>
  <cp:lastModifiedBy>Мама</cp:lastModifiedBy>
  <cp:revision>36</cp:revision>
  <dcterms:created xsi:type="dcterms:W3CDTF">2016-03-12T21:35:53Z</dcterms:created>
  <dcterms:modified xsi:type="dcterms:W3CDTF">2025-10-07T11:25:06Z</dcterms:modified>
</cp:coreProperties>
</file>