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  <p:sldMasterId id="2147483735" r:id="rId2"/>
  </p:sldMasterIdLst>
  <p:notesMasterIdLst>
    <p:notesMasterId r:id="rId32"/>
  </p:notesMasterIdLst>
  <p:sldIdLst>
    <p:sldId id="287" r:id="rId3"/>
    <p:sldId id="298" r:id="rId4"/>
    <p:sldId id="275" r:id="rId5"/>
    <p:sldId id="331" r:id="rId6"/>
    <p:sldId id="333" r:id="rId7"/>
    <p:sldId id="332" r:id="rId8"/>
    <p:sldId id="267" r:id="rId9"/>
    <p:sldId id="299" r:id="rId10"/>
    <p:sldId id="300" r:id="rId11"/>
    <p:sldId id="334" r:id="rId12"/>
    <p:sldId id="301" r:id="rId13"/>
    <p:sldId id="335" r:id="rId14"/>
    <p:sldId id="268" r:id="rId15"/>
    <p:sldId id="259" r:id="rId16"/>
    <p:sldId id="291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03" r:id="rId29"/>
    <p:sldId id="349" r:id="rId30"/>
    <p:sldId id="30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6" userDrawn="1">
          <p15:clr>
            <a:srgbClr val="A4A3A4"/>
          </p15:clr>
        </p15:guide>
        <p15:guide id="2" pos="28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41" autoAdjust="0"/>
    <p:restoredTop sz="85539" autoAdjust="0"/>
  </p:normalViewPr>
  <p:slideViewPr>
    <p:cSldViewPr showGuides="1">
      <p:cViewPr varScale="1">
        <p:scale>
          <a:sx n="61" d="100"/>
          <a:sy n="61" d="100"/>
        </p:scale>
        <p:origin x="1434" y="96"/>
      </p:cViewPr>
      <p:guideLst>
        <p:guide orient="horz" pos="2166"/>
        <p:guide pos="2811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067BC-FF1D-482F-AEA1-B50ED0E1F342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7621B-5BDA-4E5E-9CAC-EA9B5F9B6E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610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E7621B-5BDA-4E5E-9CAC-EA9B5F9B6E0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949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49AB-43F6-44B7-B7A9-B41CBCA437E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t>28.09.2025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DC45C-821A-4BE8-BC22-917D49EE36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Блок-схема: документ 6"/>
          <p:cNvSpPr/>
          <p:nvPr userDrawn="1"/>
        </p:nvSpPr>
        <p:spPr>
          <a:xfrm rot="10800000">
            <a:off x="0" y="548680"/>
            <a:ext cx="9144000" cy="6120680"/>
          </a:xfrm>
          <a:prstGeom prst="flowChartDocumen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10" name="Блок-схема: документ 9"/>
          <p:cNvSpPr/>
          <p:nvPr userDrawn="1"/>
        </p:nvSpPr>
        <p:spPr>
          <a:xfrm rot="10800000">
            <a:off x="107504" y="692696"/>
            <a:ext cx="8928992" cy="5868416"/>
          </a:xfrm>
          <a:prstGeom prst="flowChartDocumen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Picture 6" descr="http://fruitoftheloom.030201.ru/uploads/posts/2013-02/1360319680_manzana-tierra-hojas.jpg"/>
          <p:cNvPicPr>
            <a:picLocks noChangeAspect="1" noChangeArrowheads="1"/>
          </p:cNvPicPr>
          <p:nvPr userDrawn="1"/>
        </p:nvPicPr>
        <p:blipFill>
          <a:blip r:embed="rId2" cstate="print"/>
          <a:srcRect l="27623" t="2520" r="27309" b="4241"/>
          <a:stretch>
            <a:fillRect/>
          </a:stretch>
        </p:blipFill>
        <p:spPr bwMode="auto">
          <a:xfrm>
            <a:off x="179512" y="1916832"/>
            <a:ext cx="3168352" cy="378158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49AB-43F6-44B7-B7A9-B41CBCA437E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t>28.09.2025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DC45C-821A-4BE8-BC22-917D49EE36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Блок-схема: документ 4"/>
          <p:cNvSpPr/>
          <p:nvPr userDrawn="1"/>
        </p:nvSpPr>
        <p:spPr>
          <a:xfrm rot="10800000">
            <a:off x="0" y="548680"/>
            <a:ext cx="9144000" cy="6120680"/>
          </a:xfrm>
          <a:prstGeom prst="flowChartDocument">
            <a:avLst/>
          </a:prstGeom>
          <a:solidFill>
            <a:srgbClr val="BCE29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9BBB59">
                  <a:lumMod val="50000"/>
                </a:srgbClr>
              </a:solidFill>
            </a:endParaRPr>
          </a:p>
        </p:txBody>
      </p:sp>
      <p:sp>
        <p:nvSpPr>
          <p:cNvPr id="8" name="Блок-схема: документ 7"/>
          <p:cNvSpPr/>
          <p:nvPr userDrawn="1"/>
        </p:nvSpPr>
        <p:spPr>
          <a:xfrm rot="10800000">
            <a:off x="107504" y="692696"/>
            <a:ext cx="8928992" cy="5868416"/>
          </a:xfrm>
          <a:prstGeom prst="flowChartDocumen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 descr="http://fruitoftheloom.030201.ru/uploads/posts/2013-02/1360319680_manzana-tierra-hojas.jpg"/>
          <p:cNvPicPr>
            <a:picLocks noChangeAspect="1" noChangeArrowheads="1"/>
          </p:cNvPicPr>
          <p:nvPr userDrawn="1"/>
        </p:nvPicPr>
        <p:blipFill>
          <a:blip r:embed="rId2" cstate="print"/>
          <a:srcRect l="27623" t="2520" r="27309" b="4241"/>
          <a:stretch>
            <a:fillRect/>
          </a:stretch>
        </p:blipFill>
        <p:spPr bwMode="auto">
          <a:xfrm>
            <a:off x="251520" y="5301208"/>
            <a:ext cx="936104" cy="111728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100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26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20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368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16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30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02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63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322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081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651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2396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832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6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69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254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AC6D-FA07-48E0-9EDF-DC66770F3A7A}" type="datetimeFigureOut">
              <a:rPr lang="ru-RU" smtClean="0"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A56DE-6CB0-41ED-8A7A-A3BB5EC953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967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49AB-43F6-44B7-B7A9-B41CBCA437E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t>28.09.2025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DC45C-821A-4BE8-BC22-917D49EE36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A3349AB-43F6-44B7-B7A9-B41CBCA437E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t>28.09.2025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E5DC45C-821A-4BE8-BC22-917D49EE366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716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  <p:sldLayoutId id="214748375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5.jpe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.jpeg"/><Relationship Id="rId7" Type="http://schemas.openxmlformats.org/officeDocument/2006/relationships/image" Target="../media/image53.png"/><Relationship Id="rId12" Type="http://schemas.openxmlformats.org/officeDocument/2006/relationships/image" Target="../media/image5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jpeg"/><Relationship Id="rId11" Type="http://schemas.openxmlformats.org/officeDocument/2006/relationships/image" Target="../media/image56.jpeg"/><Relationship Id="rId5" Type="http://schemas.openxmlformats.org/officeDocument/2006/relationships/image" Target="../media/image51.jpeg"/><Relationship Id="rId10" Type="http://schemas.openxmlformats.org/officeDocument/2006/relationships/image" Target="../media/image55.jpeg"/><Relationship Id="rId4" Type="http://schemas.openxmlformats.org/officeDocument/2006/relationships/image" Target="../media/image50.png"/><Relationship Id="rId9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hyperlink" Target="https://www.culture.ru/materials/255760/test-russkaya-klassika-v-emodzi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rbth.ru/zhizn/40-quiz-literature-emoji" TargetMode="External"/><Relationship Id="rId5" Type="http://schemas.openxmlformats.org/officeDocument/2006/relationships/hyperlink" Target="https://&#1091;&#1088;&#1086;&#1082;.&#1088;&#1092;/library/rebus_stihi_aspushkina_v_smajlikah_144800.html" TargetMode="External"/><Relationship Id="rId4" Type="http://schemas.openxmlformats.org/officeDocument/2006/relationships/hyperlink" Target="https://lifehacker.ru/emoj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171440"/>
            <a:ext cx="1453515" cy="1436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107315" y="980728"/>
            <a:ext cx="9109711" cy="670623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defTabSz="266700">
              <a:lnSpc>
                <a:spcPct val="114000"/>
              </a:lnSpc>
            </a:pPr>
            <a:r>
              <a:rPr sz="16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 </a:t>
            </a:r>
          </a:p>
          <a:p>
            <a:pPr algn="ctr" defTabSz="266700">
              <a:lnSpc>
                <a:spcPct val="150000"/>
              </a:lnSpc>
            </a:pPr>
            <a:r>
              <a:rPr sz="16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 </a:t>
            </a:r>
          </a:p>
          <a:p>
            <a:pPr algn="ctr" defTabSz="266700">
              <a:lnSpc>
                <a:spcPct val="114000"/>
              </a:lnSpc>
            </a:pPr>
            <a:r>
              <a:rPr sz="2400" b="1" dirty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РОЛЬ</a:t>
            </a:r>
            <a:r>
              <a:rPr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2400" b="1" dirty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СМАЙЛОВ В ЖИЗНИ </a:t>
            </a:r>
            <a:r>
              <a:rPr sz="2400" b="1" dirty="0" smtClean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ЧЕЛОВЕКА И</a:t>
            </a:r>
            <a:r>
              <a:rPr lang="ru-RU" sz="2400" b="1" dirty="0" smtClean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2400" b="1" dirty="0" smtClean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ИСПОЛЬЗОВАНИЕ </a:t>
            </a:r>
            <a:r>
              <a:rPr sz="2400" b="1" dirty="0">
                <a:solidFill>
                  <a:srgbClr val="800000"/>
                </a:solidFill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ИХ НА УРОКАХ РУССКОГО ЯЗЫКА И ЛИТЕРАТУРЫ</a:t>
            </a:r>
          </a:p>
          <a:p>
            <a:pPr algn="ctr" defTabSz="266700">
              <a:lnSpc>
                <a:spcPct val="150000"/>
              </a:lnSpc>
            </a:pPr>
            <a:r>
              <a:rPr sz="16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Россия</a:t>
            </a:r>
            <a:r>
              <a:rPr sz="16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, </a:t>
            </a:r>
            <a:r>
              <a:rPr sz="16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Алтайский</a:t>
            </a:r>
            <a:r>
              <a:rPr sz="16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край</a:t>
            </a:r>
            <a:r>
              <a:rPr sz="16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, ЗАТО </a:t>
            </a:r>
            <a:r>
              <a:rPr sz="16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Сибирский</a:t>
            </a:r>
            <a:endParaRPr sz="16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defTabSz="266700">
              <a:lnSpc>
                <a:spcPct val="150000"/>
              </a:lnSpc>
            </a:pPr>
            <a:r>
              <a:rPr sz="16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 </a:t>
            </a:r>
            <a:r>
              <a:rPr sz="16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endParaRPr lang="ru-RU" sz="1600" b="1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defTabSz="266700">
              <a:lnSpc>
                <a:spcPct val="150000"/>
              </a:lnSpc>
            </a:pPr>
            <a:endParaRPr sz="1600" b="1" dirty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r>
              <a:rPr lang="ru-RU" sz="14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                                         </a:t>
            </a:r>
            <a:r>
              <a:rPr lang="ru-RU"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 </a:t>
            </a:r>
            <a:r>
              <a:rPr sz="1400" b="1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Автор</a:t>
            </a:r>
            <a:r>
              <a:rPr lang="ru-RU"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:</a:t>
            </a:r>
          </a:p>
          <a:p>
            <a:pPr algn="ctr" defTabSz="266700"/>
            <a:r>
              <a:rPr lang="ru-RU" sz="1400" b="1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  <a:sym typeface="+mn-ea"/>
              </a:rPr>
              <a:t> </a:t>
            </a:r>
            <a:r>
              <a:rPr lang="ru-RU" sz="1400" b="1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  <a:sym typeface="+mn-ea"/>
              </a:rPr>
              <a:t>                                                                                      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Рылькова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Делия</a:t>
            </a:r>
            <a:r>
              <a:rPr sz="14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Александровна</a:t>
            </a:r>
            <a:r>
              <a:rPr sz="14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,</a:t>
            </a:r>
          </a:p>
          <a:p>
            <a:pPr algn="ctr" defTabSz="266700"/>
            <a:r>
              <a:rPr lang="ru-RU"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                                                                   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ученица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7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класса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«А»</a:t>
            </a:r>
          </a:p>
          <a:p>
            <a:pPr algn="ctr" defTabSz="266700"/>
            <a:r>
              <a:rPr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 </a:t>
            </a:r>
            <a:r>
              <a:rPr lang="ru-RU"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                                                                                  </a:t>
            </a:r>
          </a:p>
          <a:p>
            <a:pPr algn="ctr" defTabSz="266700"/>
            <a:r>
              <a:rPr lang="ru-RU" sz="14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lang="ru-RU"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                                                                           </a:t>
            </a:r>
            <a:r>
              <a:rPr sz="1400" b="1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Научный</a:t>
            </a:r>
            <a:r>
              <a:rPr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1400" b="1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руководитель</a:t>
            </a:r>
            <a:r>
              <a:rPr sz="14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:</a:t>
            </a:r>
            <a:endParaRPr lang="ru-RU" sz="1400" b="1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  <a:sym typeface="+mn-ea"/>
            </a:endParaRPr>
          </a:p>
          <a:p>
            <a:pPr algn="ctr" defTabSz="266700"/>
            <a:r>
              <a:rPr lang="ru-RU" sz="1400" b="1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  <a:sym typeface="+mn-ea"/>
              </a:rPr>
              <a:t>                                                                          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Шлык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Анна</a:t>
            </a:r>
            <a:r>
              <a:rPr sz="14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Алексеевна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,</a:t>
            </a:r>
            <a:endParaRPr lang="ru-RU" sz="14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algn="ctr" defTabSz="266700"/>
            <a:r>
              <a:rPr lang="ru-RU"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                                                                                                </a:t>
            </a:r>
            <a:r>
              <a:rPr sz="1400" dirty="0" err="1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учитель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русского</a:t>
            </a:r>
            <a:r>
              <a:rPr sz="14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языка</a:t>
            </a:r>
            <a:r>
              <a:rPr sz="1400" dirty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 </a:t>
            </a:r>
            <a:r>
              <a:rPr sz="1400" dirty="0" smtClean="0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и </a:t>
            </a:r>
            <a:r>
              <a:rPr sz="1400" dirty="0" err="1">
                <a:latin typeface="Arial" panose="020B0604020202020204" pitchFamily="34" charset="0"/>
                <a:ea typeface="Calibri" panose="020F0502020204030204"/>
                <a:cs typeface="Arial" panose="020B0604020202020204" pitchFamily="34" charset="0"/>
              </a:rPr>
              <a:t>литературы</a:t>
            </a:r>
            <a:endParaRPr sz="14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algn="l" defTabSz="266700">
              <a:lnSpc>
                <a:spcPct val="150000"/>
              </a:lnSpc>
            </a:pPr>
            <a:endParaRPr sz="1400" b="1" dirty="0">
              <a:latin typeface="Times New Roman" panose="02020603050405020304"/>
              <a:ea typeface="Times New Roman" panose="02020603050405020304"/>
            </a:endParaRPr>
          </a:p>
          <a:p>
            <a:pPr algn="ctr" defTabSz="266700">
              <a:lnSpc>
                <a:spcPct val="150000"/>
              </a:lnSpc>
            </a:pPr>
            <a:r>
              <a:rPr lang="ru-RU" sz="1600" b="1" dirty="0">
                <a:latin typeface="Times New Roman" panose="02020603050405020304"/>
                <a:ea typeface="Times New Roman" panose="02020603050405020304"/>
              </a:rPr>
              <a:t>2025</a:t>
            </a:r>
            <a:endParaRPr sz="1600" b="1" dirty="0">
              <a:latin typeface="Times New Roman" panose="02020603050405020304"/>
              <a:ea typeface="Times New Roman" panose="02020603050405020304"/>
            </a:endParaRPr>
          </a:p>
          <a:p>
            <a:pPr algn="ctr" defTabSz="266700">
              <a:lnSpc>
                <a:spcPct val="150000"/>
              </a:lnSpc>
            </a:pPr>
            <a:r>
              <a:rPr sz="1600" b="1" dirty="0">
                <a:solidFill>
                  <a:schemeClr val="bg1"/>
                </a:solidFill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algn="ctr" defTabSz="266700">
              <a:lnSpc>
                <a:spcPct val="150000"/>
              </a:lnSpc>
            </a:pPr>
            <a:r>
              <a:rPr sz="16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algn="ctr" defTabSz="266700">
              <a:lnSpc>
                <a:spcPct val="150000"/>
              </a:lnSpc>
            </a:pPr>
            <a:r>
              <a:rPr sz="1600" b="1" dirty="0">
                <a:latin typeface="Times New Roman" panose="02020603050405020304"/>
                <a:ea typeface="Times New Roman" panose="02020603050405020304"/>
              </a:rPr>
              <a:t> </a:t>
            </a:r>
          </a:p>
          <a:p>
            <a:pPr defTabSz="266700">
              <a:lnSpc>
                <a:spcPct val="114000"/>
              </a:lnSpc>
            </a:pPr>
            <a:r>
              <a:rPr sz="1600" dirty="0">
                <a:latin typeface="Times New Roman" panose="02020603050405020304"/>
                <a:ea typeface="Times New Roman" panose="02020603050405020304"/>
              </a:rPr>
              <a:t>2025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411760" y="1398240"/>
            <a:ext cx="5488940" cy="706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l"/>
            <a:r>
              <a:rPr lang="ru-RU" sz="4000" b="1" cap="all" spc="0" dirty="0" smtClean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4000" b="1" cap="all" spc="0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cap="all" spc="0" dirty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проекта</a:t>
            </a:r>
            <a:r>
              <a:rPr lang="ru-RU" sz="4000" b="1" cap="all" spc="0" dirty="0">
                <a:solidFill>
                  <a:schemeClr val="accent2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311140"/>
            <a:ext cx="1311275" cy="1296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539552" y="2555933"/>
            <a:ext cx="7956550" cy="26530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r>
              <a:rPr sz="3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-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исследовать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язык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смайлов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как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развивающееся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явление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обладающее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свойствами</a:t>
            </a:r>
            <a:r>
              <a:rPr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32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языка</a:t>
            </a:r>
            <a:r>
              <a:rPr lang="ru-RU" sz="3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844824"/>
            <a:ext cx="7920880" cy="382688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defRPr/>
            </a:pP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выяснить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историю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происхождения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значения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defRPr/>
            </a:pPr>
            <a:endParaRPr lang="en-US" alt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проанализировать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социального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языкового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явления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исследовать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символов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среди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сверстников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en-US" alt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alt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ыяснить</a:t>
            </a:r>
            <a:r>
              <a:rPr lang="ru-RU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влияние использования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символ</a:t>
            </a:r>
            <a:r>
              <a:rPr lang="ru-RU" alt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вербальное</a:t>
            </a:r>
            <a:r>
              <a:rPr lang="ru-RU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невербальное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общение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19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836712"/>
            <a:ext cx="60853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 smtClean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sz="4000" b="1" cap="all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cap="all" dirty="0" smtClean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проекта</a:t>
            </a:r>
            <a:r>
              <a:rPr lang="ru-RU" sz="4000" b="1" cap="all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373370"/>
            <a:ext cx="1163320" cy="12807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311140"/>
            <a:ext cx="1311275" cy="1296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4478450" y="682238"/>
            <a:ext cx="4429156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4000" b="1" cap="all" dirty="0" smtClean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</a:rPr>
              <a:t>Актуальность</a:t>
            </a:r>
            <a:r>
              <a:rPr lang="ru-RU" sz="4000" b="1" cap="all" dirty="0" smtClean="0">
                <a:solidFill>
                  <a:schemeClr val="accent2">
                    <a:lumMod val="75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:</a:t>
            </a: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302529" y="1388992"/>
            <a:ext cx="8639175" cy="427225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r>
              <a:rPr sz="20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Символы 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соцсетях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являются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одной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из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составляющих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процесса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общения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современного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человека</a:t>
            </a:r>
            <a:r>
              <a:rPr lang="ru-RU"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 </a:t>
            </a:r>
            <a:r>
              <a:rPr lang="ru-RU" sz="20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</a:t>
            </a:r>
            <a:r>
              <a:rPr sz="20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сегодняшний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день</a:t>
            </a:r>
            <a:r>
              <a:rPr sz="20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задания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с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использованием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смайлов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уже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 smtClean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встречаются</a:t>
            </a:r>
            <a:r>
              <a:rPr sz="2000" dirty="0" smtClean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в 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школьных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олимпиадах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по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русскому</a:t>
            </a:r>
            <a:r>
              <a:rPr sz="2000" dirty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языку</a:t>
            </a:r>
            <a:r>
              <a:rPr sz="2000" dirty="0" smtClean="0">
                <a:solidFill>
                  <a:srgbClr val="1A1A1A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.</a:t>
            </a:r>
            <a:endParaRPr lang="ru-RU" sz="2000" dirty="0" smtClean="0">
              <a:solidFill>
                <a:srgbClr val="1A1A1A"/>
              </a:solidFill>
              <a:latin typeface="Arial" panose="020B0604020202020204" pitchFamily="34" charset="0"/>
              <a:ea typeface="Helvetica"/>
              <a:cs typeface="Arial" panose="020B0604020202020204" pitchFamily="34" charset="0"/>
            </a:endParaRPr>
          </a:p>
          <a:p>
            <a:pPr algn="just" defTabSz="266700">
              <a:lnSpc>
                <a:spcPct val="150000"/>
              </a:lnSpc>
            </a:pP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</a:rPr>
              <a:t>Данная тема 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</a:rPr>
              <a:t>рассматривается с учетом современности, поскольку затрагивает новый речевой жанр. </a:t>
            </a:r>
            <a:endParaRPr lang="ru-RU" sz="2000" dirty="0" smtClean="0">
              <a:solidFill>
                <a:srgbClr val="000000"/>
              </a:solidFill>
              <a:latin typeface="Arial" panose="020B0604020202020204" pitchFamily="34" charset="0"/>
              <a:ea typeface="Montserrat"/>
              <a:cs typeface="Arial" panose="020B0604020202020204" pitchFamily="34" charset="0"/>
            </a:endParaRPr>
          </a:p>
          <a:p>
            <a:pPr algn="just" defTabSz="266700">
              <a:lnSpc>
                <a:spcPct val="150000"/>
              </a:lnSpc>
            </a:pP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</a:rPr>
              <a:t>Таким образом, актуальность работы заключается в необходимости изучения особенностей </a:t>
            </a:r>
            <a:r>
              <a:rPr lang="ru-RU" sz="2000" dirty="0" err="1" smtClean="0">
                <a:solidFill>
                  <a:srgbClr val="000000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</a:rPr>
              <a:t>смайлов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Montserrat"/>
                <a:cs typeface="Arial" panose="020B0604020202020204" pitchFamily="34" charset="0"/>
              </a:rPr>
              <a:t> и их использования в письменной речи.</a:t>
            </a:r>
            <a:endParaRPr lang="ru-RU" sz="2000" dirty="0">
              <a:solidFill>
                <a:srgbClr val="000000"/>
              </a:solidFill>
              <a:latin typeface="Arial" panose="020B0604020202020204" pitchFamily="34" charset="0"/>
              <a:ea typeface="Montserrat"/>
              <a:cs typeface="Arial" panose="020B0604020202020204" pitchFamily="34" charset="0"/>
            </a:endParaRPr>
          </a:p>
          <a:p>
            <a:pPr algn="just" defTabSz="266700">
              <a:lnSpc>
                <a:spcPct val="150000"/>
              </a:lnSpc>
            </a:pPr>
            <a:endParaRPr sz="2000" dirty="0">
              <a:solidFill>
                <a:srgbClr val="1A1A1A"/>
              </a:solidFill>
              <a:latin typeface="Arial" panose="020B0604020202020204" pitchFamily="34" charset="0"/>
              <a:ea typeface="Helvetica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311140"/>
            <a:ext cx="1311275" cy="1296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1259632" y="3789040"/>
            <a:ext cx="6684010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266700">
              <a:lnSpc>
                <a:spcPct val="150000"/>
              </a:lnSpc>
            </a:pPr>
            <a:r>
              <a:rPr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 </a:t>
            </a:r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Предмет</a:t>
            </a:r>
            <a:r>
              <a:rPr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:</a:t>
            </a:r>
            <a:r>
              <a:rPr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язык</a:t>
            </a:r>
            <a:r>
              <a:rPr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смайлов</a:t>
            </a:r>
            <a:r>
              <a:rPr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/</a:t>
            </a:r>
            <a:r>
              <a:rPr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эмодзи</a:t>
            </a:r>
            <a:r>
              <a:rPr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.</a:t>
            </a:r>
            <a:endParaRPr lang="ru-RU" altLang="en-US" sz="28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1331640" y="2420888"/>
            <a:ext cx="598360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Объект</a:t>
            </a:r>
            <a:r>
              <a:rPr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исследования</a:t>
            </a:r>
            <a:r>
              <a:rPr sz="2800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:</a:t>
            </a:r>
            <a:r>
              <a:rPr lang="ru-RU" sz="2800" b="1" dirty="0" smtClean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28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смайлы</a:t>
            </a:r>
            <a:r>
              <a:rPr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.</a:t>
            </a:r>
            <a:endParaRPr sz="28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l"/>
            <a:endParaRPr lang="ru-RU" altLang="en-US" sz="2800" b="1" cap="all" dirty="0" smtClean="0">
              <a:solidFill>
                <a:srgbClr val="0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311140"/>
            <a:ext cx="1311275" cy="1296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3612515" y="738663"/>
            <a:ext cx="5531485" cy="10363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Методы</a:t>
            </a:r>
            <a:r>
              <a:rPr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исследования</a:t>
            </a:r>
            <a:r>
              <a:rPr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:</a:t>
            </a:r>
            <a:r>
              <a:rPr sz="32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  <a:sym typeface="+mn-ea"/>
              </a:rPr>
              <a:t> </a:t>
            </a:r>
            <a:endParaRPr sz="32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32765" y="1744439"/>
            <a:ext cx="8611235" cy="44088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defTabSz="266700">
              <a:lnSpc>
                <a:spcPct val="150000"/>
              </a:lnSpc>
            </a:pP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1.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Теоретический (изучение литературы по данной 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теме).</a:t>
            </a:r>
          </a:p>
          <a:p>
            <a:pPr defTabSz="266700">
              <a:lnSpc>
                <a:spcPct val="150000"/>
              </a:lnSpc>
            </a:pP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2. 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Аналитический 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(анализ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задания ВСОШ по русскому языку для 7-8 классов, словарного диктанта на языке </a:t>
            </a:r>
            <a:r>
              <a:rPr lang="ru-RU" sz="22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смайлов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выборка </a:t>
            </a:r>
            <a:r>
              <a:rPr lang="ru-RU" sz="22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смайлов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).</a:t>
            </a:r>
            <a:endParaRPr lang="ru-RU" sz="22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defTabSz="266700">
              <a:lnSpc>
                <a:spcPct val="150000"/>
              </a:lnSpc>
            </a:pP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3.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Экспериментальный 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(перевод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отрывка из произведения А.С. Пушкина «Сказка о царе </a:t>
            </a:r>
            <a:r>
              <a:rPr lang="ru-RU" sz="2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Салтане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…» на язык </a:t>
            </a:r>
            <a:r>
              <a:rPr lang="ru-RU" sz="22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смайлов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</a:p>
          <a:p>
            <a:pPr defTabSz="266700">
              <a:lnSpc>
                <a:spcPct val="150000"/>
              </a:lnSpc>
            </a:pP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анкетирование </a:t>
            </a: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учащихся 5, 6 и 8 классов, </a:t>
            </a:r>
            <a:r>
              <a:rPr sz="22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наблюдение</a:t>
            </a:r>
            <a:r>
              <a:rPr lang="ru-RU"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).</a:t>
            </a:r>
            <a:r>
              <a:rPr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endParaRPr sz="22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l" defTabSz="266700">
              <a:lnSpc>
                <a:spcPct val="150000"/>
              </a:lnSpc>
            </a:pPr>
            <a:r>
              <a:rPr sz="22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endParaRPr sz="22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454660" y="2041525"/>
            <a:ext cx="5773420" cy="4330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    </a:t>
            </a:r>
            <a:endParaRPr lang="ru-RU" sz="2000" dirty="0" smtClean="0">
              <a:solidFill>
                <a:schemeClr val="tx1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6870" y="2667000"/>
            <a:ext cx="5143500" cy="28047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no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39385"/>
            <a:ext cx="1384935" cy="1368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9" name="Изображение 69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2030" y="1814864"/>
            <a:ext cx="3506695" cy="2142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" name="Изображение 6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80" y="4259262"/>
            <a:ext cx="3048987" cy="220274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578" y="942964"/>
            <a:ext cx="3400801" cy="2630192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4016837" y="999802"/>
            <a:ext cx="5095875" cy="117411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Откуда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они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взялись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? </a:t>
            </a: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Не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от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наскальных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ли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рисунков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? 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30067" y="4053873"/>
            <a:ext cx="45720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А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может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наш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язык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вымирает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, и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мы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возвращаемся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обратно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к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древней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письменности</a:t>
            </a:r>
            <a:r>
              <a:rPr sz="24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  <a:sym typeface="+mn-ea"/>
              </a:rPr>
              <a:t>?</a:t>
            </a:r>
            <a:endParaRPr lang="ru-RU" altLang="en-US" sz="2400" dirty="0">
              <a:solidFill>
                <a:srgbClr val="222222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8620" y="1785620"/>
            <a:ext cx="7342505" cy="42468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20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272405"/>
            <a:ext cx="1351280" cy="13354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" name="Изображение 39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4458263"/>
            <a:ext cx="2602721" cy="1971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323215" y="1844675"/>
            <a:ext cx="4437380" cy="14725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Сегодня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смайлики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стали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важной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частью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сетевого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общения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sz="2400" dirty="0">
              <a:solidFill>
                <a:srgbClr val="333333"/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sz="2400" dirty="0">
              <a:solidFill>
                <a:srgbClr val="333333"/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4073981" y="3565865"/>
            <a:ext cx="4572000" cy="11379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Сложно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представить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личную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переписку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без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них</a:t>
            </a:r>
            <a:r>
              <a:rPr sz="2400" dirty="0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 в XXI </a:t>
            </a:r>
            <a:r>
              <a:rPr sz="2400" dirty="0" err="1">
                <a:solidFill>
                  <a:srgbClr val="333333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  <a:sym typeface="+mn-ea"/>
              </a:rPr>
              <a:t>веке</a:t>
            </a:r>
            <a:endParaRPr lang="ru-RU" altLang="en-US" sz="2400" dirty="0">
              <a:solidFill>
                <a:srgbClr val="333333"/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34" name="Изображение 34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191" y="3063475"/>
            <a:ext cx="3019438" cy="227270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6727" y="910222"/>
            <a:ext cx="2642235" cy="2586088"/>
          </a:xfrm>
          <a:prstGeom prst="rect">
            <a:avLst/>
          </a:prstGeom>
        </p:spPr>
      </p:pic>
      <p:pic>
        <p:nvPicPr>
          <p:cNvPr id="77" name="Изображение 5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730559" y="4421996"/>
            <a:ext cx="1053049" cy="207084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6" name="Изображение 4" descr="IMG_2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3288" y="1725613"/>
            <a:ext cx="941079" cy="164945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64122" y="1715153"/>
            <a:ext cx="8748395" cy="1038225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algn="l">
              <a:lnSpc>
                <a:spcPct val="150000"/>
              </a:lnSpc>
            </a:pPr>
            <a:endParaRPr lang="en-US" altLang="en-US" cap="all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8" name="Изображение 6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126" y="2883071"/>
            <a:ext cx="5620385" cy="28111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269363" y="1265852"/>
            <a:ext cx="8677275" cy="19368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Глава</a:t>
            </a:r>
            <a:r>
              <a:rPr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28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1. </a:t>
            </a:r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История</a:t>
            </a:r>
            <a:r>
              <a:rPr sz="28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28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возникновения</a:t>
            </a:r>
            <a:r>
              <a:rPr sz="28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2800" b="1" dirty="0" err="1" smtClean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смайлов</a:t>
            </a:r>
            <a:endParaRPr sz="2000" dirty="0">
              <a:solidFill>
                <a:schemeClr val="tx1"/>
              </a:solidFill>
              <a:latin typeface="Arial" panose="020B0604020202020204" pitchFamily="34" charset="0"/>
              <a:ea typeface="Helvetica"/>
              <a:cs typeface="Arial" panose="020B0604020202020204" pitchFamily="34" charset="0"/>
            </a:endParaRPr>
          </a:p>
          <a:p>
            <a:pPr marL="0" indent="0" algn="l" defTabSz="266700">
              <a:spcBef>
                <a:spcPct val="0"/>
              </a:spcBef>
              <a:spcAft>
                <a:spcPct val="0"/>
              </a:spcAft>
            </a:pPr>
            <a:endParaRPr sz="2000" dirty="0">
              <a:solidFill>
                <a:schemeClr val="tx1"/>
              </a:solidFill>
              <a:latin typeface="Arial" panose="020B0604020202020204" pitchFamily="34" charset="0"/>
              <a:ea typeface="Helvetica"/>
              <a:cs typeface="Arial" panose="020B0604020202020204" pitchFamily="34" charset="0"/>
            </a:endParaRPr>
          </a:p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Предшественник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смайлика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,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его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предок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– </a:t>
            </a:r>
            <a:r>
              <a:rPr sz="2400" dirty="0" err="1" smtClean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это</a:t>
            </a:r>
            <a:r>
              <a:rPr sz="2400" dirty="0" smtClean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наскальный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лаконичный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рисунок</a:t>
            </a:r>
            <a:r>
              <a:rPr sz="2400" dirty="0">
                <a:solidFill>
                  <a:schemeClr val="tx1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.</a:t>
            </a:r>
            <a:r>
              <a:rPr sz="24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971600" y="5823909"/>
            <a:ext cx="7740094" cy="7175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Р</a:t>
            </a:r>
            <a:r>
              <a:rPr lang="en-US" altLang="en-US" sz="1400" cap="all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исунок</a:t>
            </a:r>
            <a:r>
              <a:rPr lang="ru-RU" altLang="en-US" sz="1400" cap="all" dirty="0" smtClean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</a:t>
            </a:r>
            <a:r>
              <a:rPr lang="en-US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обнаруженный</a:t>
            </a:r>
            <a:r>
              <a:rPr lang="en-US" altLang="ru-RU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</a:t>
            </a:r>
            <a:r>
              <a:rPr lang="en-US" altLang="ru-RU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Национальном</a:t>
            </a:r>
            <a:r>
              <a:rPr lang="en-US" altLang="ru-RU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1400" cap="all" dirty="0" err="1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парке</a:t>
            </a:r>
            <a:r>
              <a:rPr lang="en-US" altLang="ru-RU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endParaRPr lang="ru-RU" altLang="ru-RU" sz="1400" cap="all" dirty="0" smtClean="0">
              <a:effectLst/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en-US" sz="1400" cap="all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петроглифов</a:t>
            </a:r>
            <a:r>
              <a:rPr lang="en-US" altLang="ru-RU" sz="1400" cap="all" dirty="0" smtClean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</a:t>
            </a:r>
            <a:r>
              <a:rPr lang="en-US" altLang="ru-RU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1400" cap="all" dirty="0">
                <a:effectLst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Альбукерке</a:t>
            </a:r>
            <a:endParaRPr lang="en-US" altLang="en-US" sz="1400" cap="all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317500" y="1915795"/>
            <a:ext cx="8409305" cy="2033270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    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Сначала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мы</a:t>
            </a:r>
            <a:r>
              <a:rPr sz="24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подумал</a:t>
            </a:r>
            <a:r>
              <a:rPr lang="ru-RU" sz="24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</a:t>
            </a:r>
            <a:r>
              <a:rPr sz="2400" dirty="0" smtClean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что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его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очень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емко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описывает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своем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детском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стишке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/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считалочке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Юлий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Ким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. </a:t>
            </a:r>
            <a:r>
              <a:rPr sz="2400" dirty="0" err="1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Помните</a:t>
            </a:r>
            <a:r>
              <a:rPr sz="2400" dirty="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? </a:t>
            </a:r>
          </a:p>
        </p:txBody>
      </p:sp>
      <p:pic>
        <p:nvPicPr>
          <p:cNvPr id="3" name="Изображение 2"/>
          <p:cNvPicPr/>
          <p:nvPr/>
        </p:nvPicPr>
        <p:blipFill>
          <a:blip r:embed="rId3"/>
          <a:stretch>
            <a:fillRect/>
          </a:stretch>
        </p:blipFill>
        <p:spPr>
          <a:xfrm>
            <a:off x="3203575" y="3284855"/>
            <a:ext cx="2253615" cy="1831340"/>
          </a:xfrm>
          <a:prstGeom prst="rect">
            <a:avLst/>
          </a:prstGeom>
        </p:spPr>
      </p:pic>
      <p:sp>
        <p:nvSpPr>
          <p:cNvPr id="4" name="Текстовое поле 3"/>
          <p:cNvSpPr txBox="1"/>
          <p:nvPr/>
        </p:nvSpPr>
        <p:spPr>
          <a:xfrm>
            <a:off x="2032000" y="4352131"/>
            <a:ext cx="5080000" cy="86042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sz="2600"/>
          </a:p>
          <a:p>
            <a:pPr algn="ctr" defTabSz="266700">
              <a:lnSpc>
                <a:spcPct val="150000"/>
              </a:lnSpc>
            </a:pPr>
            <a:r>
              <a:rPr sz="1600">
                <a:latin typeface="Times New Roman" panose="02020603050405020304"/>
                <a:ea typeface="Times New Roman" panose="02020603050405020304"/>
              </a:rPr>
              <a:t> 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03575" y="1043259"/>
            <a:ext cx="6089015" cy="8528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ctr" defTabSz="266700">
              <a:lnSpc>
                <a:spcPct val="150000"/>
              </a:lnSpc>
            </a:pP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1.1. 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Что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такое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смайлик</a:t>
            </a:r>
            <a:r>
              <a:rPr sz="32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?</a:t>
            </a:r>
            <a:endParaRPr lang="ru-RU" altLang="en-US" sz="3200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  <a:sym typeface="+mn-e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1570355" y="5373370"/>
            <a:ext cx="72326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400">
                <a:solidFill>
                  <a:srgbClr val="111111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«Точка, точка, запятая, вышла рожица кривая...». </a:t>
            </a:r>
            <a:endParaRPr lang="ru-RU" altLang="en-US" sz="2400">
              <a:solidFill>
                <a:srgbClr val="111111"/>
              </a:soli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23928" y="830799"/>
            <a:ext cx="5020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1.1. 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Что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такое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смайлик</a:t>
            </a:r>
            <a:r>
              <a:rPr sz="32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?</a:t>
            </a:r>
            <a:endParaRPr lang="ru-RU" sz="3200" b="1" cap="all" dirty="0"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4065" y="973327"/>
            <a:ext cx="8407400" cy="20631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endParaRPr lang="ru-RU" sz="28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   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Потом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обратил</a:t>
            </a:r>
            <a:r>
              <a:rPr lang="ru-RU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en-US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сь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другому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произведению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советскому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рисованному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мультипликационному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фильму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1968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Малыш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Карлсон</a:t>
            </a:r>
            <a:r>
              <a:rPr lang="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первый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смайлик</a:t>
            </a:r>
            <a:r>
              <a:rPr lang="en-US" alt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en-US" altLang="ru-RU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ru-RU" sz="2800" b="1" dirty="0" smtClean="0">
              <a:solidFill>
                <a:schemeClr val="tx1"/>
              </a:solidFill>
            </a:endParaRPr>
          </a:p>
          <a:p>
            <a:endParaRPr lang="en-US" altLang="ru-RU" sz="2400" b="1" dirty="0" smtClean="0">
              <a:solidFill>
                <a:schemeClr val="accent3"/>
              </a:solidFill>
              <a:cs typeface="Times New Roman" panose="02020603050405020304" pitchFamily="18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" name="Изображение 37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972" y="2671782"/>
            <a:ext cx="2552679" cy="19132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Изображение 101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4690" y="2671782"/>
            <a:ext cx="3141980" cy="19132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9" name="Изображение 98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15" y="3047133"/>
            <a:ext cx="2212571" cy="221257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1" name="Изображение 100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170982" y="4762531"/>
            <a:ext cx="2529395" cy="1682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0" name="Изображение 99" descr="IMG_2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1662" y="4778159"/>
            <a:ext cx="1976144" cy="1682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2987824" y="1052736"/>
            <a:ext cx="698477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1.1. 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Что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такое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смайлик</a:t>
            </a:r>
            <a:r>
              <a:rPr sz="32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  <a:sym typeface="+mn-ea"/>
              </a:rPr>
              <a:t>?</a:t>
            </a:r>
            <a:endParaRPr lang="ru-RU" altLang="en-US" sz="3200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323215" y="1844675"/>
            <a:ext cx="8389620" cy="183007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r>
              <a:rPr 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</a:t>
            </a:r>
            <a:r>
              <a:rPr 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Мы</a:t>
            </a:r>
            <a:r>
              <a:rPr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даже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обратил</a:t>
            </a:r>
            <a:r>
              <a:rPr 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и</a:t>
            </a:r>
            <a:r>
              <a:rPr sz="2000" dirty="0" err="1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сь</a:t>
            </a:r>
            <a:r>
              <a:rPr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к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произведениям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устного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народного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творчества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Этого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героя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 </a:t>
            </a:r>
            <a:r>
              <a:rPr sz="2000" dirty="0" err="1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мы</a:t>
            </a:r>
            <a:r>
              <a:rPr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все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знаем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Так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может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Колобок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 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был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первым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смайлом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?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Очень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похож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конечно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11" name="Изображение 107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5929" y="3500755"/>
            <a:ext cx="3406771" cy="266454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" name="Изображение 109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3674745"/>
            <a:ext cx="3752041" cy="224616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266580" y="2018045"/>
            <a:ext cx="8662670" cy="10356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     </a:t>
            </a:r>
            <a:endParaRPr lang="ru-RU" sz="2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just" defTabSz="266700">
              <a:lnSpc>
                <a:spcPct val="150000"/>
              </a:lnSpc>
            </a:pP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Обратившись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к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англо-русскому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словарю</a:t>
            </a:r>
            <a:r>
              <a:rPr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мы </a:t>
            </a:r>
            <a:r>
              <a:rPr sz="2000" dirty="0" err="1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нашл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</a:t>
            </a:r>
            <a:r>
              <a:rPr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перевод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слова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«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смайл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» (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англ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 Smiley) – «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улыбающийся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» 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или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«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счастливое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лицо</a:t>
            </a:r>
            <a:r>
              <a:rPr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», </a:t>
            </a:r>
            <a:endParaRPr lang="ru-RU" sz="2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>
              <a:lnSpc>
                <a:spcPct val="150000"/>
              </a:lnSpc>
            </a:pP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Wingdings" panose="05000000000000000000"/>
                <a:cs typeface="Arial" panose="020B0604020202020204" pitchFamily="34" charset="0"/>
              </a:rPr>
              <a:t>:-</a:t>
            </a:r>
            <a:r>
              <a:rPr sz="2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)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:-(</a:t>
            </a:r>
            <a:r>
              <a:rPr sz="2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 </a:t>
            </a:r>
            <a:endParaRPr sz="2400" b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just" defTabSz="266700">
              <a:lnSpc>
                <a:spcPct val="150000"/>
              </a:lnSpc>
            </a:pPr>
            <a:r>
              <a:rPr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    </a:t>
            </a:r>
            <a:r>
              <a:rPr sz="2000" dirty="0" err="1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Японское</a:t>
            </a:r>
            <a:r>
              <a:rPr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слово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«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эмодзи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» у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нас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используют</a:t>
            </a:r>
            <a:r>
              <a:rPr lang="ru-RU"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редко.</a:t>
            </a:r>
            <a:r>
              <a:rPr sz="2000" b="1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 </a:t>
            </a:r>
            <a:r>
              <a:rPr lang="ru-RU"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О</a:t>
            </a:r>
            <a:r>
              <a:rPr sz="2000" dirty="0" err="1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ни</a:t>
            </a:r>
            <a:r>
              <a:rPr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отображают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не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только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эмоции</a:t>
            </a:r>
            <a:r>
              <a:rPr 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            </a:t>
            </a:r>
            <a:r>
              <a:rPr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 </a:t>
            </a:r>
            <a:r>
              <a:rPr 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.</a:t>
            </a:r>
            <a:r>
              <a:rPr lang="ru-RU"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Э</a:t>
            </a:r>
            <a:r>
              <a:rPr lang="ru-RU" altLang="en-US"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то еще и </a:t>
            </a:r>
            <a:r>
              <a:rPr lang="en-US" altLang="en-US" sz="2000" dirty="0" err="1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маленькие</a:t>
            </a:r>
            <a:r>
              <a:rPr lang="en-US" altLang="ru-RU"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символы</a:t>
            </a:r>
            <a:r>
              <a:rPr lang="en-US" alt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lang="en-US" altLang="en-US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с</a:t>
            </a:r>
            <a:r>
              <a:rPr lang="en-US" alt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животными</a:t>
            </a:r>
            <a:r>
              <a:rPr lang="ru-RU" altLang="en-US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                 </a:t>
            </a:r>
            <a:r>
              <a:rPr lang="en-US" alt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, </a:t>
            </a:r>
            <a:r>
              <a:rPr lang="en-US" altLang="en-US"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едой</a:t>
            </a:r>
            <a:r>
              <a:rPr lang="ru-RU" altLang="en-US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,            </a:t>
            </a:r>
            <a:r>
              <a:rPr lang="en-US" alt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, </a:t>
            </a:r>
            <a:r>
              <a:rPr lang="en-US" altLang="en-US" sz="2000" dirty="0" err="1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различными</a:t>
            </a:r>
            <a:r>
              <a:rPr lang="en-US" altLang="ru-RU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</a:t>
            </a:r>
            <a:r>
              <a:rPr lang="en-US" altLang="en-US" sz="2000" dirty="0" err="1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предметами</a:t>
            </a:r>
            <a:r>
              <a:rPr lang="ru-RU" altLang="en-US" sz="2000" dirty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.</a:t>
            </a:r>
            <a:r>
              <a:rPr lang="ru-RU" altLang="en-US" sz="2000" dirty="0" smtClean="0">
                <a:latin typeface="Arial" panose="020B0604020202020204" pitchFamily="34" charset="0"/>
                <a:ea typeface="Georgia" panose="02040502050405020303"/>
                <a:cs typeface="Arial" panose="020B0604020202020204" pitchFamily="34" charset="0"/>
              </a:rPr>
              <a:t>     </a:t>
            </a:r>
            <a:endParaRPr lang="ru-RU" altLang="en-US" sz="2000" dirty="0">
              <a:latin typeface="Arial" panose="020B0604020202020204" pitchFamily="34" charset="0"/>
              <a:ea typeface="Georgia" panose="02040502050405020303"/>
              <a:cs typeface="Arial" panose="020B0604020202020204" pitchFamily="34" charset="0"/>
            </a:endParaRPr>
          </a:p>
        </p:txBody>
      </p:sp>
      <p:pic>
        <p:nvPicPr>
          <p:cNvPr id="115" name="Изображение 13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4209" y="4375841"/>
            <a:ext cx="527685" cy="5276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" name="Изображение 44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894" y="4410766"/>
            <a:ext cx="492760" cy="4927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4" name="Изображение 12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9355" y="4921141"/>
            <a:ext cx="636270" cy="636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" name="Изображение 7" descr="IMG_2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9515" y="4995545"/>
            <a:ext cx="528320" cy="5283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Изображение 10" descr="IMG_2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1783" y="4921141"/>
            <a:ext cx="610594" cy="61059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5" name="Изображение 8" descr="IMG_2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5110" y="5086849"/>
            <a:ext cx="388127" cy="3881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Текстовое поле 16"/>
          <p:cNvSpPr txBox="1"/>
          <p:nvPr/>
        </p:nvSpPr>
        <p:spPr>
          <a:xfrm>
            <a:off x="266580" y="1551955"/>
            <a:ext cx="8929181" cy="9321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Смайлы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/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эмодзи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- </a:t>
            </a:r>
            <a:r>
              <a:rPr sz="3200" b="1" dirty="0" err="1" smtClean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современный</a:t>
            </a:r>
            <a:r>
              <a:rPr lang="ru-RU" sz="3200" b="1" dirty="0" smtClean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ответ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наскальные</a:t>
            </a:r>
            <a:r>
              <a:rPr sz="3200" b="1" dirty="0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 </a:t>
            </a:r>
            <a:r>
              <a:rPr sz="3200" b="1" dirty="0" err="1">
                <a:solidFill>
                  <a:srgbClr val="800000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рисунки</a:t>
            </a:r>
            <a:endParaRPr sz="3200" b="1" dirty="0">
              <a:solidFill>
                <a:srgbClr val="800000"/>
              </a:soli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28" y="18999"/>
            <a:ext cx="9156827" cy="6867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739448" y="947889"/>
            <a:ext cx="6040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1.2.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История</a:t>
            </a:r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возникновения</a:t>
            </a: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" name="Изображение 27" descr="IMG_256"/>
          <p:cNvPicPr>
            <a:picLocks noChangeAspect="1"/>
          </p:cNvPicPr>
          <p:nvPr/>
        </p:nvPicPr>
        <p:blipFill>
          <a:blip r:embed="rId4"/>
          <a:srcRect l="18526" t="2256" r="17705" b="11215"/>
          <a:stretch>
            <a:fillRect/>
          </a:stretch>
        </p:blipFill>
        <p:spPr>
          <a:xfrm>
            <a:off x="2915816" y="3093019"/>
            <a:ext cx="5032375" cy="338391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овое поле 1"/>
          <p:cNvSpPr txBox="1"/>
          <p:nvPr/>
        </p:nvSpPr>
        <p:spPr>
          <a:xfrm>
            <a:off x="350772" y="1619184"/>
            <a:ext cx="8429625" cy="147383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        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Самый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древний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данный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момент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смайлик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был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обнаружен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поверхности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глиняного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горшка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изготовленного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18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веке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до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нашей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эры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и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найденного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Турции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группой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археологов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из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Болонского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университета</a:t>
            </a:r>
            <a:r>
              <a:rPr sz="2000" dirty="0"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63560" y="532647"/>
            <a:ext cx="7500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1.2.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История</a:t>
            </a:r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возникновения</a:t>
            </a:r>
            <a:endParaRPr lang="ru-RU" sz="2800" b="1" cap="all" dirty="0">
              <a:solidFill>
                <a:srgbClr val="8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317315" y="2624435"/>
            <a:ext cx="8491855" cy="15570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    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Самый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старый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текст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, 1635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года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(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Словакия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),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который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впервые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передал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эмоцию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изображением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среди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слов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стал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отчёт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словацкого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юриста</a:t>
            </a:r>
            <a:r>
              <a:rPr sz="2000" dirty="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.</a:t>
            </a:r>
            <a:r>
              <a:rPr sz="1600" dirty="0">
                <a:solidFill>
                  <a:srgbClr val="444444"/>
                </a:solidFill>
                <a:latin typeface="Times New Roman" panose="02020603050405020304"/>
                <a:ea typeface="Helvetica"/>
              </a:rPr>
              <a:t> </a:t>
            </a:r>
          </a:p>
        </p:txBody>
      </p:sp>
      <p:pic>
        <p:nvPicPr>
          <p:cNvPr id="73" name="Изображение 73" descr="IMG_256"/>
          <p:cNvPicPr>
            <a:picLocks noChangeAspect="1"/>
          </p:cNvPicPr>
          <p:nvPr/>
        </p:nvPicPr>
        <p:blipFill>
          <a:blip r:embed="rId4"/>
          <a:srcRect b="13408"/>
          <a:stretch>
            <a:fillRect/>
          </a:stretch>
        </p:blipFill>
        <p:spPr>
          <a:xfrm>
            <a:off x="4067810" y="1310089"/>
            <a:ext cx="4189095" cy="1321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Изображение 75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846" y="3904564"/>
            <a:ext cx="3336290" cy="24809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4" name="Изображение 74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0072" y="3907277"/>
            <a:ext cx="3196880" cy="24513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" y="0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93713" y="989057"/>
            <a:ext cx="75009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1.2.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История</a:t>
            </a:r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возникновения</a:t>
            </a:r>
            <a:endParaRPr lang="ru-RU" sz="2800" b="1" cap="all" dirty="0">
              <a:solidFill>
                <a:srgbClr val="8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285750" y="2249805"/>
            <a:ext cx="8491855" cy="15570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00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    </a:t>
            </a:r>
            <a:endParaRPr sz="1600">
              <a:solidFill>
                <a:srgbClr val="444444"/>
              </a:solidFill>
              <a:latin typeface="Times New Roman" panose="02020603050405020304"/>
              <a:ea typeface="Helvetic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69875" y="1700530"/>
            <a:ext cx="850773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266700">
              <a:lnSpc>
                <a:spcPct val="150000"/>
              </a:lnSpc>
              <a:spcAft>
                <a:spcPct val="0"/>
              </a:spcAft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    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 1953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году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смайлик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впервые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был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изображен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рекламном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постере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к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фильму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"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Лили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",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размещенном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газете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New York Herald Tribune.</a:t>
            </a:r>
          </a:p>
        </p:txBody>
      </p:sp>
      <p:pic>
        <p:nvPicPr>
          <p:cNvPr id="29" name="Изображение 29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2857073"/>
            <a:ext cx="3456384" cy="368316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47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1155989"/>
            <a:ext cx="750099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3200" b="1" cap="all" dirty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1.2. </a:t>
            </a:r>
            <a:r>
              <a:rPr lang="en-US" altLang="en-US" sz="3200" b="1" cap="all" dirty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История</a:t>
            </a:r>
            <a:r>
              <a:rPr lang="en-US" altLang="ru-RU" sz="3200" b="1" cap="all" dirty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3200" b="1" cap="all" dirty="0">
                <a:solidFill>
                  <a:srgbClr val="800000"/>
                </a:solidFill>
                <a:effectLst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возникновения</a:t>
            </a:r>
            <a:endParaRPr lang="ru-RU" sz="3200" b="1" cap="all" dirty="0">
              <a:solidFill>
                <a:srgbClr val="800000"/>
              </a:solidFill>
              <a:effectLst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285750" y="2249805"/>
            <a:ext cx="8491855" cy="15570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00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    </a:t>
            </a:r>
            <a:endParaRPr sz="1600">
              <a:solidFill>
                <a:srgbClr val="444444"/>
              </a:solidFill>
              <a:latin typeface="Times New Roman" panose="02020603050405020304"/>
              <a:ea typeface="Helvetica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23215" y="1844675"/>
            <a:ext cx="831723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66700">
              <a:lnSpc>
                <a:spcPct val="150000"/>
              </a:lnSpc>
            </a:pP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    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Смайлик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знакомом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всем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виде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-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желтый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круг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с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глазками-черточками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и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улыбкой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-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был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придуман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1963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году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коммерческим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художником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Харви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Боллом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0" name="Изображение 30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8745" y="2997200"/>
            <a:ext cx="4429760" cy="3352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" y="20474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1265225"/>
            <a:ext cx="7500990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32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1.2. </a:t>
            </a:r>
            <a:r>
              <a:rPr lang="en-US" altLang="en-US" sz="32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История</a:t>
            </a:r>
            <a:r>
              <a:rPr lang="en-US" altLang="ru-RU" sz="32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32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возникновения</a:t>
            </a:r>
            <a:endParaRPr lang="ru-RU" sz="3200" b="1" cap="all" dirty="0">
              <a:solidFill>
                <a:srgbClr val="8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107315" y="2249805"/>
            <a:ext cx="8886825" cy="15570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00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    </a:t>
            </a:r>
            <a:endParaRPr sz="1600">
              <a:solidFill>
                <a:srgbClr val="444444"/>
              </a:solidFill>
              <a:latin typeface="Times New Roman" panose="02020603050405020304"/>
              <a:ea typeface="Helvetica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39990" y="1982462"/>
            <a:ext cx="5832475" cy="21793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r>
              <a:rPr lang="ru-RU" sz="1600" dirty="0">
                <a:solidFill>
                  <a:srgbClr val="222222"/>
                </a:solidFill>
                <a:latin typeface="Times New Roman" panose="02020603050405020304"/>
                <a:ea typeface="Arial" panose="020B0604020202020204"/>
              </a:rPr>
              <a:t>     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Первым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использовать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скобку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качестве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улыбочки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придумал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еще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1969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году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Владимир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Набоков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предложивший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это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в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ходе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интервью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журналу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The New York Times.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его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задумке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знак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должен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был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попасть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на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доску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объявлений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Университета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Карнеги-Меллона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где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он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преподавал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,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чтобы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отличать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серьезные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сообщения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от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шуто</a:t>
            </a:r>
            <a:r>
              <a:rPr lang="ru-RU"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к -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Arial" panose="020B0604020202020204"/>
                <a:cs typeface="Arial" panose="020B0604020202020204" pitchFamily="34" charset="0"/>
              </a:rPr>
              <a:t> «:-)» и «:-(».</a:t>
            </a:r>
          </a:p>
        </p:txBody>
      </p:sp>
      <p:pic>
        <p:nvPicPr>
          <p:cNvPr id="7" name="Picture 2" descr="C:\Documents and Settings\HomeUSER\Мои документы\Мои рисунки\Naboko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094707" y="2806907"/>
            <a:ext cx="2835065" cy="345271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3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73846"/>
            <a:ext cx="8742620" cy="54105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Глава</a:t>
            </a:r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2.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Путь</a:t>
            </a:r>
            <a:r>
              <a:rPr lang="en-US" altLang="ru-RU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наибольшего</a:t>
            </a:r>
            <a:r>
              <a:rPr lang="ru-RU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b="1" cap="all" dirty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распознавания</a:t>
            </a: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Текстовое поле 2"/>
          <p:cNvSpPr txBox="1"/>
          <p:nvPr/>
        </p:nvSpPr>
        <p:spPr>
          <a:xfrm>
            <a:off x="107315" y="2249805"/>
            <a:ext cx="8886825" cy="15570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 defTabSz="266700">
              <a:lnSpc>
                <a:spcPct val="150000"/>
              </a:lnSpc>
            </a:pPr>
            <a:r>
              <a:rPr lang="ru-RU" sz="2000">
                <a:solidFill>
                  <a:srgbClr val="444444"/>
                </a:solidFill>
                <a:latin typeface="Arial" panose="020B0604020202020204" pitchFamily="34" charset="0"/>
                <a:ea typeface="Helvetica"/>
                <a:cs typeface="Arial" panose="020B0604020202020204" pitchFamily="34" charset="0"/>
              </a:rPr>
              <a:t>     </a:t>
            </a:r>
            <a:endParaRPr sz="1600">
              <a:solidFill>
                <a:srgbClr val="444444"/>
              </a:solidFill>
              <a:latin typeface="Times New Roman" panose="02020603050405020304"/>
              <a:ea typeface="Helvetica"/>
            </a:endParaRPr>
          </a:p>
        </p:txBody>
      </p:sp>
      <p:pic>
        <p:nvPicPr>
          <p:cNvPr id="6" name="Изображение 2"/>
          <p:cNvPicPr/>
          <p:nvPr/>
        </p:nvPicPr>
        <p:blipFill>
          <a:blip r:embed="rId4"/>
          <a:stretch>
            <a:fillRect/>
          </a:stretch>
        </p:blipFill>
        <p:spPr>
          <a:xfrm>
            <a:off x="3366395" y="1400176"/>
            <a:ext cx="5497096" cy="1117908"/>
          </a:xfrm>
          <a:prstGeom prst="rect">
            <a:avLst/>
          </a:prstGeom>
        </p:spPr>
      </p:pic>
      <p:pic>
        <p:nvPicPr>
          <p:cNvPr id="8" name="Изображение 7"/>
          <p:cNvPicPr/>
          <p:nvPr/>
        </p:nvPicPr>
        <p:blipFill>
          <a:blip r:embed="rId5"/>
          <a:stretch>
            <a:fillRect/>
          </a:stretch>
        </p:blipFill>
        <p:spPr>
          <a:xfrm>
            <a:off x="3491880" y="2518084"/>
            <a:ext cx="5391122" cy="4007260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46363" y="2501483"/>
            <a:ext cx="3506470" cy="275822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defTabSz="266700">
              <a:lnSpc>
                <a:spcPct val="150000"/>
              </a:lnSpc>
            </a:pP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Нас</a:t>
            </a:r>
            <a:r>
              <a:rPr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очень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заинтересовал</a:t>
            </a: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о</a:t>
            </a:r>
            <a:r>
              <a:rPr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данное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задание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, и </a:t>
            </a: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мы </a:t>
            </a:r>
            <a:r>
              <a:rPr sz="2000" dirty="0" err="1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попробова</a:t>
            </a: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ли</a:t>
            </a:r>
            <a:r>
              <a:rPr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выполнить</a:t>
            </a:r>
            <a:r>
              <a:rPr sz="20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2000" dirty="0" err="1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его</a:t>
            </a:r>
            <a:r>
              <a:rPr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с ребятами из нашего класса</a:t>
            </a:r>
            <a:r>
              <a:rPr sz="20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.</a:t>
            </a:r>
            <a:endParaRPr sz="2000" dirty="0">
              <a:solidFill>
                <a:srgbClr val="222222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" y="-223646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1940" y="341298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28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Анализ работы по соотнесению </a:t>
            </a:r>
            <a:endParaRPr lang="ru-RU" sz="2800" b="1" dirty="0" smtClean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графических </a:t>
            </a:r>
            <a:r>
              <a:rPr lang="ru-RU" sz="28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ru-RU" sz="28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эмодзи</a:t>
            </a:r>
            <a:endParaRPr lang="ru-RU" sz="28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865" y="5259627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Изображение 12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5908" y="940580"/>
            <a:ext cx="2788228" cy="2497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Изображение 11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7556" y="1267126"/>
            <a:ext cx="1899071" cy="2532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Изображение 10" descr="IMG_2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605" y="1405640"/>
            <a:ext cx="2707005" cy="2270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0937684"/>
              </p:ext>
            </p:extLst>
          </p:nvPr>
        </p:nvGraphicFramePr>
        <p:xfrm>
          <a:off x="395605" y="4004946"/>
          <a:ext cx="8064827" cy="1390015"/>
        </p:xfrm>
        <a:graphic>
          <a:graphicData uri="http://schemas.openxmlformats.org/drawingml/2006/table">
            <a:tbl>
              <a:tblPr/>
              <a:tblGrid>
                <a:gridCol w="215520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381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0464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6678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31371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участники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тестирования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заданием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полностью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заданием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частично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зданием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не</a:t>
                      </a: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</a:t>
                      </a:r>
                      <a:endParaRPr sz="1600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4247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 i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6 "А" класс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0" i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(17 человек)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87% 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</a:t>
                      </a:r>
                      <a:r>
                        <a:rPr sz="1600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600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r>
                        <a:rPr sz="1600" i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i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человек</a:t>
                      </a: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13% 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(2 человек)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Текстовое поле 6"/>
          <p:cNvSpPr txBox="1"/>
          <p:nvPr/>
        </p:nvSpPr>
        <p:spPr>
          <a:xfrm>
            <a:off x="1220615" y="5541009"/>
            <a:ext cx="7857490" cy="785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66700">
              <a:lnSpc>
                <a:spcPct val="150000"/>
              </a:lnSpc>
            </a:pPr>
            <a:r>
              <a:rPr lang="ru-RU" sz="1600" b="1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6 «А» класс</a:t>
            </a:r>
            <a:r>
              <a:rPr lang="ru-RU" sz="1600" b="1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.</a:t>
            </a:r>
            <a:endParaRPr lang="ru-RU" sz="1600" dirty="0" smtClean="0">
              <a:solidFill>
                <a:srgbClr val="222222"/>
              </a:solidFill>
              <a:latin typeface="Arial" panose="020B0604020202020204" pitchFamily="34" charset="0"/>
              <a:ea typeface="Open Sans"/>
              <a:cs typeface="Arial" panose="020B0604020202020204" pitchFamily="34" charset="0"/>
            </a:endParaRPr>
          </a:p>
          <a:p>
            <a:pPr algn="ctr" defTabSz="266700">
              <a:lnSpc>
                <a:spcPct val="150000"/>
              </a:lnSpc>
            </a:pPr>
            <a:r>
              <a:rPr sz="1600" dirty="0" err="1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Из</a:t>
            </a:r>
            <a:r>
              <a:rPr sz="1600" dirty="0" smtClean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17 </a:t>
            </a:r>
            <a:r>
              <a:rPr sz="16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учащихся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15 </a:t>
            </a:r>
            <a:r>
              <a:rPr sz="16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справились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с </a:t>
            </a:r>
            <a:r>
              <a:rPr sz="16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заданием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 </a:t>
            </a:r>
            <a:r>
              <a:rPr sz="16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полностью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, 2 –</a:t>
            </a:r>
            <a:r>
              <a:rPr sz="1600" dirty="0" err="1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частично</a:t>
            </a:r>
            <a:r>
              <a:rPr sz="1600" dirty="0">
                <a:solidFill>
                  <a:srgbClr val="222222"/>
                </a:solidFill>
                <a:latin typeface="Arial" panose="020B0604020202020204" pitchFamily="34" charset="0"/>
                <a:ea typeface="Open Sans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547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6847" y="458470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Анализ работы по соотнесению </a:t>
            </a:r>
          </a:p>
          <a:p>
            <a:pPr algn="ctr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графических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эмодзи</a:t>
            </a:r>
            <a:endParaRPr lang="ru-RU" sz="32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450973512"/>
              </p:ext>
            </p:extLst>
          </p:nvPr>
        </p:nvGraphicFramePr>
        <p:xfrm>
          <a:off x="457232" y="3892783"/>
          <a:ext cx="8194040" cy="1416939"/>
        </p:xfrm>
        <a:graphic>
          <a:graphicData uri="http://schemas.openxmlformats.org/drawingml/2006/table">
            <a:tbl>
              <a:tblPr/>
              <a:tblGrid>
                <a:gridCol w="21894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713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3484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9834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53415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участники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тестирования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заданием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 полностью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заданием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 частично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зданием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не справились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293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5 "А" класс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(23 человека)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83%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(19 </a:t>
                      </a: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чел</a:t>
                      </a: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17%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(4 </a:t>
                      </a: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чел</a:t>
                      </a: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" name="Изображение 4"/>
          <p:cNvPicPr/>
          <p:nvPr/>
        </p:nvPicPr>
        <p:blipFill>
          <a:blip r:embed="rId5"/>
          <a:stretch>
            <a:fillRect/>
          </a:stretch>
        </p:blipFill>
        <p:spPr>
          <a:xfrm>
            <a:off x="3303712" y="1527310"/>
            <a:ext cx="1916360" cy="2224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Изображение 13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66239" y="1505545"/>
            <a:ext cx="3058657" cy="2294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Изображение 5"/>
          <p:cNvPicPr/>
          <p:nvPr/>
        </p:nvPicPr>
        <p:blipFill>
          <a:blip r:embed="rId7"/>
          <a:stretch>
            <a:fillRect/>
          </a:stretch>
        </p:blipFill>
        <p:spPr>
          <a:xfrm>
            <a:off x="207918" y="1575410"/>
            <a:ext cx="2749627" cy="22300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Текстовое поле 13"/>
          <p:cNvSpPr txBox="1"/>
          <p:nvPr/>
        </p:nvSpPr>
        <p:spPr>
          <a:xfrm>
            <a:off x="736600" y="5450766"/>
            <a:ext cx="8195310" cy="10160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defTabSz="266700">
              <a:lnSpc>
                <a:spcPct val="150000"/>
              </a:lnSpc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5 «А» класс</a:t>
            </a:r>
            <a:r>
              <a:rPr lang="ru-RU" sz="1600" b="1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</a:t>
            </a:r>
          </a:p>
          <a:p>
            <a:pPr algn="ctr" defTabSz="266700">
              <a:lnSpc>
                <a:spcPct val="150000"/>
              </a:lnSpc>
            </a:pPr>
            <a:r>
              <a:rPr sz="1600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Из</a:t>
            </a:r>
            <a:r>
              <a:rPr sz="1600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23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участников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19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полностью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с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заданием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а 4 –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частично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0135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7316" y="840105"/>
            <a:ext cx="8912860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28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2.1. Анализ работы по соотнесению </a:t>
            </a:r>
          </a:p>
          <a:p>
            <a:pPr algn="ctr"/>
            <a:r>
              <a:rPr lang="ru-RU" sz="28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графических </a:t>
            </a:r>
            <a:r>
              <a:rPr lang="ru-RU" sz="28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ru-RU" sz="28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8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эмодзи</a:t>
            </a:r>
            <a:endParaRPr lang="ru-RU" sz="28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01499805"/>
              </p:ext>
            </p:extLst>
          </p:nvPr>
        </p:nvGraphicFramePr>
        <p:xfrm>
          <a:off x="463858" y="3483384"/>
          <a:ext cx="8136582" cy="1830324"/>
        </p:xfrm>
        <a:graphic>
          <a:graphicData uri="http://schemas.openxmlformats.org/drawingml/2006/table">
            <a:tbl>
              <a:tblPr/>
              <a:tblGrid>
                <a:gridCol w="217412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5684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212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843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077327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участники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тестирования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</a:t>
                      </a: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заданием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полностью</a:t>
                      </a:r>
                      <a:endParaRPr sz="1600" i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SimSun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заданием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справились частично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с зданием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не справились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52997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7-8  классы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(24 человека)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75% 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(18 </a:t>
                      </a:r>
                      <a:r>
                        <a:rPr sz="1600" i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челеловек</a:t>
                      </a: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25% </a:t>
                      </a:r>
                    </a:p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(6 человек)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i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SimSun" panose="02010600030101010101" pitchFamily="2" charset="-122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Текстовое поле 6"/>
          <p:cNvSpPr txBox="1"/>
          <p:nvPr/>
        </p:nvSpPr>
        <p:spPr>
          <a:xfrm>
            <a:off x="323850" y="1988820"/>
            <a:ext cx="8276590" cy="12433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just" defTabSz="26670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</a:t>
            </a:r>
            <a:r>
              <a:rPr 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Нами </a:t>
            </a:r>
            <a:r>
              <a:rPr sz="2000" dirty="0" err="1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был</a:t>
            </a:r>
            <a:r>
              <a:rPr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проведен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анализ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выполнения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данного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задания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учащимися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7 и 8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классов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,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которые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участвовали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во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Всероссийской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Олимпиаде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школьников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по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русскому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языку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в 2024-2025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учебном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году</a:t>
            </a:r>
            <a:r>
              <a:rPr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937470" y="5573744"/>
            <a:ext cx="7858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66700"/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Из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24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участников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18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человек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с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заданием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полностью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endParaRPr lang="ru-RU" sz="1600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r>
              <a:rPr sz="1600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 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6 –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частично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9068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6847" y="1063617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«Сказка о царе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Салтане</a:t>
            </a:r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…» на языке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endParaRPr lang="ru-RU" sz="32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Текстовое поле 6"/>
          <p:cNvSpPr txBox="1"/>
          <p:nvPr/>
        </p:nvSpPr>
        <p:spPr>
          <a:xfrm>
            <a:off x="732932" y="2339051"/>
            <a:ext cx="3693765" cy="359470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 </a:t>
            </a:r>
            <a:r>
              <a:rPr lang="ru-RU" altLang="en-US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Мы</a:t>
            </a:r>
            <a:r>
              <a:rPr lang="en-US" alt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ru-RU" altLang="en-US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провели </a:t>
            </a:r>
            <a:r>
              <a:rPr lang="en-US" altLang="en-US" sz="2000" dirty="0" err="1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еще</a:t>
            </a:r>
            <a:r>
              <a:rPr lang="en-US" alt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одно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исследование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  <a:endParaRPr lang="ru-RU" altLang="ru-RU" sz="2000" dirty="0" smtClean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marL="0" indent="0" algn="just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ru-RU" altLang="en-US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Нами</a:t>
            </a:r>
            <a:r>
              <a:rPr lang="en-US" altLang="ru-RU" sz="2000" dirty="0" smtClean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был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переведен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на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язык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смайлов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отрывок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из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известного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произведения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А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</a:t>
            </a:r>
            <a:r>
              <a:rPr lang="en-US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Пушкина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«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Сказка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о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царе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US" altLang="en-US" sz="2000" dirty="0" err="1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Салтане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…</a:t>
            </a:r>
            <a:r>
              <a:rPr lang="" altLang="en-US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»</a:t>
            </a:r>
            <a:r>
              <a:rPr lang="en-US" altLang="ru-RU" sz="20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.</a:t>
            </a:r>
            <a:endParaRPr sz="20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4"/>
          <a:srcRect l="2546" t="36417" r="91479" b="45021"/>
          <a:stretch>
            <a:fillRect/>
          </a:stretch>
        </p:blipFill>
        <p:spPr>
          <a:xfrm>
            <a:off x="4444445" y="1720265"/>
            <a:ext cx="4374510" cy="4233571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2" y="0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4309" y="916830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«Сказка о царе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Салтане</a:t>
            </a:r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…» на языке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endParaRPr lang="ru-RU" sz="32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Текстовое поле 6"/>
          <p:cNvSpPr txBox="1"/>
          <p:nvPr/>
        </p:nvSpPr>
        <p:spPr>
          <a:xfrm>
            <a:off x="323850" y="1628775"/>
            <a:ext cx="8276590" cy="13150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 </a:t>
            </a:r>
            <a:endParaRPr sz="200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14" name="Изображение 1" descr="IMG_2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6093" y="3144205"/>
            <a:ext cx="2884170" cy="2291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Изображение 7" descr="IMG_2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547" y="3183004"/>
            <a:ext cx="2716530" cy="2226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64349197"/>
              </p:ext>
            </p:extLst>
          </p:nvPr>
        </p:nvGraphicFramePr>
        <p:xfrm>
          <a:off x="450845" y="1970872"/>
          <a:ext cx="8225611" cy="1109142"/>
        </p:xfrm>
        <a:graphic>
          <a:graphicData uri="http://schemas.openxmlformats.org/drawingml/2006/table">
            <a:tbl>
              <a:tblPr/>
              <a:tblGrid>
                <a:gridCol w="17627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003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139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486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10032"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участники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тестирования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заданием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полностью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заданием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справились частично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зданием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не справились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9110"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6 "А" класс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(21 человек)</a:t>
                      </a:r>
                      <a:endParaRPr sz="1600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57%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(12 челеловек)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23%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5 (человек)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20%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4 (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человека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Текстовое поле 7"/>
          <p:cNvSpPr txBox="1"/>
          <p:nvPr/>
        </p:nvSpPr>
        <p:spPr>
          <a:xfrm>
            <a:off x="544538" y="5004073"/>
            <a:ext cx="7705725" cy="10280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defTabSz="266700"/>
            <a:r>
              <a:rPr lang="ru-RU" sz="16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6 «А» класс. </a:t>
            </a:r>
            <a:endParaRPr lang="ru-RU" sz="1600" b="1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endParaRPr lang="ru-RU" sz="1600" b="1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r>
              <a:rPr sz="1600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Из</a:t>
            </a:r>
            <a:r>
              <a:rPr sz="1600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21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участника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12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человек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с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заданием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полностью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</a:p>
          <a:p>
            <a:pPr algn="ctr" defTabSz="266700"/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5 –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частично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а 4 –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не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r>
              <a:rPr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2" y="-18013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5756" y="245224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2.2. «Сказка о царе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Салтане</a:t>
            </a:r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…» на языке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endParaRPr lang="ru-RU" sz="3200" b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3200" b="1" cap="all" dirty="0"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Текстовое поле 6"/>
          <p:cNvSpPr txBox="1"/>
          <p:nvPr/>
        </p:nvSpPr>
        <p:spPr>
          <a:xfrm>
            <a:off x="323850" y="1628775"/>
            <a:ext cx="8276590" cy="13150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 </a:t>
            </a:r>
            <a:endParaRPr sz="200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8839758"/>
              </p:ext>
            </p:extLst>
          </p:nvPr>
        </p:nvGraphicFramePr>
        <p:xfrm>
          <a:off x="351128" y="3777615"/>
          <a:ext cx="8471577" cy="1411722"/>
        </p:xfrm>
        <a:graphic>
          <a:graphicData uri="http://schemas.openxmlformats.org/drawingml/2006/table">
            <a:tbl>
              <a:tblPr/>
              <a:tblGrid>
                <a:gridCol w="17619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758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433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9046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894661"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участники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тестирования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заданием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полностью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заданием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справились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частично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зданием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не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справились</a:t>
                      </a:r>
                      <a:endParaRPr sz="16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7061"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8 "Г" класс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(18 человек)</a:t>
                      </a:r>
                      <a:endParaRPr sz="1600" b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Times New Roman" panose="02020603050405020304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56%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(10 человек)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11%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(2 человека)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33%</a:t>
                      </a:r>
                    </a:p>
                    <a:p>
                      <a:pPr algn="ctr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(6 </a:t>
                      </a:r>
                      <a:r>
                        <a:rPr sz="16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человек</a:t>
                      </a:r>
                      <a:r>
                        <a:rPr sz="16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Times New Roman" panose="02020603050405020304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0" marR="0" marT="0" marB="0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Текстовое поле 7"/>
          <p:cNvSpPr txBox="1"/>
          <p:nvPr/>
        </p:nvSpPr>
        <p:spPr>
          <a:xfrm>
            <a:off x="1089703" y="5307647"/>
            <a:ext cx="7705725" cy="10280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defTabSz="266700">
              <a:lnSpc>
                <a:spcPct val="150000"/>
              </a:lnSpc>
            </a:pPr>
            <a:r>
              <a:rPr lang="ru-RU" sz="1600" b="1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8 «Г» класс. </a:t>
            </a:r>
            <a:endParaRPr lang="ru-RU" sz="1600" b="1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r>
              <a:rPr lang="en-US" altLang="en-US" sz="1600" dirty="0" err="1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Из</a:t>
            </a:r>
            <a:r>
              <a:rPr lang="en-US" altLang="ru-RU" sz="1600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18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учащихся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10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человек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en-US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заданием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полностью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endParaRPr lang="ru-RU" altLang="ru-RU" sz="1600" dirty="0" smtClean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  <a:p>
            <a:pPr algn="ctr" defTabSz="266700"/>
            <a:r>
              <a:rPr lang="en-US" altLang="ru-RU" sz="1600" dirty="0" smtClean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2 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–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частично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, </a:t>
            </a:r>
            <a:r>
              <a:rPr lang="en-US" altLang="en-US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а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6 –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не</a:t>
            </a:r>
            <a:r>
              <a:rPr lang="en-US" altLang="ru-RU" sz="1600" dirty="0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latin typeface="Arial" panose="020B0604020202020204" pitchFamily="34" charset="0"/>
                <a:ea typeface="Times New Roman" panose="02020603050405020304"/>
                <a:cs typeface="Arial" panose="020B0604020202020204" pitchFamily="34" charset="0"/>
              </a:rPr>
              <a:t>справились</a:t>
            </a:r>
            <a:endParaRPr lang="en-US" altLang="en-US" sz="1600" dirty="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</p:txBody>
      </p:sp>
      <p:pic>
        <p:nvPicPr>
          <p:cNvPr id="6" name="Изображение 5"/>
          <p:cNvPicPr/>
          <p:nvPr/>
        </p:nvPicPr>
        <p:blipFill>
          <a:blip r:embed="rId5"/>
          <a:stretch>
            <a:fillRect/>
          </a:stretch>
        </p:blipFill>
        <p:spPr>
          <a:xfrm>
            <a:off x="323850" y="1356995"/>
            <a:ext cx="2751455" cy="21488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Изображение 7"/>
          <p:cNvPicPr/>
          <p:nvPr/>
        </p:nvPicPr>
        <p:blipFill>
          <a:blip r:embed="rId6"/>
          <a:stretch>
            <a:fillRect/>
          </a:stretch>
        </p:blipFill>
        <p:spPr>
          <a:xfrm>
            <a:off x="3075306" y="1297102"/>
            <a:ext cx="2496184" cy="22701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Изображение 3"/>
          <p:cNvPicPr/>
          <p:nvPr/>
        </p:nvPicPr>
        <p:blipFill>
          <a:blip r:embed="rId7"/>
          <a:stretch>
            <a:fillRect/>
          </a:stretch>
        </p:blipFill>
        <p:spPr>
          <a:xfrm>
            <a:off x="5766478" y="1345404"/>
            <a:ext cx="3028950" cy="22218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" y="-15466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53177" y="1350917"/>
            <a:ext cx="8790305" cy="77978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/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2.3. </a:t>
            </a:r>
            <a:r>
              <a:rPr lang="ru-RU" sz="3200" b="1" dirty="0" err="1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Смайлы</a:t>
            </a:r>
            <a:r>
              <a:rPr lang="ru-RU" sz="32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словарные слова</a:t>
            </a:r>
            <a:endParaRPr lang="en-US" altLang="en-US" sz="3200" b="1" cap="all" dirty="0">
              <a:solidFill>
                <a:srgbClr val="8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Текстовое поле 6"/>
          <p:cNvSpPr txBox="1"/>
          <p:nvPr/>
        </p:nvSpPr>
        <p:spPr>
          <a:xfrm>
            <a:off x="323850" y="1628775"/>
            <a:ext cx="8276590" cy="13150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indent="0" algn="l" defTabSz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en-US" sz="200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        </a:t>
            </a:r>
            <a:endParaRPr sz="200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207135" y="5373370"/>
            <a:ext cx="7705725" cy="102806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50000"/>
              </a:lnSpc>
            </a:pPr>
            <a:endParaRPr lang="en-US" altLang="en-US" sz="1600"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</p:txBody>
      </p:sp>
      <p:pic>
        <p:nvPicPr>
          <p:cNvPr id="9" name="Изображение 2"/>
          <p:cNvPicPr/>
          <p:nvPr/>
        </p:nvPicPr>
        <p:blipFill>
          <a:blip r:embed="rId4"/>
          <a:stretch>
            <a:fillRect/>
          </a:stretch>
        </p:blipFill>
        <p:spPr>
          <a:xfrm>
            <a:off x="736599" y="2842592"/>
            <a:ext cx="1268879" cy="1176825"/>
          </a:xfrm>
          <a:prstGeom prst="rect">
            <a:avLst/>
          </a:prstGeom>
        </p:spPr>
      </p:pic>
      <p:pic>
        <p:nvPicPr>
          <p:cNvPr id="10" name="Изображение 3"/>
          <p:cNvPicPr/>
          <p:nvPr/>
        </p:nvPicPr>
        <p:blipFill>
          <a:blip r:embed="rId5"/>
          <a:stretch>
            <a:fillRect/>
          </a:stretch>
        </p:blipFill>
        <p:spPr>
          <a:xfrm>
            <a:off x="2982404" y="4508173"/>
            <a:ext cx="1465763" cy="1137624"/>
          </a:xfrm>
          <a:prstGeom prst="rect">
            <a:avLst/>
          </a:prstGeom>
        </p:spPr>
      </p:pic>
      <p:pic>
        <p:nvPicPr>
          <p:cNvPr id="11" name="Изображение 6"/>
          <p:cNvPicPr/>
          <p:nvPr/>
        </p:nvPicPr>
        <p:blipFill>
          <a:blip r:embed="rId6"/>
          <a:stretch>
            <a:fillRect/>
          </a:stretch>
        </p:blipFill>
        <p:spPr>
          <a:xfrm>
            <a:off x="2613539" y="2734919"/>
            <a:ext cx="1680840" cy="1366863"/>
          </a:xfrm>
          <a:prstGeom prst="rect">
            <a:avLst/>
          </a:prstGeom>
        </p:spPr>
      </p:pic>
      <p:pic>
        <p:nvPicPr>
          <p:cNvPr id="12" name="Изображение 7"/>
          <p:cNvPicPr/>
          <p:nvPr/>
        </p:nvPicPr>
        <p:blipFill>
          <a:blip r:embed="rId7"/>
          <a:stretch>
            <a:fillRect/>
          </a:stretch>
        </p:blipFill>
        <p:spPr>
          <a:xfrm>
            <a:off x="5208306" y="2971783"/>
            <a:ext cx="1045763" cy="1072406"/>
          </a:xfrm>
          <a:prstGeom prst="rect">
            <a:avLst/>
          </a:prstGeom>
        </p:spPr>
      </p:pic>
      <p:pic>
        <p:nvPicPr>
          <p:cNvPr id="13" name="Изображение 8"/>
          <p:cNvPicPr/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Marker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65885" y="4374210"/>
            <a:ext cx="993043" cy="1234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Изображение 9"/>
          <p:cNvPicPr/>
          <p:nvPr/>
        </p:nvPicPr>
        <p:blipFill>
          <a:blip r:embed="rId10"/>
          <a:stretch>
            <a:fillRect/>
          </a:stretch>
        </p:blipFill>
        <p:spPr>
          <a:xfrm>
            <a:off x="6897264" y="2743296"/>
            <a:ext cx="1598810" cy="1393833"/>
          </a:xfrm>
          <a:prstGeom prst="rect">
            <a:avLst/>
          </a:prstGeom>
        </p:spPr>
      </p:pic>
      <p:pic>
        <p:nvPicPr>
          <p:cNvPr id="15" name="Изображение 10"/>
          <p:cNvPicPr/>
          <p:nvPr/>
        </p:nvPicPr>
        <p:blipFill>
          <a:blip r:embed="rId11"/>
          <a:stretch>
            <a:fillRect/>
          </a:stretch>
        </p:blipFill>
        <p:spPr>
          <a:xfrm>
            <a:off x="7104677" y="4431901"/>
            <a:ext cx="1238770" cy="1157923"/>
          </a:xfrm>
          <a:prstGeom prst="rect">
            <a:avLst/>
          </a:prstGeom>
        </p:spPr>
      </p:pic>
      <p:pic>
        <p:nvPicPr>
          <p:cNvPr id="16" name="Изображение 11"/>
          <p:cNvPicPr/>
          <p:nvPr/>
        </p:nvPicPr>
        <p:blipFill>
          <a:blip r:embed="rId12"/>
          <a:stretch>
            <a:fillRect/>
          </a:stretch>
        </p:blipFill>
        <p:spPr>
          <a:xfrm>
            <a:off x="4937165" y="4508173"/>
            <a:ext cx="1588043" cy="11159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1812" y="1956659"/>
            <a:ext cx="8445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Задание: запишите словарные слова, обозначенные </a:t>
            </a:r>
            <a:r>
              <a:rPr lang="ru-RU" sz="2400" dirty="0" err="1" smtClean="0"/>
              <a:t>смайлами</a:t>
            </a:r>
            <a:r>
              <a:rPr lang="ru-RU" sz="2400" dirty="0" smtClean="0"/>
              <a:t> (</a:t>
            </a:r>
            <a:r>
              <a:rPr lang="ru-RU" sz="2400" dirty="0" err="1" smtClean="0"/>
              <a:t>эмодзи</a:t>
            </a:r>
            <a:r>
              <a:rPr lang="ru-RU" sz="2400" dirty="0" smtClean="0"/>
              <a:t>) </a:t>
            </a: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622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28604"/>
            <a:ext cx="75009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cap="all" dirty="0" smtClean="0">
                <a:solidFill>
                  <a:srgbClr val="8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Вывод</a:t>
            </a:r>
            <a:r>
              <a:rPr lang="ru-RU" sz="4000" b="1" cap="al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:</a:t>
            </a:r>
            <a:endParaRPr lang="ru-RU" sz="4000" b="1" cap="all" dirty="0">
              <a:solidFill>
                <a:schemeClr val="accent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14282" y="2647196"/>
            <a:ext cx="821537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259705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575556" y="1803787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ходе нашего исследования мы пришли к выводу, что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смайлы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эмодзи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можно использовать лишь для поднятия настроения в начале урока и для оценивая в конце.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1035" y="4411562"/>
            <a:ext cx="3623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Дима и Саша получили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00120" y="3508064"/>
            <a:ext cx="5234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Например, поработали на уроке </a:t>
            </a:r>
          </a:p>
        </p:txBody>
      </p:sp>
      <p:pic>
        <p:nvPicPr>
          <p:cNvPr id="28" name="Изображение 12"/>
          <p:cNvPicPr/>
          <p:nvPr/>
        </p:nvPicPr>
        <p:blipFill>
          <a:blip r:embed="rId4"/>
          <a:stretch>
            <a:fillRect/>
          </a:stretch>
        </p:blipFill>
        <p:spPr>
          <a:xfrm>
            <a:off x="6021024" y="3124869"/>
            <a:ext cx="1026855" cy="949211"/>
          </a:xfrm>
          <a:prstGeom prst="rect">
            <a:avLst/>
          </a:prstGeom>
        </p:spPr>
      </p:pic>
      <p:pic>
        <p:nvPicPr>
          <p:cNvPr id="29" name="Изображение 14"/>
          <p:cNvPicPr/>
          <p:nvPr/>
        </p:nvPicPr>
        <p:blipFill>
          <a:blip r:embed="rId5"/>
          <a:stretch>
            <a:fillRect/>
          </a:stretch>
        </p:blipFill>
        <p:spPr>
          <a:xfrm>
            <a:off x="4604095" y="4308627"/>
            <a:ext cx="1352522" cy="78438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779912" y="5502545"/>
            <a:ext cx="3271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Настя и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Олеся - 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Изображение 18" descr="IMG_256"/>
          <p:cNvPicPr/>
          <p:nvPr/>
        </p:nvPicPr>
        <p:blipFill>
          <a:blip r:embed="rId6"/>
          <a:srcRect l="553" b="12708"/>
          <a:stretch>
            <a:fillRect/>
          </a:stretch>
        </p:blipFill>
        <p:spPr>
          <a:xfrm>
            <a:off x="6161951" y="5177724"/>
            <a:ext cx="810580" cy="94332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4" t="-1528" r="474" b="11603"/>
          <a:stretch/>
        </p:blipFill>
        <p:spPr bwMode="auto">
          <a:xfrm>
            <a:off x="-40234" y="-171400"/>
            <a:ext cx="9334851" cy="7001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8" y="5481634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407076" y="1782483"/>
            <a:ext cx="8593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Смайлы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“засоряют” язык, делают его более примитивным.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2334313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олько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накопленный словарный запас позволил писателям и поэтам создать великие произведения — от героических эпосов до романтических поэм.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3893652"/>
            <a:ext cx="8291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сли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использовать только язык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смайлов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то можно со временем разучиться писать грамотно.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6308" y="4985810"/>
            <a:ext cx="77059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i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Вам не кажется, что с этими смайликами мы разучимся писать и вернёмся к примитивным наскальным рисункам</a:t>
            </a:r>
            <a:r>
              <a:rPr lang="ru-RU" sz="2400" b="1" i="1" dirty="0" smtClean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 ;-) </a:t>
            </a:r>
            <a:endParaRPr lang="ru-RU" sz="2400" b="1" i="1" dirty="0">
              <a:solidFill>
                <a:srgbClr val="8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902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95" y="0"/>
            <a:ext cx="9108504" cy="6831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9530" y="882033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cap="all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Список</a:t>
            </a:r>
            <a:r>
              <a:rPr lang="ru-RU" sz="3600" b="1" cap="al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cap="all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литературы</a:t>
            </a:r>
            <a:r>
              <a:rPr lang="ru-RU" sz="3200" b="1" cap="al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b="1" cap="all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0000" stA="55000" endPos="48000" dist="5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214282" y="2000240"/>
            <a:ext cx="821537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444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cs typeface="Arial" panose="020B0604020202020204" pitchFamily="34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3295745"/>
            <a:ext cx="8858280" cy="6197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152352" rIns="91440" bIns="38088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cs typeface="Arial" panose="020B0604020202020204" pitchFamily="34" charset="0"/>
            </a:endParaRPr>
          </a:p>
        </p:txBody>
      </p:sp>
      <p:pic>
        <p:nvPicPr>
          <p:cNvPr id="38" name="Изображение 38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15" y="5195363"/>
            <a:ext cx="1258570" cy="13481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7315" y="2171390"/>
            <a:ext cx="87900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Цыбина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Е.Ю., Лисицына В.О.,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Брашован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Е.А. СМАЙЛ КАК ВЫРАЖЕНИЕ ЭМОЦИЙ ИЛИ ИНФОРМАТИВНЫЙ ВИД ОБЩЕНИЯ? // Международный журнал прикладных и фундаментальных исследований. – 2016. – № 11-4. – С. 819-822;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URL: https://applied-research.ru/ru/article/view?id=10704 (дата обращения: 10.12.2024).</a:t>
            </a:r>
          </a:p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2. https://lifehacker.ru/emoji/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3. https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://урок.рф/library/rebus_stihi_aspushkina_v_smajlikah_144800.html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4. https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://rbth.ru/zhizn/40-quiz-literature-emoji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5. https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://www.culture.ru/materials/255760/test-russkaya-klassika-v-emodzi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6. https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://ilibrary.ru/text/455/p.1/index.html.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564*71"/>
  <p:tag name="TABLE_ENDDRAG_RECT" val="58*275*564*7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45*114"/>
  <p:tag name="TABLE_ENDDRAG_RECT" val="31*309*645*1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45*114"/>
  <p:tag name="TABLE_ENDDRAG_RECT" val="31*309*645*1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67*98"/>
  <p:tag name="TABLE_ENDDRAG_RECT" val="25*298*667*9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667*98"/>
  <p:tag name="TABLE_ENDDRAG_RECT" val="25*298*667*98"/>
</p:tagLst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1050</Words>
  <Application>Microsoft Office PowerPoint</Application>
  <PresentationFormat>Экран (4:3)</PresentationFormat>
  <Paragraphs>208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29</vt:i4>
      </vt:variant>
    </vt:vector>
  </HeadingPairs>
  <TitlesOfParts>
    <vt:vector size="41" baseType="lpstr">
      <vt:lpstr>SimSun</vt:lpstr>
      <vt:lpstr>Arial</vt:lpstr>
      <vt:lpstr>Calibri</vt:lpstr>
      <vt:lpstr>Georgia</vt:lpstr>
      <vt:lpstr>Helvetica</vt:lpstr>
      <vt:lpstr>Montserrat</vt:lpstr>
      <vt:lpstr>Open Sans</vt:lpstr>
      <vt:lpstr>Times New Roman</vt:lpstr>
      <vt:lpstr>Tw Cen MT</vt:lpstr>
      <vt:lpstr>Wingdings</vt:lpstr>
      <vt:lpstr>1_Тема Office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143</cp:revision>
  <dcterms:created xsi:type="dcterms:W3CDTF">2017-03-25T16:10:00Z</dcterms:created>
  <dcterms:modified xsi:type="dcterms:W3CDTF">2025-09-28T17:16:37Z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1F24A9A5F7F346F8832216B6A1FB6111</vt:lpwstr>
  </property>
  <property fmtid="{D5CDD505-2E9C-101B-9397-08002B2CF9AE}" pid="3" name="KSOProductBuildVer">
    <vt:lpwstr>1049-12.2.0.19805</vt:lpwstr>
  </property>
</Properties>
</file>