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256" r:id="rId2"/>
    <p:sldId id="282" r:id="rId3"/>
    <p:sldId id="306" r:id="rId4"/>
    <p:sldId id="280" r:id="rId5"/>
    <p:sldId id="305" r:id="rId6"/>
    <p:sldId id="296" r:id="rId7"/>
    <p:sldId id="292" r:id="rId8"/>
    <p:sldId id="295" r:id="rId9"/>
    <p:sldId id="293" r:id="rId10"/>
    <p:sldId id="301" r:id="rId11"/>
    <p:sldId id="298" r:id="rId12"/>
    <p:sldId id="294" r:id="rId13"/>
    <p:sldId id="297" r:id="rId14"/>
    <p:sldId id="290" r:id="rId15"/>
    <p:sldId id="265" r:id="rId16"/>
    <p:sldId id="304" r:id="rId17"/>
    <p:sldId id="281" r:id="rId18"/>
    <p:sldId id="300" r:id="rId19"/>
    <p:sldId id="258" r:id="rId20"/>
    <p:sldId id="302" r:id="rId21"/>
    <p:sldId id="303" r:id="rId22"/>
    <p:sldId id="299" r:id="rId23"/>
  </p:sldIdLst>
  <p:sldSz cx="9906000" cy="6858000" type="A4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5" autoAdjust="0"/>
    <p:restoredTop sz="94660"/>
  </p:normalViewPr>
  <p:slideViewPr>
    <p:cSldViewPr snapToGrid="0">
      <p:cViewPr>
        <p:scale>
          <a:sx n="60" d="100"/>
          <a:sy n="60" d="100"/>
        </p:scale>
        <p:origin x="-1512" y="-25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CD0495-F992-4F2A-8823-C49C584B858F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2062F1-7D5A-4CDF-98A9-CF32B8B500B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FB1F-D6FB-4AA9-911B-7EED958455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BFB76-F2E4-464F-9DBA-8B4CCFC4A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05197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FB1F-D6FB-4AA9-911B-7EED958455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BFB76-F2E4-464F-9DBA-8B4CCFC4A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75269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FB1F-D6FB-4AA9-911B-7EED958455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BFB76-F2E4-464F-9DBA-8B4CCFC4A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70002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FB1F-D6FB-4AA9-911B-7EED958455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BFB76-F2E4-464F-9DBA-8B4CCFC4A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13664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FB1F-D6FB-4AA9-911B-7EED958455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BFB76-F2E4-464F-9DBA-8B4CCFC4A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67999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FB1F-D6FB-4AA9-911B-7EED958455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BFB76-F2E4-464F-9DBA-8B4CCFC4A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60876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FB1F-D6FB-4AA9-911B-7EED958455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BFB76-F2E4-464F-9DBA-8B4CCFC4A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81095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FB1F-D6FB-4AA9-911B-7EED958455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BFB76-F2E4-464F-9DBA-8B4CCFC4A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78494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FB1F-D6FB-4AA9-911B-7EED958455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BFB76-F2E4-464F-9DBA-8B4CCFC4A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305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FB1F-D6FB-4AA9-911B-7EED958455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BFB76-F2E4-464F-9DBA-8B4CCFC4A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80901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FB1F-D6FB-4AA9-911B-7EED958455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BFB76-F2E4-464F-9DBA-8B4CCFC4A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95484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FFB1F-D6FB-4AA9-911B-7EED958455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BFB76-F2E4-464F-9DBA-8B4CCFC4A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87816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\Downloads\IMG_20241108_13160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906000" cy="6858000"/>
          </a:xfrm>
          <a:prstGeom prst="rect">
            <a:avLst/>
          </a:prstGeom>
          <a:noFill/>
        </p:spPr>
      </p:pic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675878" y="1271871"/>
            <a:ext cx="8420825" cy="5097398"/>
          </a:xfrm>
        </p:spPr>
        <p:txBody>
          <a:bodyPr>
            <a:normAutofit fontScale="25000" lnSpcReduction="20000"/>
          </a:bodyPr>
          <a:lstStyle/>
          <a:p>
            <a:pPr algn="ctr"/>
            <a:endParaRPr lang="ru-RU" sz="5400" b="1" i="1" dirty="0" smtClean="0">
              <a:solidFill>
                <a:srgbClr val="FF0000"/>
              </a:solidFill>
            </a:endParaRPr>
          </a:p>
          <a:p>
            <a:pPr algn="ctr"/>
            <a:endParaRPr lang="ru-RU" sz="16000" b="1" i="1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ctr"/>
            <a:r>
              <a:rPr lang="ru-RU" sz="17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«Родословная </a:t>
            </a:r>
          </a:p>
          <a:p>
            <a:pPr algn="ctr"/>
            <a:r>
              <a:rPr lang="ru-RU" sz="17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семьи Ковалевых»</a:t>
            </a:r>
          </a:p>
          <a:p>
            <a:pPr algn="r"/>
            <a:endParaRPr lang="ru-RU" sz="3400" b="1" i="1" dirty="0" smtClean="0">
              <a:solidFill>
                <a:schemeClr val="tx1"/>
              </a:solidFill>
              <a:latin typeface="Georgia" pitchFamily="18" charset="0"/>
            </a:endParaRPr>
          </a:p>
          <a:p>
            <a:pPr algn="r"/>
            <a:endParaRPr lang="ru-RU" sz="3400" b="1" i="1" dirty="0" smtClean="0">
              <a:solidFill>
                <a:schemeClr val="tx1"/>
              </a:solidFill>
              <a:latin typeface="Georgia" pitchFamily="18" charset="0"/>
            </a:endParaRPr>
          </a:p>
          <a:p>
            <a:pPr algn="r"/>
            <a:endParaRPr lang="ru-RU" sz="3400" b="1" i="1" dirty="0">
              <a:solidFill>
                <a:schemeClr val="tx1"/>
              </a:solidFill>
              <a:latin typeface="Georgia" pitchFamily="18" charset="0"/>
            </a:endParaRPr>
          </a:p>
          <a:p>
            <a:pPr algn="r">
              <a:lnSpc>
                <a:spcPct val="120000"/>
              </a:lnSpc>
            </a:pPr>
            <a:r>
              <a:rPr lang="ru-RU" sz="5600" b="1" i="1" dirty="0" smtClean="0">
                <a:solidFill>
                  <a:schemeClr val="tx1"/>
                </a:solidFill>
                <a:latin typeface="Georgia" pitchFamily="18" charset="0"/>
              </a:rPr>
              <a:t>Авторы</a:t>
            </a:r>
            <a:r>
              <a:rPr lang="ru-RU" sz="5600" b="1" i="1" dirty="0">
                <a:solidFill>
                  <a:schemeClr val="tx1"/>
                </a:solidFill>
                <a:latin typeface="Georgia" pitchFamily="18" charset="0"/>
              </a:rPr>
              <a:t>:</a:t>
            </a:r>
          </a:p>
          <a:p>
            <a:pPr algn="r">
              <a:lnSpc>
                <a:spcPct val="120000"/>
              </a:lnSpc>
            </a:pPr>
            <a:r>
              <a:rPr lang="ru-RU" sz="5600" b="1" i="1" dirty="0">
                <a:solidFill>
                  <a:schemeClr val="tx1"/>
                </a:solidFill>
                <a:latin typeface="Georgia" pitchFamily="18" charset="0"/>
              </a:rPr>
              <a:t>Кожевникова Елена </a:t>
            </a:r>
            <a:r>
              <a:rPr lang="ru-RU" sz="5600" b="1" i="1" dirty="0" smtClean="0">
                <a:solidFill>
                  <a:schemeClr val="tx1"/>
                </a:solidFill>
                <a:latin typeface="Georgia" pitchFamily="18" charset="0"/>
              </a:rPr>
              <a:t>Николаевна,</a:t>
            </a:r>
          </a:p>
          <a:p>
            <a:pPr algn="r">
              <a:lnSpc>
                <a:spcPct val="120000"/>
              </a:lnSpc>
            </a:pPr>
            <a:r>
              <a:rPr lang="ru-RU" sz="5600" b="1" i="1" dirty="0" smtClean="0">
                <a:solidFill>
                  <a:schemeClr val="tx1"/>
                </a:solidFill>
                <a:latin typeface="Georgia" pitchFamily="18" charset="0"/>
              </a:rPr>
              <a:t>Штрак Ольга </a:t>
            </a:r>
            <a:r>
              <a:rPr lang="ru-RU" sz="5600" b="1" i="1" dirty="0" err="1" smtClean="0">
                <a:solidFill>
                  <a:schemeClr val="tx1"/>
                </a:solidFill>
                <a:latin typeface="Georgia" pitchFamily="18" charset="0"/>
              </a:rPr>
              <a:t>Марисовна</a:t>
            </a:r>
            <a:r>
              <a:rPr lang="ru-RU" sz="5600" b="1" i="1" dirty="0" smtClean="0">
                <a:solidFill>
                  <a:schemeClr val="tx1"/>
                </a:solidFill>
                <a:latin typeface="Georgia" pitchFamily="18" charset="0"/>
              </a:rPr>
              <a:t>,</a:t>
            </a:r>
            <a:endParaRPr lang="ru-RU" sz="5600" b="1" i="1" dirty="0">
              <a:solidFill>
                <a:schemeClr val="tx1"/>
              </a:solidFill>
              <a:latin typeface="Georgia" pitchFamily="18" charset="0"/>
            </a:endParaRPr>
          </a:p>
          <a:p>
            <a:pPr algn="r">
              <a:lnSpc>
                <a:spcPct val="120000"/>
              </a:lnSpc>
            </a:pPr>
            <a:r>
              <a:rPr lang="ru-RU" sz="5600" b="1" i="1" dirty="0" smtClean="0">
                <a:solidFill>
                  <a:schemeClr val="tx1"/>
                </a:solidFill>
                <a:latin typeface="Georgia" pitchFamily="18" charset="0"/>
              </a:rPr>
              <a:t>Ковалев Климентий, 5</a:t>
            </a:r>
            <a:r>
              <a:rPr lang="en-US" sz="5600" b="1" i="1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ru-RU" sz="5600" b="1" i="1" dirty="0" smtClean="0">
                <a:solidFill>
                  <a:schemeClr val="tx1"/>
                </a:solidFill>
                <a:latin typeface="Georgia" pitchFamily="18" charset="0"/>
              </a:rPr>
              <a:t> лет</a:t>
            </a:r>
            <a:endParaRPr lang="ru-RU" sz="5600" b="1" i="1" dirty="0" smtClean="0">
              <a:solidFill>
                <a:srgbClr val="FF0000"/>
              </a:solidFill>
              <a:latin typeface="Constantia" pitchFamily="18" charset="0"/>
            </a:endParaRPr>
          </a:p>
          <a:p>
            <a:pPr algn="ctr">
              <a:lnSpc>
                <a:spcPct val="120000"/>
              </a:lnSpc>
            </a:pPr>
            <a:endParaRPr lang="ru-RU" sz="43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  <a:cs typeface="+mj-cs"/>
            </a:endParaRPr>
          </a:p>
          <a:p>
            <a:pPr algn="ctr">
              <a:lnSpc>
                <a:spcPct val="120000"/>
              </a:lnSpc>
            </a:pPr>
            <a:r>
              <a:rPr lang="ru-RU" sz="43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+mj-cs"/>
              </a:rPr>
              <a:t>    </a:t>
            </a:r>
          </a:p>
          <a:p>
            <a:pPr algn="ctr">
              <a:lnSpc>
                <a:spcPct val="120000"/>
              </a:lnSpc>
            </a:pPr>
            <a:r>
              <a:rPr lang="ru-RU" sz="6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+mj-cs"/>
              </a:rPr>
              <a:t>          Куйбышев, </a:t>
            </a:r>
            <a:r>
              <a:rPr lang="ar-EG" sz="6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+mj-cs"/>
              </a:rPr>
              <a:t>202</a:t>
            </a:r>
            <a:r>
              <a:rPr lang="ru-RU" sz="6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endParaRPr lang="ru-RU" sz="64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  <a:cs typeface="+mj-cs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18897" y="387505"/>
            <a:ext cx="7483693" cy="20590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Муниципальное казённое дошкольное образовательное учреждение  Куйбышевского района Новосибирской области– детский сад «Родничок»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554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430943" y="501134"/>
            <a:ext cx="59879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Происхождение нашей фамилии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5760" y="946127"/>
            <a:ext cx="846706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Фамилия: </a:t>
            </a:r>
            <a:r>
              <a:rPr lang="ru-RU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Ковалев</a:t>
            </a:r>
          </a:p>
          <a:p>
            <a:pPr algn="ctr"/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Значение фамилии: в</a:t>
            </a:r>
            <a:r>
              <a:rPr lang="ru-RU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переводе фамилия «Ковалев» имеет прямое отношение к слову «коваль» или «кузнец». Это может указывать на то, что носители фамилии по происхождению связаны с кузней или имеют отношение к этой профессии. Значение фамилии также может указывать на определенные качества, такие как сила, умение работать металлом и трудолюбие.</a:t>
            </a:r>
          </a:p>
          <a:p>
            <a:pPr algn="ctr"/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Географическое происхождение фамилии: е</a:t>
            </a:r>
            <a:r>
              <a:rPr lang="ru-RU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ще одна версия связывает фамилию «Ковалев» с географическим происхождением. Некоторые исследователи считают, что фамилия может быть связана с местечком или деревней, имеющими название «Ковалево» или «Ковалевка». Если люди, проживающие в этих местах, принимали фамилию от названия местности, они могли использовать фамилию «Ковалев» или ее вариации.</a:t>
            </a:r>
          </a:p>
        </p:txBody>
      </p:sp>
    </p:spTree>
    <p:extLst>
      <p:ext uri="{BB962C8B-B14F-4D97-AF65-F5344CB8AC3E}">
        <p14:creationId xmlns="" xmlns:p14="http://schemas.microsoft.com/office/powerpoint/2010/main" val="28351286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20482" name="Picture 2" descr="Picture background"/>
          <p:cNvPicPr>
            <a:picLocks noChangeAspect="1" noChangeArrowheads="1"/>
          </p:cNvPicPr>
          <p:nvPr/>
        </p:nvPicPr>
        <p:blipFill>
          <a:blip r:embed="rId3"/>
          <a:srcRect l="2957" t="31905" r="3137" b="4281"/>
          <a:stretch>
            <a:fillRect/>
          </a:stretch>
        </p:blipFill>
        <p:spPr bwMode="auto">
          <a:xfrm>
            <a:off x="1088807" y="597807"/>
            <a:ext cx="8006683" cy="5519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371599" y="346842"/>
            <a:ext cx="69525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  Родословное древо                     семьи Ковалевых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5760" y="946127"/>
            <a:ext cx="84670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34558" y="4855780"/>
            <a:ext cx="12040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Я - Ковалев Климентий Алексеевич</a:t>
            </a:r>
            <a:endParaRPr lang="ru-RU" sz="1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721136" y="3559644"/>
            <a:ext cx="94750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Мама 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Ковалева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Татьяна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Сергеевна</a:t>
            </a:r>
            <a:endParaRPr lang="ru-RU" sz="1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512729" y="3559643"/>
            <a:ext cx="10961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Папа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Ковалев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Алексей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Леонидович</a:t>
            </a:r>
            <a:endParaRPr lang="ru-RU" sz="1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509799" y="2519122"/>
            <a:ext cx="10503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Дедушка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Ковалев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Леонид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Николаевич </a:t>
            </a:r>
            <a:endParaRPr lang="ru-RU" sz="1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497823" y="2471824"/>
            <a:ext cx="11287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Бабушка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Ковалева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Тамара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Михайловна</a:t>
            </a:r>
            <a:endParaRPr lang="ru-RU" sz="12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-768568" y="1252285"/>
            <a:ext cx="47010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Прадедушка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Летуев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Михаил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Сафонович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911163" y="2490953"/>
            <a:ext cx="46327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Бабушка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Моговинова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Татьяна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Михайловна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683141" y="2434698"/>
            <a:ext cx="4953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Дедушка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Моговинов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Сергей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Амантаевич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960679" y="1245476"/>
            <a:ext cx="35567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Прадедушка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Моговинов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Амантай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331170" y="1261243"/>
            <a:ext cx="48377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Прабабушка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Моговинова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Зинаида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Федоровна </a:t>
            </a:r>
            <a:endParaRPr lang="ru-RU" sz="12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3232260" y="1236519"/>
            <a:ext cx="4953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Прадедушка 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Бутянский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Михаил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Григорьевич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276725" y="1189222"/>
            <a:ext cx="4953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Прабабушка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Бутянская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Антонина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Никифоровна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117834" y="1204989"/>
            <a:ext cx="4953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Прабабушка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Ковалева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Алевтина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Никифоровна</a:t>
            </a:r>
          </a:p>
          <a:p>
            <a:pPr algn="ctr"/>
            <a:endParaRPr lang="ru-RU" sz="12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105886" y="1236519"/>
            <a:ext cx="4953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Прадедушка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Ковалев 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Николай</a:t>
            </a:r>
          </a:p>
          <a:p>
            <a:pPr algn="ctr"/>
            <a:r>
              <a:rPr lang="ru-RU" sz="1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Корнеевич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57983" y="1280424"/>
            <a:ext cx="4953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1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Прабабушка</a:t>
            </a:r>
          </a:p>
          <a:p>
            <a:pPr algn="ctr"/>
            <a:r>
              <a:rPr lang="ru-RU" sz="11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Летуева</a:t>
            </a:r>
          </a:p>
          <a:p>
            <a:pPr algn="ctr"/>
            <a:r>
              <a:rPr lang="ru-RU" sz="11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Ефросинья</a:t>
            </a:r>
          </a:p>
          <a:p>
            <a:pPr algn="ctr"/>
            <a:r>
              <a:rPr lang="ru-RU" sz="11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Моисеевна</a:t>
            </a:r>
          </a:p>
        </p:txBody>
      </p:sp>
    </p:spTree>
    <p:extLst>
      <p:ext uri="{BB962C8B-B14F-4D97-AF65-F5344CB8AC3E}">
        <p14:creationId xmlns="" xmlns:p14="http://schemas.microsoft.com/office/powerpoint/2010/main" val="28351286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2" name="Picture 2" descr="C:\Users\1\Downloads\IMG-20241108-WA0078.jpg"/>
          <p:cNvPicPr>
            <a:picLocks noChangeAspect="1" noChangeArrowheads="1"/>
          </p:cNvPicPr>
          <p:nvPr/>
        </p:nvPicPr>
        <p:blipFill>
          <a:blip r:embed="rId3"/>
          <a:srcRect l="8887" t="11244" b="9164"/>
          <a:stretch>
            <a:fillRect/>
          </a:stretch>
        </p:blipFill>
        <p:spPr bwMode="auto">
          <a:xfrm>
            <a:off x="1165663" y="1087822"/>
            <a:ext cx="2946180" cy="44908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188701" y="487027"/>
            <a:ext cx="480355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ОБО  МНЕ</a:t>
            </a:r>
            <a:endParaRPr lang="ru-RU" sz="20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Меня зовут:  </a:t>
            </a:r>
            <a:r>
              <a:rPr lang="ru-RU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Климентий</a:t>
            </a:r>
          </a:p>
          <a:p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Дата и место рождения:</a:t>
            </a:r>
          </a:p>
          <a:p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ru-RU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03.07.2019, г.Куйбышев </a:t>
            </a:r>
          </a:p>
          <a:p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Место учебы: </a:t>
            </a:r>
            <a:r>
              <a:rPr lang="ru-RU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ДОУ «Родничок»</a:t>
            </a:r>
          </a:p>
          <a:p>
            <a:pPr algn="just"/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Увлечения: </a:t>
            </a:r>
            <a:r>
              <a:rPr lang="ru-RU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Первое мое увлечение и самое главное – это спорт. Я занимаюсь хоккеем! Хоккей я впервые увидел по телевизору и мне стало очень интересно, что же там происходит и кто так быстро бегает. С тех пор я захотел попробовать себя в хоккее. Мама с папой поддержали моё увлечение и отвели меня в ледовую арену «Факел», где тренируется детская команда.</a:t>
            </a:r>
            <a:endParaRPr lang="ru-RU" sz="2400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138892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2050" name="Picture 2" descr="C:\Users\1\Downloads\IMG-20241111-WA009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46936" y="894255"/>
            <a:ext cx="3105766" cy="50966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430943" y="501135"/>
            <a:ext cx="17152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Моя мама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81379" y="1103586"/>
            <a:ext cx="4137463" cy="46198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Ковалева Татьяна Сергеевна</a:t>
            </a:r>
          </a:p>
          <a:p>
            <a:pPr algn="ctr">
              <a:lnSpc>
                <a:spcPct val="150000"/>
              </a:lnSpc>
            </a:pP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До замужества она носила фамилию: </a:t>
            </a:r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Моговинова.</a:t>
            </a:r>
          </a:p>
          <a:p>
            <a:pPr algn="ctr">
              <a:lnSpc>
                <a:spcPct val="150000"/>
              </a:lnSpc>
            </a:pPr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Родилась  16.06.1999 в г.Барабинске. Училась в школе с.Михайловка Куйбышевского района, затем поступила в университет.  </a:t>
            </a:r>
          </a:p>
          <a:p>
            <a:pPr algn="ctr">
              <a:lnSpc>
                <a:spcPct val="150000"/>
              </a:lnSpc>
            </a:pPr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Сейчас домохозяйка. </a:t>
            </a:r>
          </a:p>
          <a:p>
            <a:pPr algn="ctr">
              <a:lnSpc>
                <a:spcPct val="150000"/>
              </a:lnSpc>
            </a:pP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Какой она была в детстве:           </a:t>
            </a:r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в детстве была неусидчивой мечтательницей.</a:t>
            </a:r>
            <a:endParaRPr lang="ru-RU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51286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1026" name="Picture 2" descr="C:\Users\1\Downloads\IMG-20241111-WA00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89226" y="2559185"/>
            <a:ext cx="2072998" cy="34947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C:\Users\1\Downloads\IMG-20241108-WA00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79987" y="2739263"/>
            <a:ext cx="3420128" cy="31570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565307" y="867132"/>
            <a:ext cx="50939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Ковалев  Алексей Леонидович </a:t>
            </a:r>
          </a:p>
          <a:p>
            <a:pPr algn="ctr"/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Родился 03.06.1984 в Куйбышеве. Учился в школе №6, затем в политехническом техникуме.  10 лет работал в «Мелиорации». Сейчас работает в Якутии машинистом экскаватора.</a:t>
            </a:r>
            <a:endParaRPr lang="ru-RU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47114" y="425863"/>
            <a:ext cx="4953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Constantia" pitchFamily="18" charset="0"/>
              </a:rPr>
              <a:t>Мой папа</a:t>
            </a:r>
            <a:endParaRPr lang="ru-RU" sz="2400" b="1" i="1" dirty="0">
              <a:solidFill>
                <a:srgbClr val="C00000"/>
              </a:solidFill>
              <a:latin typeface="Constantia" pitchFamily="18" charset="0"/>
            </a:endParaRPr>
          </a:p>
        </p:txBody>
      </p:sp>
      <p:pic>
        <p:nvPicPr>
          <p:cNvPr id="2050" name="Picture 2" descr="C:\Users\1\Downloads\yGGPbl-U7lY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59385" y="1368644"/>
            <a:ext cx="2153320" cy="39916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138892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3074" name="Picture 2" descr="C:\Users\1\Downloads\IMG-20241108-WA00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6290" y="1106414"/>
            <a:ext cx="2390448" cy="39227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 descr="C:\Users\1\Downloads\IMG-20241108-WA006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15378" y="1109719"/>
            <a:ext cx="2378825" cy="39037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101615" y="5218416"/>
            <a:ext cx="82621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С папой постоянно мастерим, строим, помогаем маме по хозяйству.</a:t>
            </a:r>
          </a:p>
          <a:p>
            <a:pPr algn="ctr"/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Каждые выходные мы ездим  всей семьей на строительство дома.</a:t>
            </a:r>
          </a:p>
          <a:p>
            <a:pPr algn="ctr"/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 Ходим на каток. Мы очень много времени проводим вместе.</a:t>
            </a:r>
            <a:endParaRPr lang="ru-RU" sz="1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pic>
        <p:nvPicPr>
          <p:cNvPr id="8" name="Picture 2" descr="C:\Users\1\Downloads\IMG-20241108-WA00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8878" y="1166650"/>
            <a:ext cx="2440205" cy="40044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138892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1026" name="Picture 2" descr="C:\Users\1\Downloads\IMG-20241112-WA00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3773" y="993228"/>
            <a:ext cx="2347514" cy="42724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 descr="C:\Users\1\Downloads\IMG-20241112-WA00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5039" y="1087821"/>
            <a:ext cx="2343995" cy="42409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58" name="Picture 2" descr="🍴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089" y="-168275"/>
            <a:ext cx="123825" cy="152400"/>
          </a:xfrm>
          <a:prstGeom prst="rect">
            <a:avLst/>
          </a:prstGeom>
          <a:noFill/>
        </p:spPr>
      </p:pic>
      <p:pic>
        <p:nvPicPr>
          <p:cNvPr id="19459" name="Picture 3" descr="👍🏼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16026" y="-168275"/>
            <a:ext cx="123825" cy="152400"/>
          </a:xfrm>
          <a:prstGeom prst="rect">
            <a:avLst/>
          </a:prstGeom>
          <a:noFill/>
        </p:spPr>
      </p:pic>
      <p:pic>
        <p:nvPicPr>
          <p:cNvPr id="19461" name="Picture 5" descr="🍴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089" y="-168275"/>
            <a:ext cx="123825" cy="152400"/>
          </a:xfrm>
          <a:prstGeom prst="rect">
            <a:avLst/>
          </a:prstGeom>
          <a:noFill/>
        </p:spPr>
      </p:pic>
      <p:pic>
        <p:nvPicPr>
          <p:cNvPr id="19462" name="Picture 6" descr="👍🏼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16026" y="-168275"/>
            <a:ext cx="123825" cy="1524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1460282" y="5358879"/>
            <a:ext cx="730140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i="1" dirty="0" smtClean="0">
                <a:solidFill>
                  <a:srgbClr val="C00000"/>
                </a:solidFill>
                <a:latin typeface="Constantia" pitchFamily="18" charset="0"/>
                <a:cs typeface="Arial" pitchFamily="34" charset="0"/>
              </a:rPr>
              <a:t>Совместное приготовление еды</a:t>
            </a:r>
            <a:r>
              <a:rPr lang="ru-RU" sz="2800" b="1" i="1" dirty="0" smtClean="0">
                <a:solidFill>
                  <a:srgbClr val="C00000"/>
                </a:solidFill>
                <a:latin typeface="Constantia" pitchFamily="18" charset="0"/>
                <a:cs typeface="Arial" pitchFamily="34" charset="0"/>
              </a:rPr>
              <a:t> -</a:t>
            </a:r>
            <a:r>
              <a:rPr lang="ru-RU" b="1" i="1" dirty="0" smtClean="0">
                <a:solidFill>
                  <a:srgbClr val="C00000"/>
                </a:solidFill>
                <a:latin typeface="Constantia" pitchFamily="18" charset="0"/>
                <a:cs typeface="Arial" pitchFamily="34" charset="0"/>
              </a:rPr>
              <a:t>наша семейная традиция!</a:t>
            </a:r>
            <a:r>
              <a:rPr lang="ru-RU" sz="2800" b="1" i="1" dirty="0" smtClean="0">
                <a:solidFill>
                  <a:srgbClr val="C00000"/>
                </a:solidFill>
                <a:latin typeface="Constantia" pitchFamily="18" charset="0"/>
                <a:cs typeface="Arial" pitchFamily="34" charset="0"/>
              </a:rPr>
              <a:t> </a:t>
            </a:r>
          </a:p>
          <a:p>
            <a:pPr lvl="0" algn="ctr"/>
            <a:r>
              <a:rPr lang="ru-RU" b="1" i="1" dirty="0" smtClean="0">
                <a:solidFill>
                  <a:srgbClr val="C00000"/>
                </a:solidFill>
                <a:latin typeface="Constantia" pitchFamily="18" charset="0"/>
                <a:cs typeface="Arial" pitchFamily="34" charset="0"/>
              </a:rPr>
              <a:t>Вместе готовить- это радость для всех!</a:t>
            </a:r>
            <a:endParaRPr lang="ru-RU" sz="4400" b="1" i="1" dirty="0" smtClean="0">
              <a:solidFill>
                <a:srgbClr val="C00000"/>
              </a:solidFill>
              <a:latin typeface="Constantia" pitchFamily="18" charset="0"/>
              <a:cs typeface="Arial" pitchFamily="34" charset="0"/>
            </a:endParaRPr>
          </a:p>
          <a:p>
            <a:endParaRPr lang="ru-RU" i="1" dirty="0">
              <a:solidFill>
                <a:srgbClr val="C00000"/>
              </a:solidFill>
              <a:latin typeface="Constantia" pitchFamily="18" charset="0"/>
            </a:endParaRPr>
          </a:p>
        </p:txBody>
      </p:sp>
      <p:pic>
        <p:nvPicPr>
          <p:cNvPr id="2" name="Picture 2" descr="C:\Users\1\Downloads\RjDQtoupcH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6402" y="1277882"/>
            <a:ext cx="2516530" cy="41296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138892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500398" y="5502195"/>
            <a:ext cx="4953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i="1" dirty="0" smtClean="0">
                <a:solidFill>
                  <a:srgbClr val="C00000"/>
                </a:solidFill>
                <a:latin typeface="Constantia" pitchFamily="18" charset="0"/>
              </a:rPr>
              <a:t>Семья – это счастье, любовь и удача,</a:t>
            </a:r>
            <a:br>
              <a:rPr lang="ru-RU" sz="1600" b="1" i="1" dirty="0" smtClean="0">
                <a:solidFill>
                  <a:srgbClr val="C00000"/>
                </a:solidFill>
                <a:latin typeface="Constantia" pitchFamily="18" charset="0"/>
              </a:rPr>
            </a:br>
            <a:r>
              <a:rPr lang="ru-RU" sz="1600" b="1" i="1" dirty="0" smtClean="0">
                <a:solidFill>
                  <a:srgbClr val="C00000"/>
                </a:solidFill>
                <a:latin typeface="Constantia" pitchFamily="18" charset="0"/>
              </a:rPr>
              <a:t>Семья – это летом поездки на дачу.</a:t>
            </a:r>
            <a:endParaRPr lang="ru-RU" sz="1600" b="1" i="1" dirty="0">
              <a:solidFill>
                <a:srgbClr val="C00000"/>
              </a:solidFill>
              <a:latin typeface="Constanti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61971" y="725243"/>
            <a:ext cx="44297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rgbClr val="C00000"/>
                </a:solidFill>
                <a:latin typeface="Constantia" pitchFamily="18" charset="0"/>
              </a:rPr>
              <a:t>Семья – это труд, друг о друге забота,</a:t>
            </a:r>
            <a:br>
              <a:rPr lang="ru-RU" sz="1600" b="1" i="1" dirty="0" smtClean="0">
                <a:solidFill>
                  <a:srgbClr val="C00000"/>
                </a:solidFill>
                <a:latin typeface="Constantia" pitchFamily="18" charset="0"/>
              </a:rPr>
            </a:br>
            <a:r>
              <a:rPr lang="ru-RU" sz="1600" b="1" i="1" dirty="0" smtClean="0">
                <a:solidFill>
                  <a:srgbClr val="C00000"/>
                </a:solidFill>
                <a:latin typeface="Constantia" pitchFamily="18" charset="0"/>
              </a:rPr>
              <a:t>Семья – это много домашней работы.</a:t>
            </a:r>
            <a:endParaRPr lang="ru-RU" sz="1600" b="1" i="1" dirty="0">
              <a:solidFill>
                <a:srgbClr val="C00000"/>
              </a:solidFill>
              <a:latin typeface="Constantia" pitchFamily="18" charset="0"/>
            </a:endParaRPr>
          </a:p>
        </p:txBody>
      </p:sp>
      <p:pic>
        <p:nvPicPr>
          <p:cNvPr id="8" name="Picture 2" descr="C:\Users\1\Downloads\IMG-20241112-WA00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7161" y="1661509"/>
            <a:ext cx="2443707" cy="37775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C:\Users\1\Downloads\p0ey05o2oE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7435" y="961696"/>
            <a:ext cx="3026241" cy="49661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138892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1027" name="Picture 3" descr="C:\Users\1\Downloads\IMG-20241108-WA006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29710" y="898636"/>
            <a:ext cx="2946181" cy="49369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274599" y="658789"/>
            <a:ext cx="5037896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Ковалева Тамара Михайловна </a:t>
            </a:r>
          </a:p>
          <a:p>
            <a:r>
              <a:rPr lang="ru-RU" sz="1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Родилась 15 апреля 1950 году в г.Куйбышеве. После окончания школы № 3 в   1965  году,  она училась в  Куйбышевском педучилище, которое благополучно закончила в 1969 году.</a:t>
            </a:r>
          </a:p>
          <a:p>
            <a:r>
              <a:rPr lang="ru-RU" sz="1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Три года работала в Тебисской школе учителем, а потом вернулась в родной Куйбышев. В 1972 году работала в «Дом ребенка» воспитателем,  затем в «Школе слабослышаших детей». В 1977 году школу временно закрыли и пригласили в детский сад «Орленок». Учредителем был химический завод. В «Орленке»почти 25 лет прошла творческая деятельность. Администрацией завода была отмечена  почетными грамотами, благодарностями и грамотами. </a:t>
            </a:r>
          </a:p>
          <a:p>
            <a:r>
              <a:rPr lang="ru-RU" sz="1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2 июня 2003 года впервые вошла в детский сад «Аленький цветочек», он встретил её домашним уютом, трогательной и приветливой  встречей с коллективом. 30 августа 2019 она уволилась  и ушла  на заслуженный отдых. </a:t>
            </a:r>
          </a:p>
          <a:p>
            <a:r>
              <a:rPr lang="ru-RU" sz="1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Педагогический стаж почти 47 лет.</a:t>
            </a:r>
            <a:endParaRPr lang="ru-RU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endParaRPr lang="ru-RU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830413" y="343479"/>
            <a:ext cx="22156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Моя бабушка</a:t>
            </a:r>
          </a:p>
        </p:txBody>
      </p:sp>
    </p:spTree>
    <p:extLst>
      <p:ext uri="{BB962C8B-B14F-4D97-AF65-F5344CB8AC3E}">
        <p14:creationId xmlns="" xmlns:p14="http://schemas.microsoft.com/office/powerpoint/2010/main" val="36138892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239939" y="1037159"/>
            <a:ext cx="470108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Семья у нас была дружная, отец работал в СИЗО в снабжении, а мама растила нас, в городе был один детский сад. Когда младшая сестра пошла в первый класс, мама теперь могла работать на Швейной фабрике. С нами жили  брат отца Степан и мамина сестра Тая. Мы три  сестры были помощниками родителей по хозяйству, одним словом обеспечивались питанием, а это в то время было большим подспорьем Жили дружно, решая совместно семейные проблемы.</a:t>
            </a:r>
          </a:p>
          <a:p>
            <a:pPr algn="just"/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В детстве особенно  запомнились  дни рождения, новогодние подарки, отдых на реке. Отец меня иногда брал на рыбалку и один раз на охоту. </a:t>
            </a:r>
          </a:p>
          <a:p>
            <a:endParaRPr lang="ru-RU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endParaRPr lang="ru-RU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endParaRPr lang="ru-RU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endParaRPr lang="ru-RU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197791" y="564196"/>
            <a:ext cx="32753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Моя бабушка о себе:</a:t>
            </a:r>
            <a:endParaRPr lang="ru-RU" sz="2400" dirty="0"/>
          </a:p>
        </p:txBody>
      </p:sp>
      <p:pic>
        <p:nvPicPr>
          <p:cNvPr id="1026" name="Picture 2" descr="C:\Users\1\Downloads\VKNR68RcX78.jpg"/>
          <p:cNvPicPr>
            <a:picLocks noChangeAspect="1" noChangeArrowheads="1"/>
          </p:cNvPicPr>
          <p:nvPr/>
        </p:nvPicPr>
        <p:blipFill>
          <a:blip r:embed="rId3"/>
          <a:srcRect l="6684" t="7551" r="7602" b="7959"/>
          <a:stretch>
            <a:fillRect/>
          </a:stretch>
        </p:blipFill>
        <p:spPr bwMode="auto">
          <a:xfrm rot="16200000">
            <a:off x="269409" y="1988022"/>
            <a:ext cx="4745419" cy="28504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138892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1026" name="Picture 2" descr="C:\Users\1\Downloads\IMG20241107132849.jpg"/>
          <p:cNvPicPr>
            <a:picLocks noChangeAspect="1" noChangeArrowheads="1"/>
          </p:cNvPicPr>
          <p:nvPr/>
        </p:nvPicPr>
        <p:blipFill>
          <a:blip r:embed="rId3" cstate="print"/>
          <a:srcRect l="7088" t="27548" r="15869" b="17280"/>
          <a:stretch>
            <a:fillRect/>
          </a:stretch>
        </p:blipFill>
        <p:spPr bwMode="auto">
          <a:xfrm rot="16200000">
            <a:off x="321750" y="2147524"/>
            <a:ext cx="4209397" cy="27521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198602" y="737618"/>
            <a:ext cx="45645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На работу как  на праздник!</a:t>
            </a:r>
          </a:p>
        </p:txBody>
      </p:sp>
      <p:pic>
        <p:nvPicPr>
          <p:cNvPr id="3074" name="Picture 2" descr="C:\Users\1\Downloads\EHMV3pFW1yg.jpg"/>
          <p:cNvPicPr>
            <a:picLocks noChangeAspect="1" noChangeArrowheads="1"/>
          </p:cNvPicPr>
          <p:nvPr/>
        </p:nvPicPr>
        <p:blipFill>
          <a:blip r:embed="rId4"/>
          <a:srcRect r="1065" b="5665"/>
          <a:stretch>
            <a:fillRect/>
          </a:stretch>
        </p:blipFill>
        <p:spPr bwMode="auto">
          <a:xfrm>
            <a:off x="4042291" y="1443295"/>
            <a:ext cx="4757823" cy="4200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138892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8194" name="Picture 2" descr="C:\Users\1\Downloads\IMG202411071338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319950" y="1671719"/>
            <a:ext cx="3959117" cy="42890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 descr="C:\Users\1\Downloads\IMG_20241107_1423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3934" y="961695"/>
            <a:ext cx="2585984" cy="49819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409044" y="693683"/>
            <a:ext cx="44833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Тамара Михайловна принимала активное участие в различных конкурсах, выставках, праздниках.</a:t>
            </a:r>
          </a:p>
          <a:p>
            <a:endParaRPr lang="ru-RU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51286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9218" name="Picture 2" descr="C:\Users\1\Downloads\IMG20241107133851.jpg"/>
          <p:cNvPicPr>
            <a:picLocks noChangeAspect="1" noChangeArrowheads="1"/>
          </p:cNvPicPr>
          <p:nvPr/>
        </p:nvPicPr>
        <p:blipFill>
          <a:blip r:embed="rId3" cstate="print"/>
          <a:srcRect l="19197" t="2411" r="16410" b="5425"/>
          <a:stretch>
            <a:fillRect/>
          </a:stretch>
        </p:blipFill>
        <p:spPr bwMode="auto">
          <a:xfrm>
            <a:off x="1011471" y="1576553"/>
            <a:ext cx="2855381" cy="386255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1498710" y="542837"/>
            <a:ext cx="6840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Районные конкурсы: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«Дети Победы», «Твое лицо, Победа!», «Дорогами войны», «И помнит мир спасенный»</a:t>
            </a:r>
          </a:p>
        </p:txBody>
      </p:sp>
      <p:pic>
        <p:nvPicPr>
          <p:cNvPr id="5" name="Picture 2" descr="C:\Users\1\Downloads\IMG20241107133132.jpg"/>
          <p:cNvPicPr>
            <a:picLocks noChangeAspect="1" noChangeArrowheads="1"/>
          </p:cNvPicPr>
          <p:nvPr/>
        </p:nvPicPr>
        <p:blipFill>
          <a:blip r:embed="rId4" cstate="print"/>
          <a:srcRect l="11518" r="1955" b="3257"/>
          <a:stretch>
            <a:fillRect/>
          </a:stretch>
        </p:blipFill>
        <p:spPr bwMode="auto">
          <a:xfrm rot="16200000">
            <a:off x="5729167" y="2111205"/>
            <a:ext cx="3704899" cy="26040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 descr="C:\Users\1\Downloads\IMG20241107133221.jpg"/>
          <p:cNvPicPr>
            <a:picLocks noChangeAspect="1" noChangeArrowheads="1"/>
          </p:cNvPicPr>
          <p:nvPr/>
        </p:nvPicPr>
        <p:blipFill>
          <a:blip r:embed="rId5" cstate="print"/>
          <a:srcRect t="6207" r="3614" b="11034"/>
          <a:stretch>
            <a:fillRect/>
          </a:stretch>
        </p:blipFill>
        <p:spPr bwMode="auto">
          <a:xfrm>
            <a:off x="3564695" y="2043864"/>
            <a:ext cx="2812457" cy="396279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8351286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1026" name="Picture 2" descr="C:\Users\1\Downloads\IMG-20241114-WA0054.jpg"/>
          <p:cNvPicPr>
            <a:picLocks noChangeAspect="1" noChangeArrowheads="1"/>
          </p:cNvPicPr>
          <p:nvPr/>
        </p:nvPicPr>
        <p:blipFill>
          <a:blip r:embed="rId3"/>
          <a:srcRect r="9287" b="20030"/>
          <a:stretch>
            <a:fillRect/>
          </a:stretch>
        </p:blipFill>
        <p:spPr bwMode="auto">
          <a:xfrm rot="16200000">
            <a:off x="4979583" y="2044123"/>
            <a:ext cx="4950374" cy="26593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935093" y="394140"/>
            <a:ext cx="504693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                              </a:t>
            </a: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Мой дед</a:t>
            </a:r>
          </a:p>
          <a:p>
            <a:pPr algn="just"/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             Ковалев Леонид Николаевич</a:t>
            </a:r>
          </a:p>
          <a:p>
            <a:pPr algn="just"/>
            <a:r>
              <a:rPr lang="ru-RU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Родился в Куйбышеве 21.10.1947.г. Учился в школе №6, затем в школе №1, благополучно закончил музыкальную школу. Был призвал во Флот, служит 4 года на Балтике. Во время службы побывал за границей, участвовал в конфликте в Чехославакии, </a:t>
            </a:r>
          </a:p>
          <a:p>
            <a:pPr algn="just"/>
            <a:r>
              <a:rPr lang="ru-RU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был ранен в ногу. Работал на БТЭЦ, затем работал мастером подземных установок в учреждении «Горгаз» и даже однажды предотвратил взрыв баллона с газом. Потом перешел на Химический завод, откуда ушел на пенсию. Посещал секцию ДЮКФП- 2 разряд по стрельбе.</a:t>
            </a:r>
          </a:p>
        </p:txBody>
      </p:sp>
    </p:spTree>
    <p:extLst>
      <p:ext uri="{BB962C8B-B14F-4D97-AF65-F5344CB8AC3E}">
        <p14:creationId xmlns="" xmlns:p14="http://schemas.microsoft.com/office/powerpoint/2010/main" val="96310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1027" name="Picture 3" descr="C:\Users\1\Downloads\IMG-20241114-WA0055.jpg"/>
          <p:cNvPicPr>
            <a:picLocks noChangeAspect="1" noChangeArrowheads="1"/>
          </p:cNvPicPr>
          <p:nvPr/>
        </p:nvPicPr>
        <p:blipFill>
          <a:blip r:embed="rId3"/>
          <a:srcRect b="25112"/>
          <a:stretch>
            <a:fillRect/>
          </a:stretch>
        </p:blipFill>
        <p:spPr bwMode="auto">
          <a:xfrm rot="16200000">
            <a:off x="4603427" y="1973213"/>
            <a:ext cx="5049566" cy="28058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011950" y="1226348"/>
            <a:ext cx="4598603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Леонид очень любил своих детей: дочь и сына. Алексей всегда рядом с отцом, учился мужской работе по дому. Очень много гулял с сыном: летом-велосипед, зимой-лыжи, санки с горки, поездки на природу. Любимое хобби-фотосъемка. Он был душой компании: хорошо играл на баяне, пел, был прекрасным рассказчиком. Очень хотел дождаться внука-Ковалева, но ушел из жизни до его рождения. Алексей и Клим часто наводят порядок у его памятника.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09195" y="706087"/>
            <a:ext cx="38245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Моя бабушка о дедушке</a:t>
            </a:r>
          </a:p>
        </p:txBody>
      </p:sp>
    </p:spTree>
    <p:extLst>
      <p:ext uri="{BB962C8B-B14F-4D97-AF65-F5344CB8AC3E}">
        <p14:creationId xmlns="" xmlns:p14="http://schemas.microsoft.com/office/powerpoint/2010/main" val="96310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6146" name="Picture 2" descr="C:\Users\1\Downloads\IMG20241107133315.jpg"/>
          <p:cNvPicPr>
            <a:picLocks noChangeAspect="1" noChangeArrowheads="1"/>
          </p:cNvPicPr>
          <p:nvPr/>
        </p:nvPicPr>
        <p:blipFill>
          <a:blip r:embed="rId3" cstate="print"/>
          <a:srcRect l="4432" t="10345" r="17101" b="4138"/>
          <a:stretch>
            <a:fillRect/>
          </a:stretch>
        </p:blipFill>
        <p:spPr bwMode="auto">
          <a:xfrm>
            <a:off x="5407571" y="930170"/>
            <a:ext cx="2899289" cy="50996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867104" y="1494361"/>
            <a:ext cx="420151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pPr algn="just"/>
            <a:r>
              <a:rPr lang="ru-RU" sz="24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Мой отец - Летуев Михаил Сафонович. Отец никогда не унывал, был веселым и энергичным,  прекрасный друг, охотник и рыбак.</a:t>
            </a:r>
          </a:p>
          <a:p>
            <a:pPr algn="just"/>
            <a:r>
              <a:rPr lang="ru-RU" sz="24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Двадцать лет работал в СИЗО в снабжении, затем до самой пенсии в Энергопредприятии.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19479" y="816445"/>
            <a:ext cx="43013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Из воспоминаний бабушки</a:t>
            </a:r>
          </a:p>
          <a:p>
            <a:pPr algn="ctr"/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о прадедушке:</a:t>
            </a:r>
          </a:p>
        </p:txBody>
      </p:sp>
    </p:spTree>
    <p:extLst>
      <p:ext uri="{BB962C8B-B14F-4D97-AF65-F5344CB8AC3E}">
        <p14:creationId xmlns="" xmlns:p14="http://schemas.microsoft.com/office/powerpoint/2010/main" val="1122030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4" name="Picture 2" descr="C:\Users\1\Downloads\IMG20241107133305.jpg"/>
          <p:cNvPicPr>
            <a:picLocks noChangeAspect="1" noChangeArrowheads="1"/>
          </p:cNvPicPr>
          <p:nvPr/>
        </p:nvPicPr>
        <p:blipFill>
          <a:blip r:embed="rId3" cstate="print"/>
          <a:srcRect l="9949" t="14943" r="11277" b="6207"/>
          <a:stretch>
            <a:fillRect/>
          </a:stretch>
        </p:blipFill>
        <p:spPr bwMode="auto">
          <a:xfrm>
            <a:off x="5382581" y="1057885"/>
            <a:ext cx="2892346" cy="49172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947902" y="1450430"/>
            <a:ext cx="421432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Почти 25 лет был участником хора «Ветеран»: радовал горожан и сельских жителей своими песнями и чечеткой.</a:t>
            </a:r>
          </a:p>
          <a:p>
            <a:pPr algn="just"/>
            <a:r>
              <a:rPr lang="ru-RU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Мы гордились нашим отцом! Ведь это его, нашего папу, приглашали на праздники. Он рассказывал о себе, и люди с него не сводили восхищенных глаз, мальчишки хотели быть похожими на героя Великой Отечественной Войны. Семь внуков и 7 правнуков берут с него пример.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47471" y="627257"/>
            <a:ext cx="39837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Мудрый, добрый, бодрый!</a:t>
            </a:r>
          </a:p>
        </p:txBody>
      </p:sp>
    </p:spTree>
    <p:extLst>
      <p:ext uri="{BB962C8B-B14F-4D97-AF65-F5344CB8AC3E}">
        <p14:creationId xmlns="" xmlns:p14="http://schemas.microsoft.com/office/powerpoint/2010/main" val="1122030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5122" name="Picture 2" descr="C:\Users\1\Downloads\IMG20241107132911.jpg"/>
          <p:cNvPicPr>
            <a:picLocks noChangeAspect="1" noChangeArrowheads="1"/>
          </p:cNvPicPr>
          <p:nvPr/>
        </p:nvPicPr>
        <p:blipFill>
          <a:blip r:embed="rId3" cstate="print"/>
          <a:srcRect l="13707" t="18889" r="18190" b="12605"/>
          <a:stretch>
            <a:fillRect/>
          </a:stretch>
        </p:blipFill>
        <p:spPr bwMode="auto">
          <a:xfrm rot="5400000">
            <a:off x="374469" y="2044779"/>
            <a:ext cx="4619304" cy="28315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4163083" y="769148"/>
            <a:ext cx="450893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За участие в боевых действиях он награжден: </a:t>
            </a:r>
          </a:p>
          <a:p>
            <a:pPr algn="ctr"/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«Орденом Красной Звезды»,</a:t>
            </a:r>
          </a:p>
          <a:p>
            <a:pPr algn="ctr"/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«Орденом Отечественной войны» </a:t>
            </a:r>
            <a:r>
              <a:rPr lang="ru-RU" sz="2000" dirty="0" smtClean="0">
                <a:solidFill>
                  <a:srgbClr val="C00000"/>
                </a:solidFill>
                <a:latin typeface="Constantia" pitchFamily="18" charset="0"/>
              </a:rPr>
              <a:t>I</a:t>
            </a:r>
            <a:r>
              <a:rPr lang="ru-RU" sz="2000" dirty="0" smtClean="0"/>
              <a:t> </a:t>
            </a:r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степени.</a:t>
            </a:r>
          </a:p>
          <a:p>
            <a:pPr algn="ctr"/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5 боевых наград, 16 Юбилейных медалей</a:t>
            </a:r>
          </a:p>
        </p:txBody>
      </p:sp>
      <p:pic>
        <p:nvPicPr>
          <p:cNvPr id="5" name="Picture 2" descr="C:\Users\1\Downloads\IMG20241107133541.jpg"/>
          <p:cNvPicPr>
            <a:picLocks noChangeAspect="1" noChangeArrowheads="1"/>
          </p:cNvPicPr>
          <p:nvPr/>
        </p:nvPicPr>
        <p:blipFill>
          <a:blip r:embed="rId4" cstate="print"/>
          <a:srcRect l="7529" t="8965" r="7644" b="6207"/>
          <a:stretch>
            <a:fillRect/>
          </a:stretch>
        </p:blipFill>
        <p:spPr bwMode="auto">
          <a:xfrm rot="10800000">
            <a:off x="4979931" y="3046985"/>
            <a:ext cx="3360027" cy="31015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815650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024759" y="611494"/>
            <a:ext cx="78522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Медали, книгу «Салют Победы», вырезки из газет, фотографии </a:t>
            </a:r>
          </a:p>
          <a:p>
            <a:pPr algn="ctr"/>
            <a:r>
              <a:rPr lang="ru-RU" sz="1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храним в семейном архиве для младшего поколения-детей, внуков, правнуков.  </a:t>
            </a:r>
          </a:p>
        </p:txBody>
      </p:sp>
      <p:pic>
        <p:nvPicPr>
          <p:cNvPr id="2051" name="Picture 3" descr="C:\Users\1\Downloads\c7fK7pE-rM8.jpg"/>
          <p:cNvPicPr>
            <a:picLocks noChangeAspect="1" noChangeArrowheads="1"/>
          </p:cNvPicPr>
          <p:nvPr/>
        </p:nvPicPr>
        <p:blipFill>
          <a:blip r:embed="rId3"/>
          <a:srcRect l="2307" t="2988" r="3285" b="6667"/>
          <a:stretch>
            <a:fillRect/>
          </a:stretch>
        </p:blipFill>
        <p:spPr bwMode="auto">
          <a:xfrm rot="10800000">
            <a:off x="2414092" y="1501362"/>
            <a:ext cx="5200653" cy="45525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2" name="Picture 4" descr="C:\Users\1\Downloads\GdQliO9ZL_c.jpg"/>
          <p:cNvPicPr>
            <a:picLocks noChangeAspect="1" noChangeArrowheads="1"/>
          </p:cNvPicPr>
          <p:nvPr/>
        </p:nvPicPr>
        <p:blipFill>
          <a:blip r:embed="rId4" cstate="print"/>
          <a:srcRect l="8161" t="6897" r="10100" b="2759"/>
          <a:stretch>
            <a:fillRect/>
          </a:stretch>
        </p:blipFill>
        <p:spPr bwMode="auto">
          <a:xfrm rot="20999334">
            <a:off x="1124546" y="1967732"/>
            <a:ext cx="2069660" cy="37493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96310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2050" name="Picture 2" descr="C:\Users\1\Downloads\IMG-20241114-WA0058.jpg"/>
          <p:cNvPicPr>
            <a:picLocks noChangeAspect="1" noChangeArrowheads="1"/>
          </p:cNvPicPr>
          <p:nvPr/>
        </p:nvPicPr>
        <p:blipFill>
          <a:blip r:embed="rId3"/>
          <a:srcRect l="14678" t="2674" b="2563"/>
          <a:stretch>
            <a:fillRect/>
          </a:stretch>
        </p:blipFill>
        <p:spPr bwMode="auto">
          <a:xfrm rot="16200000">
            <a:off x="2699530" y="1121633"/>
            <a:ext cx="4477411" cy="53872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1344121" y="611495"/>
            <a:ext cx="71968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13 ноября 1995  года Администрация г.Куйбышева поздравили родителей с «Золотой свадьбой» вручили юбилейную медаль и памятный подарок.</a:t>
            </a:r>
          </a:p>
        </p:txBody>
      </p:sp>
    </p:spTree>
    <p:extLst>
      <p:ext uri="{BB962C8B-B14F-4D97-AF65-F5344CB8AC3E}">
        <p14:creationId xmlns="" xmlns:p14="http://schemas.microsoft.com/office/powerpoint/2010/main" val="96310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1\Downloads\IMG_20241108_131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2051" name="Picture 3" descr="C:\Users\1\Downloads\IMG-20241112-WA007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2897" y="1576551"/>
            <a:ext cx="4116115" cy="37994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871544" y="492150"/>
            <a:ext cx="420939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 smtClean="0">
                <a:solidFill>
                  <a:srgbClr val="C00000"/>
                </a:solidFill>
                <a:latin typeface="Constantia" pitchFamily="18" charset="0"/>
              </a:rPr>
              <a:t>Как говорил классик: </a:t>
            </a:r>
          </a:p>
          <a:p>
            <a:pPr algn="ctr"/>
            <a:r>
              <a:rPr lang="ru-RU" sz="1400" b="1" i="1" dirty="0" smtClean="0">
                <a:solidFill>
                  <a:srgbClr val="C00000"/>
                </a:solidFill>
                <a:latin typeface="Constantia" pitchFamily="18" charset="0"/>
              </a:rPr>
              <a:t>«Счастлив тот, кто счастлив</a:t>
            </a:r>
          </a:p>
          <a:p>
            <a:pPr algn="ctr"/>
            <a:r>
              <a:rPr lang="ru-RU" sz="1400" b="1" i="1" dirty="0" smtClean="0">
                <a:solidFill>
                  <a:srgbClr val="C00000"/>
                </a:solidFill>
                <a:latin typeface="Constantia" pitchFamily="18" charset="0"/>
              </a:rPr>
              <a:t> у себя дома»</a:t>
            </a:r>
          </a:p>
          <a:p>
            <a:pPr algn="ctr"/>
            <a:r>
              <a:rPr lang="ru-RU" sz="1400" b="1" i="1" dirty="0" smtClean="0">
                <a:solidFill>
                  <a:srgbClr val="C00000"/>
                </a:solidFill>
                <a:latin typeface="Constantia" pitchFamily="18" charset="0"/>
              </a:rPr>
              <a:t>Духовные ценности и традиции, усвоенные в   родительском гнезде, остаются с человеком на всю жизнь.</a:t>
            </a:r>
          </a:p>
          <a:p>
            <a:pPr algn="ctr"/>
            <a:r>
              <a:rPr lang="ru-RU" sz="1400" b="1" i="1" dirty="0" smtClean="0">
                <a:solidFill>
                  <a:srgbClr val="C00000"/>
                </a:solidFill>
                <a:latin typeface="Constantia" pitchFamily="18" charset="0"/>
              </a:rPr>
              <a:t>Именно поэтому так важно </a:t>
            </a:r>
          </a:p>
          <a:p>
            <a:pPr algn="ctr"/>
            <a:r>
              <a:rPr lang="ru-RU" sz="1400" b="1" i="1" dirty="0" smtClean="0">
                <a:solidFill>
                  <a:srgbClr val="C00000"/>
                </a:solidFill>
                <a:latin typeface="Constantia" pitchFamily="18" charset="0"/>
              </a:rPr>
              <a:t>        бережно хранить историю своей семьи и передавать из поколения в поколения.</a:t>
            </a:r>
          </a:p>
        </p:txBody>
      </p:sp>
      <p:pic>
        <p:nvPicPr>
          <p:cNvPr id="6" name="Picture 2" descr="C:\Users\1\Downloads\eyk4lwF2PO0.jpg"/>
          <p:cNvPicPr>
            <a:picLocks noChangeAspect="1" noChangeArrowheads="1"/>
          </p:cNvPicPr>
          <p:nvPr/>
        </p:nvPicPr>
        <p:blipFill>
          <a:blip r:embed="rId4" cstate="print"/>
          <a:srcRect t="10917"/>
          <a:stretch>
            <a:fillRect/>
          </a:stretch>
        </p:blipFill>
        <p:spPr bwMode="auto">
          <a:xfrm>
            <a:off x="5623363" y="2601313"/>
            <a:ext cx="2459419" cy="35953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138892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оловьева Л.Я. краеведческие чтения - копи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Соловьева Л.Я. краеведческие чтения - копия</Template>
  <TotalTime>1791</TotalTime>
  <Words>1125</Words>
  <Application>Microsoft Office PowerPoint</Application>
  <PresentationFormat>Лист A4 (210x297 мм)</PresentationFormat>
  <Paragraphs>141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Соловьева Л.Я. краеведческие чтения - копия</vt:lpstr>
      <vt:lpstr> Муниципальное казённое дошкольное образовательное учреждение  Куйбышевского района Новосибирской области– детский сад «Родничок»   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казённое дошкольное образовательное учреждение    Куйбышевского района Новосибирской области– детский сад «Родничок» КОРПУС-2</dc:title>
  <dc:creator>Пользователь</dc:creator>
  <cp:lastModifiedBy>1</cp:lastModifiedBy>
  <cp:revision>53</cp:revision>
  <dcterms:created xsi:type="dcterms:W3CDTF">2022-12-07T13:44:44Z</dcterms:created>
  <dcterms:modified xsi:type="dcterms:W3CDTF">2024-12-06T07:51:53Z</dcterms:modified>
</cp:coreProperties>
</file>